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687" r:id="rId3"/>
    <p:sldId id="767" r:id="rId4"/>
    <p:sldId id="768" r:id="rId6"/>
    <p:sldId id="1079" r:id="rId7"/>
    <p:sldId id="769" r:id="rId8"/>
    <p:sldId id="1080" r:id="rId9"/>
    <p:sldId id="770" r:id="rId10"/>
    <p:sldId id="771" r:id="rId11"/>
    <p:sldId id="772" r:id="rId12"/>
    <p:sldId id="774" r:id="rId13"/>
    <p:sldId id="775" r:id="rId14"/>
    <p:sldId id="1081" r:id="rId15"/>
    <p:sldId id="776" r:id="rId16"/>
    <p:sldId id="778" r:id="rId17"/>
    <p:sldId id="865" r:id="rId18"/>
    <p:sldId id="866" r:id="rId19"/>
    <p:sldId id="867" r:id="rId20"/>
    <p:sldId id="1227" r:id="rId21"/>
    <p:sldId id="1228" r:id="rId22"/>
    <p:sldId id="1229" r:id="rId23"/>
    <p:sldId id="1231" r:id="rId24"/>
    <p:sldId id="868" r:id="rId25"/>
    <p:sldId id="869" r:id="rId26"/>
    <p:sldId id="915" r:id="rId27"/>
    <p:sldId id="916" r:id="rId28"/>
    <p:sldId id="917" r:id="rId29"/>
    <p:sldId id="870" r:id="rId30"/>
    <p:sldId id="871" r:id="rId31"/>
    <p:sldId id="1082" r:id="rId32"/>
    <p:sldId id="1232" r:id="rId33"/>
    <p:sldId id="1233" r:id="rId34"/>
    <p:sldId id="1083" r:id="rId35"/>
    <p:sldId id="1084" r:id="rId36"/>
    <p:sldId id="1085" r:id="rId37"/>
    <p:sldId id="1086" r:id="rId38"/>
    <p:sldId id="872" r:id="rId39"/>
    <p:sldId id="1234" r:id="rId40"/>
    <p:sldId id="1235" r:id="rId41"/>
    <p:sldId id="1236" r:id="rId42"/>
    <p:sldId id="1237" r:id="rId43"/>
    <p:sldId id="1238" r:id="rId44"/>
    <p:sldId id="1239" r:id="rId45"/>
    <p:sldId id="873" r:id="rId46"/>
    <p:sldId id="874" r:id="rId47"/>
    <p:sldId id="882" r:id="rId48"/>
    <p:sldId id="902" r:id="rId49"/>
    <p:sldId id="966" r:id="rId50"/>
    <p:sldId id="884" r:id="rId51"/>
    <p:sldId id="885" r:id="rId52"/>
    <p:sldId id="886" r:id="rId53"/>
    <p:sldId id="903" r:id="rId54"/>
    <p:sldId id="904" r:id="rId55"/>
    <p:sldId id="905" r:id="rId56"/>
    <p:sldId id="906" r:id="rId57"/>
    <p:sldId id="907" r:id="rId58"/>
    <p:sldId id="887" r:id="rId59"/>
    <p:sldId id="901" r:id="rId60"/>
    <p:sldId id="924" r:id="rId61"/>
    <p:sldId id="981" r:id="rId62"/>
    <p:sldId id="980" r:id="rId63"/>
    <p:sldId id="982" r:id="rId64"/>
    <p:sldId id="983" r:id="rId65"/>
    <p:sldId id="908" r:id="rId66"/>
    <p:sldId id="909" r:id="rId67"/>
    <p:sldId id="910" r:id="rId68"/>
    <p:sldId id="892" r:id="rId69"/>
    <p:sldId id="968" r:id="rId70"/>
    <p:sldId id="972" r:id="rId71"/>
    <p:sldId id="973" r:id="rId72"/>
    <p:sldId id="974" r:id="rId73"/>
    <p:sldId id="975" r:id="rId74"/>
    <p:sldId id="976" r:id="rId75"/>
    <p:sldId id="977" r:id="rId76"/>
    <p:sldId id="978" r:id="rId77"/>
    <p:sldId id="936" r:id="rId78"/>
    <p:sldId id="938" r:id="rId79"/>
    <p:sldId id="939" r:id="rId80"/>
    <p:sldId id="940" r:id="rId81"/>
    <p:sldId id="941" r:id="rId82"/>
    <p:sldId id="942" r:id="rId83"/>
    <p:sldId id="944" r:id="rId84"/>
    <p:sldId id="945" r:id="rId85"/>
    <p:sldId id="969" r:id="rId86"/>
    <p:sldId id="946" r:id="rId87"/>
    <p:sldId id="947" r:id="rId88"/>
    <p:sldId id="948" r:id="rId89"/>
    <p:sldId id="984" r:id="rId90"/>
    <p:sldId id="985" r:id="rId91"/>
    <p:sldId id="970" r:id="rId92"/>
    <p:sldId id="971" r:id="rId93"/>
    <p:sldId id="951" r:id="rId94"/>
    <p:sldId id="956" r:id="rId95"/>
    <p:sldId id="957" r:id="rId96"/>
    <p:sldId id="958" r:id="rId97"/>
    <p:sldId id="959" r:id="rId98"/>
    <p:sldId id="960" r:id="rId99"/>
    <p:sldId id="961" r:id="rId100"/>
    <p:sldId id="911" r:id="rId101"/>
    <p:sldId id="1241" r:id="rId102"/>
    <p:sldId id="1242" r:id="rId103"/>
    <p:sldId id="1243" r:id="rId104"/>
    <p:sldId id="1244" r:id="rId105"/>
    <p:sldId id="1245" r:id="rId106"/>
    <p:sldId id="1246" r:id="rId107"/>
    <p:sldId id="1247" r:id="rId108"/>
    <p:sldId id="827" r:id="rId109"/>
    <p:sldId id="828" r:id="rId110"/>
    <p:sldId id="829" r:id="rId111"/>
    <p:sldId id="830" r:id="rId112"/>
    <p:sldId id="1374" r:id="rId113"/>
    <p:sldId id="831" r:id="rId114"/>
    <p:sldId id="1428" r:id="rId115"/>
    <p:sldId id="1429" r:id="rId116"/>
    <p:sldId id="987" r:id="rId117"/>
    <p:sldId id="990" r:id="rId118"/>
    <p:sldId id="991" r:id="rId119"/>
    <p:sldId id="988" r:id="rId120"/>
    <p:sldId id="995" r:id="rId121"/>
    <p:sldId id="996" r:id="rId122"/>
    <p:sldId id="993" r:id="rId123"/>
    <p:sldId id="994" r:id="rId124"/>
    <p:sldId id="998" r:id="rId125"/>
    <p:sldId id="999" r:id="rId126"/>
    <p:sldId id="1000" r:id="rId127"/>
    <p:sldId id="1004" r:id="rId128"/>
    <p:sldId id="1006" r:id="rId129"/>
    <p:sldId id="1008" r:id="rId130"/>
    <p:sldId id="1005" r:id="rId131"/>
    <p:sldId id="1430" r:id="rId132"/>
    <p:sldId id="837" r:id="rId133"/>
    <p:sldId id="838" r:id="rId134"/>
    <p:sldId id="840" r:id="rId135"/>
    <p:sldId id="841" r:id="rId136"/>
    <p:sldId id="842" r:id="rId137"/>
    <p:sldId id="843" r:id="rId138"/>
    <p:sldId id="846" r:id="rId139"/>
    <p:sldId id="997" r:id="rId140"/>
    <p:sldId id="847" r:id="rId141"/>
    <p:sldId id="854" r:id="rId142"/>
    <p:sldId id="1009" r:id="rId143"/>
    <p:sldId id="1433" r:id="rId144"/>
    <p:sldId id="857" r:id="rId145"/>
    <p:sldId id="858" r:id="rId146"/>
    <p:sldId id="860" r:id="rId147"/>
    <p:sldId id="1434" r:id="rId148"/>
    <p:sldId id="1435" r:id="rId149"/>
    <p:sldId id="893" r:id="rId150"/>
    <p:sldId id="1436" r:id="rId151"/>
    <p:sldId id="897" r:id="rId152"/>
    <p:sldId id="898" r:id="rId153"/>
    <p:sldId id="899" r:id="rId154"/>
    <p:sldId id="900" r:id="rId155"/>
    <p:sldId id="1437" r:id="rId156"/>
    <p:sldId id="1438" r:id="rId157"/>
    <p:sldId id="1431" r:id="rId158"/>
    <p:sldId id="1440" r:id="rId159"/>
    <p:sldId id="1439" r:id="rId160"/>
    <p:sldId id="1441" r:id="rId161"/>
    <p:sldId id="1442" r:id="rId162"/>
    <p:sldId id="1432" r:id="rId163"/>
  </p:sldIdLst>
  <p:sldSz cx="9144000" cy="6858000" type="screen4x3"/>
  <p:notesSz cx="6858000" cy="9144000"/>
  <p:defaultTextStyle>
    <a:defPPr>
      <a:defRPr lang="zh-CN"/>
    </a:defPPr>
    <a:lvl1pPr algn="l" rtl="0" fontAlgn="base">
      <a:spcBef>
        <a:spcPct val="0"/>
      </a:spcBef>
      <a:spcAft>
        <a:spcPct val="0"/>
      </a:spcAft>
      <a:defRPr i="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FFFBBF"/>
    <a:srgbClr val="EFEDE2"/>
    <a:srgbClr val="E8E8E8"/>
    <a:srgbClr val="F8F8F8"/>
    <a:srgbClr val="DDDDDD"/>
    <a:srgbClr val="5F5F5F"/>
    <a:srgbClr val="333333"/>
    <a:srgbClr val="FF66CC"/>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8283" autoAdjust="0"/>
  </p:normalViewPr>
  <p:slideViewPr>
    <p:cSldViewPr>
      <p:cViewPr>
        <p:scale>
          <a:sx n="103" d="100"/>
          <a:sy n="103" d="100"/>
        </p:scale>
        <p:origin x="-600" y="-72"/>
      </p:cViewPr>
      <p:guideLst>
        <p:guide orient="horz" pos="2161"/>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6" Type="http://schemas.openxmlformats.org/officeDocument/2006/relationships/tableStyles" Target="tableStyles.xml"/><Relationship Id="rId165" Type="http://schemas.openxmlformats.org/officeDocument/2006/relationships/viewProps" Target="viewProps.xml"/><Relationship Id="rId164" Type="http://schemas.openxmlformats.org/officeDocument/2006/relationships/presProps" Target="presProps.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i="0">
                <a:ea typeface="宋体" panose="02010600030101010101" pitchFamily="2" charset="-122"/>
              </a:defRPr>
            </a:lvl1pPr>
          </a:lstStyle>
          <a:p>
            <a:pPr>
              <a:defRPr/>
            </a:pPr>
            <a:endParaRPr lang="en-US" altLang="zh-CN"/>
          </a:p>
        </p:txBody>
      </p:sp>
      <p:sp>
        <p:nvSpPr>
          <p:cNvPr id="19459"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i="0">
                <a:ea typeface="宋体" panose="02010600030101010101" pitchFamily="2" charset="-122"/>
              </a:defRPr>
            </a:lvl1pPr>
          </a:lstStyle>
          <a:p>
            <a:pPr>
              <a:defRPr/>
            </a:pPr>
            <a:endParaRPr lang="en-US" altLang="zh-CN"/>
          </a:p>
        </p:txBody>
      </p:sp>
      <p:sp>
        <p:nvSpPr>
          <p:cNvPr id="184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19461"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19462"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i="0">
                <a:ea typeface="宋体" panose="02010600030101010101" pitchFamily="2" charset="-122"/>
              </a:defRPr>
            </a:lvl1pPr>
          </a:lstStyle>
          <a:p>
            <a:pPr>
              <a:defRPr/>
            </a:pPr>
            <a:endParaRPr lang="en-US" altLang="zh-CN"/>
          </a:p>
        </p:txBody>
      </p:sp>
      <p:sp>
        <p:nvSpPr>
          <p:cNvPr id="19463"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i="0">
                <a:ea typeface="宋体" panose="02010600030101010101" pitchFamily="2" charset="-122"/>
              </a:defRPr>
            </a:lvl1pPr>
          </a:lstStyle>
          <a:p>
            <a:pPr>
              <a:defRPr/>
            </a:pPr>
            <a:fld id="{F8B7BBC8-E2EE-4DC5-9427-973285D1DA9B}"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noTextEdit="1"/>
          </p:cNvSpPr>
          <p:nvPr>
            <p:ph type="sldImg"/>
          </p:nvPr>
        </p:nvSpPr>
        <p:spPr>
          <a:xfrm>
            <a:off x="650875" y="406400"/>
            <a:ext cx="5556250" cy="4167188"/>
          </a:xfrm>
        </p:spPr>
      </p:sp>
      <p:sp>
        <p:nvSpPr>
          <p:cNvPr id="21506"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xfrm>
            <a:off x="650875" y="406400"/>
            <a:ext cx="5556250" cy="4167188"/>
          </a:xfrm>
        </p:spPr>
      </p:sp>
      <p:sp>
        <p:nvSpPr>
          <p:cNvPr id="35842"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2"/>
          <p:cNvSpPr>
            <a:spLocks noGrp="1" noRot="1" noChangeAspect="1" noChangeArrowheads="1" noTextEdit="1"/>
          </p:cNvSpPr>
          <p:nvPr>
            <p:ph type="sldImg"/>
          </p:nvPr>
        </p:nvSpPr>
        <p:spPr>
          <a:xfrm>
            <a:off x="650875" y="406400"/>
            <a:ext cx="5556250" cy="4167188"/>
          </a:xfrm>
        </p:spPr>
      </p:sp>
      <p:sp>
        <p:nvSpPr>
          <p:cNvPr id="232450"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Rectangle 2"/>
          <p:cNvSpPr>
            <a:spLocks noGrp="1" noRot="1" noChangeAspect="1" noChangeArrowheads="1" noTextEdit="1"/>
          </p:cNvSpPr>
          <p:nvPr>
            <p:ph type="sldImg"/>
          </p:nvPr>
        </p:nvSpPr>
        <p:spPr>
          <a:xfrm>
            <a:off x="1144588" y="685800"/>
            <a:ext cx="4570412" cy="3429000"/>
          </a:xfrm>
        </p:spPr>
      </p:sp>
      <p:sp>
        <p:nvSpPr>
          <p:cNvPr id="23449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2"/>
          <p:cNvSpPr>
            <a:spLocks noGrp="1" noRot="1" noChangeAspect="1" noChangeArrowheads="1" noTextEdit="1"/>
          </p:cNvSpPr>
          <p:nvPr>
            <p:ph type="sldImg"/>
          </p:nvPr>
        </p:nvSpPr>
        <p:spPr>
          <a:xfrm>
            <a:off x="650875" y="406400"/>
            <a:ext cx="5556250" cy="4167188"/>
          </a:xfrm>
        </p:spPr>
      </p:sp>
      <p:sp>
        <p:nvSpPr>
          <p:cNvPr id="236546"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2"/>
          <p:cNvSpPr>
            <a:spLocks noGrp="1" noRot="1" noChangeAspect="1" noChangeArrowheads="1" noTextEdit="1"/>
          </p:cNvSpPr>
          <p:nvPr>
            <p:ph type="sldImg"/>
          </p:nvPr>
        </p:nvSpPr>
        <p:spPr>
          <a:xfrm>
            <a:off x="650875" y="406400"/>
            <a:ext cx="5556250" cy="4167188"/>
          </a:xfrm>
        </p:spPr>
      </p:sp>
      <p:sp>
        <p:nvSpPr>
          <p:cNvPr id="249858"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2"/>
          <p:cNvSpPr>
            <a:spLocks noGrp="1" noRot="1" noChangeAspect="1" noChangeArrowheads="1" noTextEdit="1"/>
          </p:cNvSpPr>
          <p:nvPr>
            <p:ph type="sldImg"/>
          </p:nvPr>
        </p:nvSpPr>
        <p:spPr>
          <a:xfrm>
            <a:off x="650875" y="406400"/>
            <a:ext cx="5556250" cy="4167188"/>
          </a:xfrm>
        </p:spPr>
      </p:sp>
      <p:sp>
        <p:nvSpPr>
          <p:cNvPr id="249858"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2"/>
          <p:cNvSpPr>
            <a:spLocks noGrp="1" noRot="1" noChangeAspect="1" noChangeArrowheads="1" noTextEdit="1"/>
          </p:cNvSpPr>
          <p:nvPr>
            <p:ph type="sldImg"/>
          </p:nvPr>
        </p:nvSpPr>
        <p:spPr>
          <a:xfrm>
            <a:off x="1144588" y="685800"/>
            <a:ext cx="4570412" cy="3429000"/>
          </a:xfrm>
        </p:spPr>
      </p:sp>
      <p:sp>
        <p:nvSpPr>
          <p:cNvPr id="25190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2"/>
          <p:cNvSpPr>
            <a:spLocks noGrp="1" noRot="1" noChangeAspect="1" noChangeArrowheads="1" noTextEdit="1"/>
          </p:cNvSpPr>
          <p:nvPr>
            <p:ph type="sldImg"/>
          </p:nvPr>
        </p:nvSpPr>
        <p:spPr>
          <a:xfrm>
            <a:off x="1144588" y="685800"/>
            <a:ext cx="4570412" cy="3429000"/>
          </a:xfrm>
        </p:spPr>
      </p:sp>
      <p:sp>
        <p:nvSpPr>
          <p:cNvPr id="25497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2"/>
          <p:cNvSpPr>
            <a:spLocks noGrp="1" noRot="1" noChangeAspect="1" noChangeArrowheads="1" noTextEdit="1"/>
          </p:cNvSpPr>
          <p:nvPr>
            <p:ph type="sldImg"/>
          </p:nvPr>
        </p:nvSpPr>
        <p:spPr>
          <a:xfrm>
            <a:off x="1144588" y="685800"/>
            <a:ext cx="4570412" cy="3429000"/>
          </a:xfrm>
        </p:spPr>
      </p:sp>
      <p:sp>
        <p:nvSpPr>
          <p:cNvPr id="258050"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2"/>
          <p:cNvSpPr>
            <a:spLocks noGrp="1" noRot="1" noChangeAspect="1" noChangeArrowheads="1" noTextEdit="1"/>
          </p:cNvSpPr>
          <p:nvPr>
            <p:ph type="sldImg"/>
          </p:nvPr>
        </p:nvSpPr>
        <p:spPr>
          <a:xfrm>
            <a:off x="1144588" y="685800"/>
            <a:ext cx="4570412" cy="3429000"/>
          </a:xfrm>
        </p:spPr>
      </p:sp>
      <p:sp>
        <p:nvSpPr>
          <p:cNvPr id="258050"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2"/>
          <p:cNvSpPr>
            <a:spLocks noGrp="1" noRot="1" noChangeAspect="1" noChangeArrowheads="1" noTextEdit="1"/>
          </p:cNvSpPr>
          <p:nvPr>
            <p:ph type="sldImg"/>
          </p:nvPr>
        </p:nvSpPr>
        <p:spPr>
          <a:xfrm>
            <a:off x="1144588" y="685800"/>
            <a:ext cx="4570412" cy="3429000"/>
          </a:xfrm>
        </p:spPr>
      </p:sp>
      <p:sp>
        <p:nvSpPr>
          <p:cNvPr id="258050"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ChangeArrowheads="1" noTextEdit="1"/>
          </p:cNvSpPr>
          <p:nvPr>
            <p:ph type="sldImg"/>
          </p:nvPr>
        </p:nvSpPr>
        <p:spPr>
          <a:xfrm>
            <a:off x="650875" y="406400"/>
            <a:ext cx="5556250" cy="4167188"/>
          </a:xfrm>
        </p:spPr>
      </p:sp>
      <p:sp>
        <p:nvSpPr>
          <p:cNvPr id="33794"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2"/>
          <p:cNvSpPr>
            <a:spLocks noGrp="1" noRot="1" noChangeAspect="1" noChangeArrowheads="1" noTextEdit="1"/>
          </p:cNvSpPr>
          <p:nvPr>
            <p:ph type="sldImg"/>
          </p:nvPr>
        </p:nvSpPr>
        <p:spPr>
          <a:xfrm>
            <a:off x="650875" y="406400"/>
            <a:ext cx="5556250" cy="4167188"/>
          </a:xfrm>
        </p:spPr>
      </p:sp>
      <p:sp>
        <p:nvSpPr>
          <p:cNvPr id="260098"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2"/>
          <p:cNvSpPr>
            <a:spLocks noGrp="1" noRot="1" noChangeAspect="1" noChangeArrowheads="1" noTextEdit="1"/>
          </p:cNvSpPr>
          <p:nvPr>
            <p:ph type="sldImg"/>
          </p:nvPr>
        </p:nvSpPr>
        <p:spPr>
          <a:xfrm>
            <a:off x="650875" y="406400"/>
            <a:ext cx="5556250" cy="4167188"/>
          </a:xfrm>
        </p:spPr>
      </p:sp>
      <p:sp>
        <p:nvSpPr>
          <p:cNvPr id="260098"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2"/>
          <p:cNvSpPr>
            <a:spLocks noGrp="1" noRot="1" noChangeAspect="1" noChangeArrowheads="1" noTextEdit="1"/>
          </p:cNvSpPr>
          <p:nvPr>
            <p:ph type="sldImg"/>
          </p:nvPr>
        </p:nvSpPr>
        <p:spPr>
          <a:xfrm>
            <a:off x="1144588" y="685800"/>
            <a:ext cx="4570412" cy="3429000"/>
          </a:xfrm>
        </p:spPr>
      </p:sp>
      <p:sp>
        <p:nvSpPr>
          <p:cNvPr id="266242"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2"/>
          <p:cNvSpPr>
            <a:spLocks noGrp="1" noRot="1" noChangeAspect="1" noChangeArrowheads="1" noTextEdit="1"/>
          </p:cNvSpPr>
          <p:nvPr>
            <p:ph type="sldImg"/>
          </p:nvPr>
        </p:nvSpPr>
        <p:spPr>
          <a:xfrm>
            <a:off x="1144588" y="685800"/>
            <a:ext cx="4570412" cy="3429000"/>
          </a:xfrm>
        </p:spPr>
      </p:sp>
      <p:sp>
        <p:nvSpPr>
          <p:cNvPr id="268290"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2"/>
          <p:cNvSpPr>
            <a:spLocks noGrp="1" noRot="1" noChangeAspect="1" noChangeArrowheads="1" noTextEdit="1"/>
          </p:cNvSpPr>
          <p:nvPr>
            <p:ph type="sldImg"/>
          </p:nvPr>
        </p:nvSpPr>
        <p:spPr>
          <a:xfrm>
            <a:off x="650875" y="406400"/>
            <a:ext cx="5556250" cy="4167188"/>
          </a:xfrm>
        </p:spPr>
      </p:sp>
      <p:sp>
        <p:nvSpPr>
          <p:cNvPr id="270338"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p:cNvSpPr>
            <a:spLocks noGrp="1" noRot="1" noChangeAspect="1" noChangeArrowheads="1" noTextEdit="1"/>
          </p:cNvSpPr>
          <p:nvPr>
            <p:ph type="sldImg"/>
          </p:nvPr>
        </p:nvSpPr>
        <p:spPr>
          <a:xfrm>
            <a:off x="650875" y="406400"/>
            <a:ext cx="5556250" cy="4167188"/>
          </a:xfrm>
        </p:spPr>
      </p:sp>
      <p:sp>
        <p:nvSpPr>
          <p:cNvPr id="272386"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2"/>
          <p:cNvSpPr>
            <a:spLocks noGrp="1" noRot="1" noChangeAspect="1" noChangeArrowheads="1" noTextEdit="1"/>
          </p:cNvSpPr>
          <p:nvPr>
            <p:ph type="sldImg"/>
          </p:nvPr>
        </p:nvSpPr>
        <p:spPr>
          <a:xfrm>
            <a:off x="1144588" y="685800"/>
            <a:ext cx="4570412" cy="3429000"/>
          </a:xfrm>
        </p:spPr>
      </p:sp>
      <p:sp>
        <p:nvSpPr>
          <p:cNvPr id="26214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2"/>
          <p:cNvSpPr>
            <a:spLocks noGrp="1" noRot="1" noChangeAspect="1" noChangeArrowheads="1" noTextEdit="1"/>
          </p:cNvSpPr>
          <p:nvPr>
            <p:ph type="sldImg"/>
          </p:nvPr>
        </p:nvSpPr>
        <p:spPr>
          <a:xfrm>
            <a:off x="1144588" y="685800"/>
            <a:ext cx="4570412" cy="3429000"/>
          </a:xfrm>
        </p:spPr>
      </p:sp>
      <p:sp>
        <p:nvSpPr>
          <p:cNvPr id="26419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Rot="1" noChangeAspect="1" noChangeArrowheads="1" noTextEdit="1"/>
          </p:cNvSpPr>
          <p:nvPr>
            <p:ph type="sldImg"/>
          </p:nvPr>
        </p:nvSpPr>
        <p:spPr>
          <a:xfrm>
            <a:off x="650875" y="406400"/>
            <a:ext cx="5556250" cy="4167188"/>
          </a:xfrm>
        </p:spPr>
      </p:sp>
      <p:sp>
        <p:nvSpPr>
          <p:cNvPr id="245762"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Rot="1" noChangeAspect="1" noChangeArrowheads="1" noTextEdit="1"/>
          </p:cNvSpPr>
          <p:nvPr>
            <p:ph type="sldImg"/>
          </p:nvPr>
        </p:nvSpPr>
        <p:spPr>
          <a:xfrm>
            <a:off x="650875" y="406400"/>
            <a:ext cx="5556250" cy="4167188"/>
          </a:xfrm>
        </p:spPr>
      </p:sp>
      <p:sp>
        <p:nvSpPr>
          <p:cNvPr id="245762"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ChangeArrowheads="1" noTextEdit="1"/>
          </p:cNvSpPr>
          <p:nvPr>
            <p:ph type="sldImg"/>
          </p:nvPr>
        </p:nvSpPr>
        <p:spPr>
          <a:xfrm>
            <a:off x="650875" y="406400"/>
            <a:ext cx="5556250" cy="4167188"/>
          </a:xfrm>
        </p:spPr>
      </p:sp>
      <p:sp>
        <p:nvSpPr>
          <p:cNvPr id="37890"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Rot="1" noChangeAspect="1" noChangeArrowheads="1" noTextEdit="1"/>
          </p:cNvSpPr>
          <p:nvPr>
            <p:ph type="sldImg"/>
          </p:nvPr>
        </p:nvSpPr>
        <p:spPr>
          <a:xfrm>
            <a:off x="650875" y="406400"/>
            <a:ext cx="5556250" cy="4167188"/>
          </a:xfrm>
        </p:spPr>
      </p:sp>
      <p:sp>
        <p:nvSpPr>
          <p:cNvPr id="245762"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Rot="1" noChangeAspect="1" noChangeArrowheads="1" noTextEdit="1"/>
          </p:cNvSpPr>
          <p:nvPr>
            <p:ph type="sldImg"/>
          </p:nvPr>
        </p:nvSpPr>
        <p:spPr>
          <a:xfrm>
            <a:off x="650875" y="406400"/>
            <a:ext cx="5556250" cy="4167188"/>
          </a:xfrm>
        </p:spPr>
      </p:sp>
      <p:sp>
        <p:nvSpPr>
          <p:cNvPr id="245762"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Rot="1" noChangeAspect="1" noChangeArrowheads="1" noTextEdit="1"/>
          </p:cNvSpPr>
          <p:nvPr>
            <p:ph type="sldImg"/>
          </p:nvPr>
        </p:nvSpPr>
        <p:spPr>
          <a:xfrm>
            <a:off x="650875" y="406400"/>
            <a:ext cx="5556250" cy="4167188"/>
          </a:xfrm>
        </p:spPr>
      </p:sp>
      <p:sp>
        <p:nvSpPr>
          <p:cNvPr id="245762"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2"/>
          <p:cNvSpPr>
            <a:spLocks noGrp="1" noRot="1" noChangeAspect="1" noChangeArrowheads="1" noTextEdit="1"/>
          </p:cNvSpPr>
          <p:nvPr>
            <p:ph type="sldImg"/>
          </p:nvPr>
        </p:nvSpPr>
        <p:spPr>
          <a:xfrm>
            <a:off x="650875" y="406400"/>
            <a:ext cx="5556250" cy="4167188"/>
          </a:xfrm>
        </p:spPr>
      </p:sp>
      <p:sp>
        <p:nvSpPr>
          <p:cNvPr id="247810"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noChangeArrowheads="1" noTextEdit="1"/>
          </p:cNvSpPr>
          <p:nvPr>
            <p:ph type="sldImg"/>
          </p:nvPr>
        </p:nvSpPr>
        <p:spPr>
          <a:xfrm>
            <a:off x="650875" y="406400"/>
            <a:ext cx="5556250" cy="4167188"/>
          </a:xfrm>
        </p:spPr>
      </p:sp>
      <p:sp>
        <p:nvSpPr>
          <p:cNvPr id="39938"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ChangeArrowheads="1" noTextEdit="1"/>
          </p:cNvSpPr>
          <p:nvPr>
            <p:ph type="sldImg"/>
          </p:nvPr>
        </p:nvSpPr>
        <p:spPr>
          <a:xfrm>
            <a:off x="650875" y="406400"/>
            <a:ext cx="5556250" cy="4167188"/>
          </a:xfrm>
        </p:spPr>
      </p:sp>
      <p:sp>
        <p:nvSpPr>
          <p:cNvPr id="41986"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xfrm>
            <a:off x="1144588" y="685800"/>
            <a:ext cx="4570412" cy="3429000"/>
          </a:xfrm>
        </p:spPr>
      </p:sp>
      <p:sp>
        <p:nvSpPr>
          <p:cNvPr id="4505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144588" y="685800"/>
            <a:ext cx="4570412" cy="3429000"/>
          </a:xfrm>
        </p:spPr>
      </p:sp>
      <p:sp>
        <p:nvSpPr>
          <p:cNvPr id="6553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xfrm>
            <a:off x="1144588" y="685800"/>
            <a:ext cx="4570412" cy="3429000"/>
          </a:xfrm>
        </p:spPr>
      </p:sp>
      <p:sp>
        <p:nvSpPr>
          <p:cNvPr id="6758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幻灯片图像占位符 1"/>
          <p:cNvSpPr>
            <a:spLocks noGrp="1" noRot="1" noChangeAspect="1"/>
          </p:cNvSpPr>
          <p:nvPr>
            <p:ph type="sldImg"/>
          </p:nvPr>
        </p:nvSpPr>
        <p:spPr/>
      </p:sp>
      <p:sp>
        <p:nvSpPr>
          <p:cNvPr id="69634" name="备注占位符 2"/>
          <p:cNvSpPr>
            <a:spLocks noGrp="1"/>
          </p:cNvSpPr>
          <p:nvPr>
            <p:ph type="body" idx="1"/>
          </p:nvPr>
        </p:nvSpPr>
        <p:spPr>
          <a:noFill/>
        </p:spPr>
        <p:txBody>
          <a:bodyPr/>
          <a:lstStyle/>
          <a:p>
            <a:pPr eaLnBrk="1" hangingPunct="1"/>
            <a:r>
              <a:rPr kumimoji="1" lang="en-US" altLang="zh-CN" smtClean="0">
                <a:ea typeface="宋体" panose="02010600030101010101" pitchFamily="2" charset="-122"/>
              </a:rPr>
              <a:t>24*3600</a:t>
            </a:r>
            <a:r>
              <a:rPr kumimoji="1" lang="zh-CN" altLang="en-US" smtClean="0">
                <a:ea typeface="宋体" panose="02010600030101010101" pitchFamily="2" charset="-122"/>
              </a:rPr>
              <a:t> </a:t>
            </a:r>
            <a:r>
              <a:rPr kumimoji="1" lang="en-US" altLang="zh-CN" smtClean="0">
                <a:ea typeface="宋体" panose="02010600030101010101" pitchFamily="2" charset="-122"/>
              </a:rPr>
              <a:t>= 86400</a:t>
            </a:r>
            <a:r>
              <a:rPr kumimoji="1" lang="zh-CN" altLang="en-US" smtClean="0">
                <a:ea typeface="宋体" panose="02010600030101010101" pitchFamily="2" charset="-122"/>
              </a:rPr>
              <a:t>， </a:t>
            </a:r>
            <a:r>
              <a:rPr kumimoji="1" lang="en-US" altLang="zh-CN" smtClean="0">
                <a:ea typeface="宋体" panose="02010600030101010101" pitchFamily="2" charset="-122"/>
              </a:rPr>
              <a:t>100000000</a:t>
            </a:r>
            <a:r>
              <a:rPr kumimoji="1" lang="zh-CN" altLang="en-US" smtClean="0">
                <a:ea typeface="宋体" panose="02010600030101010101" pitchFamily="2" charset="-122"/>
              </a:rPr>
              <a:t>/</a:t>
            </a:r>
            <a:r>
              <a:rPr kumimoji="1" lang="en-US" altLang="zh-CN" smtClean="0">
                <a:ea typeface="宋体" panose="02010600030101010101" pitchFamily="2" charset="-122"/>
              </a:rPr>
              <a:t>86400</a:t>
            </a:r>
            <a:r>
              <a:rPr kumimoji="1" lang="zh-CN" altLang="en-US" smtClean="0">
                <a:ea typeface="宋体" panose="02010600030101010101" pitchFamily="2" charset="-122"/>
              </a:rPr>
              <a:t> </a:t>
            </a:r>
            <a:r>
              <a:rPr kumimoji="1" lang="en-US" altLang="zh-CN" smtClean="0">
                <a:ea typeface="宋体" panose="02010600030101010101" pitchFamily="2" charset="-122"/>
              </a:rPr>
              <a:t>=</a:t>
            </a:r>
            <a:r>
              <a:rPr kumimoji="1" lang="zh-CN" altLang="en-US" smtClean="0">
                <a:ea typeface="宋体" panose="02010600030101010101" pitchFamily="2" charset="-122"/>
              </a:rPr>
              <a:t> </a:t>
            </a:r>
            <a:r>
              <a:rPr kumimoji="1" lang="en-US" altLang="zh-CN" smtClean="0">
                <a:ea typeface="宋体" panose="02010600030101010101" pitchFamily="2" charset="-122"/>
              </a:rPr>
              <a:t>1157</a:t>
            </a:r>
            <a:r>
              <a:rPr kumimoji="1" lang="zh-CN" altLang="en-US" smtClean="0">
                <a:ea typeface="宋体" panose="02010600030101010101" pitchFamily="2" charset="-122"/>
              </a:rPr>
              <a:t> </a:t>
            </a:r>
            <a:endParaRPr kumimoji="1" lang="en-US" altLang="zh-CN" smtClean="0">
              <a:ea typeface="宋体" panose="02010600030101010101" pitchFamily="2" charset="-122"/>
            </a:endParaRPr>
          </a:p>
          <a:p>
            <a:pPr eaLnBrk="1" hangingPunct="1"/>
            <a:endParaRPr kumimoji="1" lang="zh-CN" altLang="en-US" smtClean="0">
              <a:ea typeface="宋体" panose="02010600030101010101" pitchFamily="2" charset="-122"/>
            </a:endParaRPr>
          </a:p>
        </p:txBody>
      </p:sp>
      <p:sp>
        <p:nvSpPr>
          <p:cNvPr id="69635" name="幻灯片编号占位符 3"/>
          <p:cNvSpPr>
            <a:spLocks noGrp="1"/>
          </p:cNvSpPr>
          <p:nvPr>
            <p:ph type="sldNum" sz="quarter" idx="5"/>
          </p:nvPr>
        </p:nvSpPr>
        <p:spPr>
          <a:noFill/>
        </p:spPr>
        <p:txBody>
          <a:bodyPr/>
          <a:lstStyle/>
          <a:p>
            <a:fld id="{D984539C-10FA-4308-A0A7-F2A9DE23AB6D}" type="slidenum">
              <a:rPr lang="en-US" altLang="zh-CN" smtClean="0">
                <a:ea typeface="宋体" panose="02010600030101010101" pitchFamily="2" charset="-122"/>
              </a:rPr>
            </a:fld>
            <a:endParaRPr lang="en-US" altLang="zh-CN" smtClean="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Rot="1" noChangeAspect="1" noChangeArrowheads="1" noTextEdit="1"/>
          </p:cNvSpPr>
          <p:nvPr>
            <p:ph type="sldImg"/>
          </p:nvPr>
        </p:nvSpPr>
        <p:spPr>
          <a:xfrm>
            <a:off x="1144588" y="685800"/>
            <a:ext cx="4570412" cy="3429000"/>
          </a:xfrm>
        </p:spPr>
      </p:sp>
      <p:sp>
        <p:nvSpPr>
          <p:cNvPr id="7270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spect="1" noChangeArrowheads="1" noTextEdit="1"/>
          </p:cNvSpPr>
          <p:nvPr>
            <p:ph type="sldImg"/>
          </p:nvPr>
        </p:nvSpPr>
        <p:spPr>
          <a:xfrm>
            <a:off x="650875" y="406400"/>
            <a:ext cx="5556250" cy="4167188"/>
          </a:xfrm>
        </p:spPr>
      </p:sp>
      <p:sp>
        <p:nvSpPr>
          <p:cNvPr id="23554"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xfrm>
            <a:off x="1144588" y="685800"/>
            <a:ext cx="4570412" cy="3429000"/>
          </a:xfrm>
        </p:spPr>
      </p:sp>
      <p:sp>
        <p:nvSpPr>
          <p:cNvPr id="4710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xfrm>
            <a:off x="1144588" y="685800"/>
            <a:ext cx="4570412" cy="3429000"/>
          </a:xfrm>
        </p:spPr>
      </p:sp>
      <p:sp>
        <p:nvSpPr>
          <p:cNvPr id="4915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xfrm>
            <a:off x="650875" y="406400"/>
            <a:ext cx="5556250" cy="4167188"/>
          </a:xfrm>
        </p:spPr>
      </p:sp>
      <p:sp>
        <p:nvSpPr>
          <p:cNvPr id="51202"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p:sp>
      <p:sp>
        <p:nvSpPr>
          <p:cNvPr id="53250"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p:sp>
      <p:sp>
        <p:nvSpPr>
          <p:cNvPr id="5529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p:sp>
      <p:sp>
        <p:nvSpPr>
          <p:cNvPr id="5734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p:sp>
      <p:sp>
        <p:nvSpPr>
          <p:cNvPr id="5939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p:sp>
      <p:sp>
        <p:nvSpPr>
          <p:cNvPr id="5939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Rot="1" noChangeAspect="1" noChangeArrowheads="1" noTextEdit="1"/>
          </p:cNvSpPr>
          <p:nvPr>
            <p:ph type="sldImg"/>
          </p:nvPr>
        </p:nvSpPr>
        <p:spPr>
          <a:xfrm>
            <a:off x="1144588" y="685800"/>
            <a:ext cx="4570412" cy="3429000"/>
          </a:xfrm>
        </p:spPr>
      </p:sp>
      <p:sp>
        <p:nvSpPr>
          <p:cNvPr id="7475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xfrm>
            <a:off x="650875" y="406400"/>
            <a:ext cx="5556250" cy="4167188"/>
          </a:xfrm>
        </p:spPr>
      </p:sp>
      <p:sp>
        <p:nvSpPr>
          <p:cNvPr id="76802"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noTextEdit="1"/>
          </p:cNvSpPr>
          <p:nvPr>
            <p:ph type="sldImg"/>
          </p:nvPr>
        </p:nvSpPr>
        <p:spPr>
          <a:xfrm>
            <a:off x="650875" y="406400"/>
            <a:ext cx="5556250" cy="4167188"/>
          </a:xfrm>
        </p:spPr>
      </p:sp>
      <p:sp>
        <p:nvSpPr>
          <p:cNvPr id="21506"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p:sp>
      <p:sp>
        <p:nvSpPr>
          <p:cNvPr id="5939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p:sp>
      <p:sp>
        <p:nvSpPr>
          <p:cNvPr id="5939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p:sp>
      <p:sp>
        <p:nvSpPr>
          <p:cNvPr id="5939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p:sp>
      <p:sp>
        <p:nvSpPr>
          <p:cNvPr id="5939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p:sp>
      <p:sp>
        <p:nvSpPr>
          <p:cNvPr id="62466" name="Notes Placeholder 2"/>
          <p:cNvSpPr>
            <a:spLocks noGrp="1"/>
          </p:cNvSpPr>
          <p:nvPr>
            <p:ph type="body" idx="1"/>
          </p:nvPr>
        </p:nvSpPr>
        <p:spPr>
          <a:noFill/>
        </p:spPr>
        <p:txBody>
          <a:bodyPr/>
          <a:lstStyle/>
          <a:p>
            <a:pPr eaLnBrk="1" hangingPunct="1">
              <a:spcBef>
                <a:spcPct val="0"/>
              </a:spcBef>
            </a:pPr>
            <a:endParaRPr lang="zh-CN" altLang="en-US" smtClean="0">
              <a:ea typeface="宋体" panose="02010600030101010101" pitchFamily="2" charset="-122"/>
            </a:endParaRPr>
          </a:p>
        </p:txBody>
      </p:sp>
      <p:sp>
        <p:nvSpPr>
          <p:cNvPr id="62467" name="Slide Number Placeholder 3"/>
          <p:cNvSpPr>
            <a:spLocks noGrp="1"/>
          </p:cNvSpPr>
          <p:nvPr>
            <p:ph type="sldNum" sz="quarter" idx="5"/>
          </p:nvPr>
        </p:nvSpPr>
        <p:spPr>
          <a:noFill/>
        </p:spPr>
        <p:txBody>
          <a:bodyPr/>
          <a:lstStyle/>
          <a:p>
            <a:fld id="{A29E41E3-61DB-4968-B240-06D6D245823E}" type="slidenum">
              <a:rPr lang="zh-CN" altLang="en-US" smtClean="0">
                <a:latin typeface="Calibri" panose="020F0502020204030204" pitchFamily="34" charset="0"/>
                <a:ea typeface="宋体" panose="02010600030101010101" pitchFamily="2" charset="-122"/>
              </a:rPr>
            </a:fld>
            <a:endParaRPr lang="en-US" altLang="zh-CN"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ChangeArrowheads="1" noTextEdit="1"/>
          </p:cNvSpPr>
          <p:nvPr>
            <p:ph type="sldImg"/>
          </p:nvPr>
        </p:nvSpPr>
        <p:spPr>
          <a:xfrm>
            <a:off x="650875" y="406400"/>
            <a:ext cx="5556250" cy="4167188"/>
          </a:xfrm>
        </p:spPr>
      </p:sp>
      <p:sp>
        <p:nvSpPr>
          <p:cNvPr id="80898"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Rot="1" noChangeAspect="1" noChangeArrowheads="1" noTextEdit="1"/>
          </p:cNvSpPr>
          <p:nvPr>
            <p:ph type="sldImg"/>
          </p:nvPr>
        </p:nvSpPr>
        <p:spPr>
          <a:xfrm>
            <a:off x="1144588" y="685800"/>
            <a:ext cx="4570412" cy="3429000"/>
          </a:xfrm>
        </p:spPr>
      </p:sp>
      <p:sp>
        <p:nvSpPr>
          <p:cNvPr id="8294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Rot="1" noChangeAspect="1" noChangeArrowheads="1" noTextEdit="1"/>
          </p:cNvSpPr>
          <p:nvPr>
            <p:ph type="sldImg"/>
          </p:nvPr>
        </p:nvSpPr>
        <p:spPr/>
      </p:sp>
      <p:sp>
        <p:nvSpPr>
          <p:cNvPr id="8499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Rot="1" noChangeAspect="1" noChangeArrowheads="1" noTextEdit="1"/>
          </p:cNvSpPr>
          <p:nvPr>
            <p:ph type="sldImg"/>
          </p:nvPr>
        </p:nvSpPr>
        <p:spPr>
          <a:xfrm>
            <a:off x="1144588" y="685800"/>
            <a:ext cx="4570412" cy="3429000"/>
          </a:xfrm>
        </p:spPr>
      </p:sp>
      <p:sp>
        <p:nvSpPr>
          <p:cNvPr id="9011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Rot="1" noChangeAspect="1" noChangeArrowheads="1" noTextEdit="1"/>
          </p:cNvSpPr>
          <p:nvPr>
            <p:ph type="sldImg"/>
          </p:nvPr>
        </p:nvSpPr>
        <p:spPr>
          <a:xfrm>
            <a:off x="1144588" y="685800"/>
            <a:ext cx="4570412" cy="3429000"/>
          </a:xfrm>
        </p:spPr>
      </p:sp>
      <p:sp>
        <p:nvSpPr>
          <p:cNvPr id="92162"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spect="1" noChangeArrowheads="1" noTextEdit="1"/>
          </p:cNvSpPr>
          <p:nvPr>
            <p:ph type="sldImg"/>
          </p:nvPr>
        </p:nvSpPr>
        <p:spPr>
          <a:xfrm>
            <a:off x="650875" y="406400"/>
            <a:ext cx="5556250" cy="4167188"/>
          </a:xfrm>
        </p:spPr>
      </p:sp>
      <p:sp>
        <p:nvSpPr>
          <p:cNvPr id="25602"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Rot="1" noChangeAspect="1" noChangeArrowheads="1" noTextEdit="1"/>
          </p:cNvSpPr>
          <p:nvPr>
            <p:ph type="sldImg"/>
          </p:nvPr>
        </p:nvSpPr>
        <p:spPr>
          <a:xfrm>
            <a:off x="1144588" y="685800"/>
            <a:ext cx="4570412" cy="3429000"/>
          </a:xfrm>
        </p:spPr>
      </p:sp>
      <p:sp>
        <p:nvSpPr>
          <p:cNvPr id="94210"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Rot="1" noChangeAspect="1" noChangeArrowheads="1" noTextEdit="1"/>
          </p:cNvSpPr>
          <p:nvPr>
            <p:ph type="sldImg"/>
          </p:nvPr>
        </p:nvSpPr>
        <p:spPr>
          <a:xfrm>
            <a:off x="1144588" y="685800"/>
            <a:ext cx="4570412" cy="3429000"/>
          </a:xfrm>
        </p:spPr>
      </p:sp>
      <p:sp>
        <p:nvSpPr>
          <p:cNvPr id="9625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Rot="1" noChangeAspect="1" noChangeArrowheads="1" noTextEdit="1"/>
          </p:cNvSpPr>
          <p:nvPr>
            <p:ph type="sldImg"/>
          </p:nvPr>
        </p:nvSpPr>
        <p:spPr>
          <a:xfrm>
            <a:off x="1144588" y="685800"/>
            <a:ext cx="4570412" cy="3429000"/>
          </a:xfrm>
        </p:spPr>
      </p:sp>
      <p:sp>
        <p:nvSpPr>
          <p:cNvPr id="9830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3"/>
          <p:cNvSpPr>
            <a:spLocks noGrp="1" noChangeArrowheads="1"/>
          </p:cNvSpPr>
          <p:nvPr>
            <p:ph type="dt" sz="quarter" idx="1"/>
          </p:nvPr>
        </p:nvSpPr>
        <p:spPr>
          <a:noFill/>
        </p:spPr>
        <p:txBody>
          <a:bodyPr/>
          <a:lstStyle/>
          <a:p>
            <a:fld id="{CB7291AC-9F30-4534-9501-F883172B2C53}" type="datetime1">
              <a:rPr kumimoji="1" lang="zh-CN" altLang="en-US" smtClean="0">
                <a:latin typeface="Times New Roman" panose="02020603050405020304" pitchFamily="18" charset="0"/>
                <a:ea typeface="宋体" panose="02010600030101010101" pitchFamily="2" charset="-122"/>
              </a:rPr>
            </a:fld>
            <a:endParaRPr kumimoji="1" lang="en-US" altLang="zh-CN" smtClean="0">
              <a:latin typeface="Times New Roman" panose="02020603050405020304" pitchFamily="18" charset="0"/>
              <a:ea typeface="宋体" panose="02010600030101010101" pitchFamily="2" charset="-122"/>
            </a:endParaRPr>
          </a:p>
        </p:txBody>
      </p:sp>
      <p:sp>
        <p:nvSpPr>
          <p:cNvPr id="100354" name="Rectangle 7"/>
          <p:cNvSpPr>
            <a:spLocks noGrp="1" noChangeArrowheads="1"/>
          </p:cNvSpPr>
          <p:nvPr>
            <p:ph type="sldNum" sz="quarter" idx="5"/>
          </p:nvPr>
        </p:nvSpPr>
        <p:spPr>
          <a:noFill/>
        </p:spPr>
        <p:txBody>
          <a:bodyPr/>
          <a:lstStyle/>
          <a:p>
            <a:fld id="{E80ADBFD-EF94-48AD-86C6-AFD19905B313}" type="slidenum">
              <a:rPr kumimoji="1" lang="zh-CN" altLang="en-US" smtClean="0">
                <a:latin typeface="Times New Roman" panose="02020603050405020304" pitchFamily="18" charset="0"/>
                <a:ea typeface="宋体" panose="02010600030101010101" pitchFamily="2" charset="-122"/>
              </a:rPr>
            </a:fld>
            <a:endParaRPr kumimoji="1" lang="en-US" altLang="zh-CN" smtClean="0">
              <a:latin typeface="Times New Roman" panose="02020603050405020304" pitchFamily="18" charset="0"/>
              <a:ea typeface="宋体" panose="02010600030101010101" pitchFamily="2" charset="-122"/>
            </a:endParaRPr>
          </a:p>
        </p:txBody>
      </p:sp>
      <p:sp>
        <p:nvSpPr>
          <p:cNvPr id="100355" name="Rectangle 2"/>
          <p:cNvSpPr>
            <a:spLocks noGrp="1" noRot="1" noChangeAspect="1" noChangeArrowheads="1" noTextEdit="1"/>
          </p:cNvSpPr>
          <p:nvPr>
            <p:ph type="sldImg"/>
          </p:nvPr>
        </p:nvSpPr>
        <p:spPr/>
      </p:sp>
      <p:sp>
        <p:nvSpPr>
          <p:cNvPr id="100356" name="Rectangle 3"/>
          <p:cNvSpPr>
            <a:spLocks noGrp="1" noChangeArrowheads="1"/>
          </p:cNvSpPr>
          <p:nvPr>
            <p:ph type="body" idx="1"/>
          </p:nvPr>
        </p:nvSpPr>
        <p:spPr>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xfrm>
            <a:off x="1144588" y="685800"/>
            <a:ext cx="4570412" cy="3429000"/>
          </a:xfrm>
        </p:spPr>
      </p:sp>
      <p:sp>
        <p:nvSpPr>
          <p:cNvPr id="102402"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Rot="1" noChangeAspect="1" noChangeArrowheads="1" noTextEdit="1"/>
          </p:cNvSpPr>
          <p:nvPr>
            <p:ph type="sldImg"/>
          </p:nvPr>
        </p:nvSpPr>
        <p:spPr>
          <a:xfrm>
            <a:off x="650875" y="406400"/>
            <a:ext cx="5556250" cy="4167188"/>
          </a:xfrm>
        </p:spPr>
      </p:sp>
      <p:sp>
        <p:nvSpPr>
          <p:cNvPr id="104450"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noTextEdit="1"/>
          </p:cNvSpPr>
          <p:nvPr>
            <p:ph type="sldImg"/>
          </p:nvPr>
        </p:nvSpPr>
        <p:spPr>
          <a:xfrm>
            <a:off x="650875" y="406400"/>
            <a:ext cx="5556250" cy="4167188"/>
          </a:xfrm>
        </p:spPr>
      </p:sp>
      <p:sp>
        <p:nvSpPr>
          <p:cNvPr id="108546" name="Notes Placeholder 2"/>
          <p:cNvSpPr>
            <a:spLocks noGrp="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a:xfrm>
            <a:off x="650875" y="406400"/>
            <a:ext cx="5556250" cy="4167188"/>
          </a:xfrm>
        </p:spPr>
      </p:sp>
      <p:sp>
        <p:nvSpPr>
          <p:cNvPr id="110594" name="Notes Placeholder 2"/>
          <p:cNvSpPr>
            <a:spLocks noGrp="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Rot="1" noChangeAspect="1" noChangeArrowheads="1" noTextEdit="1"/>
          </p:cNvSpPr>
          <p:nvPr>
            <p:ph type="sldImg"/>
          </p:nvPr>
        </p:nvSpPr>
        <p:spPr>
          <a:xfrm>
            <a:off x="1144588" y="685800"/>
            <a:ext cx="4570412" cy="3429000"/>
          </a:xfrm>
        </p:spPr>
      </p:sp>
      <p:sp>
        <p:nvSpPr>
          <p:cNvPr id="112642"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xfrm>
            <a:off x="1144588" y="685800"/>
            <a:ext cx="4570412" cy="3429000"/>
          </a:xfrm>
        </p:spPr>
      </p:sp>
      <p:sp>
        <p:nvSpPr>
          <p:cNvPr id="114690"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spect="1" noChangeArrowheads="1" noTextEdit="1"/>
          </p:cNvSpPr>
          <p:nvPr>
            <p:ph type="sldImg"/>
          </p:nvPr>
        </p:nvSpPr>
        <p:spPr>
          <a:xfrm>
            <a:off x="650875" y="406400"/>
            <a:ext cx="5556250" cy="4167188"/>
          </a:xfrm>
        </p:spPr>
      </p:sp>
      <p:sp>
        <p:nvSpPr>
          <p:cNvPr id="25602"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noRot="1" noChangeAspect="1" noChangeArrowheads="1" noTextEdit="1"/>
          </p:cNvSpPr>
          <p:nvPr>
            <p:ph type="sldImg"/>
          </p:nvPr>
        </p:nvSpPr>
        <p:spPr>
          <a:xfrm>
            <a:off x="1144588" y="685800"/>
            <a:ext cx="4570412" cy="3429000"/>
          </a:xfrm>
        </p:spPr>
      </p:sp>
      <p:sp>
        <p:nvSpPr>
          <p:cNvPr id="11673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xfrm>
            <a:off x="1144588" y="685800"/>
            <a:ext cx="4570412" cy="3429000"/>
          </a:xfrm>
        </p:spPr>
      </p:sp>
      <p:sp>
        <p:nvSpPr>
          <p:cNvPr id="11878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xfrm>
            <a:off x="1144588" y="685800"/>
            <a:ext cx="4570412" cy="3429000"/>
          </a:xfrm>
        </p:spPr>
      </p:sp>
      <p:sp>
        <p:nvSpPr>
          <p:cNvPr id="12083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marL="0" lvl="1" eaLnBrk="1" hangingPunct="1"/>
            <a:r>
              <a:rPr lang="zh-CN" altLang="en-US" sz="2400" smtClean="0">
                <a:latin typeface="宋体" panose="02010600030101010101" pitchFamily="2" charset="-122"/>
                <a:ea typeface="宋体" panose="02010600030101010101" pitchFamily="2" charset="-122"/>
              </a:rPr>
              <a:t>模拟</a:t>
            </a:r>
            <a:r>
              <a:rPr lang="en-US" altLang="zh-CN" sz="2400" smtClean="0">
                <a:latin typeface="宋体" panose="02010600030101010101" pitchFamily="2" charset="-122"/>
                <a:ea typeface="宋体" panose="02010600030101010101" pitchFamily="2" charset="-122"/>
              </a:rPr>
              <a:t>IP</a:t>
            </a:r>
            <a:r>
              <a:rPr lang="zh-CN" altLang="en-US" sz="2400" smtClean="0">
                <a:latin typeface="宋体" panose="02010600030101010101" pitchFamily="2" charset="-122"/>
                <a:ea typeface="宋体" panose="02010600030101010101" pitchFamily="2" charset="-122"/>
              </a:rPr>
              <a:t>地址变量的技术 ？</a:t>
            </a:r>
            <a:endParaRPr lang="zh-CN" altLang="en-US" sz="2400" smtClean="0">
              <a:latin typeface="宋体" panose="02010600030101010101" pitchFamily="2" charset="-122"/>
              <a:ea typeface="宋体" panose="02010600030101010101" pitchFamily="2" charset="-122"/>
            </a:endParaRPr>
          </a:p>
          <a:p>
            <a:pPr marL="0" lvl="1" eaLnBrk="1" hangingPunct="1"/>
            <a:r>
              <a:rPr lang="en-US" altLang="zh-CN" sz="2400" smtClean="0">
                <a:latin typeface="宋体" panose="02010600030101010101" pitchFamily="2" charset="-122"/>
                <a:ea typeface="宋体" panose="02010600030101010101" pitchFamily="2" charset="-122"/>
              </a:rPr>
              <a:t>HTML</a:t>
            </a:r>
            <a:r>
              <a:rPr lang="zh-CN" altLang="en-US" sz="2400" smtClean="0">
                <a:latin typeface="宋体" panose="02010600030101010101" pitchFamily="2" charset="-122"/>
                <a:ea typeface="宋体" panose="02010600030101010101" pitchFamily="2" charset="-122"/>
              </a:rPr>
              <a:t>与</a:t>
            </a:r>
            <a:r>
              <a:rPr lang="en-US" altLang="zh-CN" sz="2400" smtClean="0">
                <a:latin typeface="宋体" panose="02010600030101010101" pitchFamily="2" charset="-122"/>
                <a:ea typeface="宋体" panose="02010600030101010101" pitchFamily="2" charset="-122"/>
              </a:rPr>
              <a:t>URL</a:t>
            </a:r>
            <a:r>
              <a:rPr lang="zh-CN" altLang="en-US" sz="2400" smtClean="0">
                <a:latin typeface="宋体" panose="02010600030101010101" pitchFamily="2" charset="-122"/>
                <a:ea typeface="宋体" panose="02010600030101010101" pitchFamily="2" charset="-122"/>
              </a:rPr>
              <a:t>录制方式</a:t>
            </a:r>
            <a:r>
              <a:rPr lang="zh-CN" altLang="en-US" smtClean="0">
                <a:ea typeface="宋体" panose="02010600030101010101" pitchFamily="2" charset="-122"/>
              </a:rPr>
              <a:t>？</a:t>
            </a:r>
            <a:endParaRPr lang="zh-CN" altLang="en-US" sz="2400" smtClean="0">
              <a:latin typeface="宋体" panose="02010600030101010101" pitchFamily="2" charset="-122"/>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xfrm>
            <a:off x="650875" y="406400"/>
            <a:ext cx="5556250" cy="4167188"/>
          </a:xfrm>
        </p:spPr>
      </p:sp>
      <p:sp>
        <p:nvSpPr>
          <p:cNvPr id="122882"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xfrm>
            <a:off x="650875" y="406400"/>
            <a:ext cx="5556250" cy="4167188"/>
          </a:xfrm>
        </p:spPr>
      </p:sp>
      <p:sp>
        <p:nvSpPr>
          <p:cNvPr id="124930"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p:sp>
      <p:sp>
        <p:nvSpPr>
          <p:cNvPr id="12697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xfrm>
            <a:off x="650875" y="406400"/>
            <a:ext cx="5556250" cy="4167188"/>
          </a:xfrm>
        </p:spPr>
      </p:sp>
      <p:sp>
        <p:nvSpPr>
          <p:cNvPr id="129026"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Rot="1" noChangeAspect="1" noChangeArrowheads="1" noTextEdit="1"/>
          </p:cNvSpPr>
          <p:nvPr>
            <p:ph type="sldImg"/>
          </p:nvPr>
        </p:nvSpPr>
        <p:spPr>
          <a:xfrm>
            <a:off x="650875" y="406400"/>
            <a:ext cx="5556250" cy="4167188"/>
          </a:xfrm>
        </p:spPr>
      </p:sp>
      <p:sp>
        <p:nvSpPr>
          <p:cNvPr id="131074"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Grp="1" noRot="1" noChangeAspect="1" noChangeArrowheads="1" noTextEdit="1"/>
          </p:cNvSpPr>
          <p:nvPr>
            <p:ph type="sldImg"/>
          </p:nvPr>
        </p:nvSpPr>
        <p:spPr>
          <a:xfrm>
            <a:off x="650875" y="406400"/>
            <a:ext cx="5556250" cy="4167188"/>
          </a:xfrm>
        </p:spPr>
      </p:sp>
      <p:sp>
        <p:nvSpPr>
          <p:cNvPr id="133122"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xfrm>
            <a:off x="650875" y="406400"/>
            <a:ext cx="5556250" cy="4167188"/>
          </a:xfrm>
        </p:spPr>
      </p:sp>
      <p:sp>
        <p:nvSpPr>
          <p:cNvPr id="135170"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ChangeArrowheads="1" noTextEdit="1"/>
          </p:cNvSpPr>
          <p:nvPr>
            <p:ph type="sldImg"/>
          </p:nvPr>
        </p:nvSpPr>
        <p:spPr>
          <a:xfrm>
            <a:off x="650875" y="406400"/>
            <a:ext cx="5556250" cy="4167188"/>
          </a:xfrm>
        </p:spPr>
      </p:sp>
      <p:sp>
        <p:nvSpPr>
          <p:cNvPr id="27650"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a:xfrm>
            <a:off x="650875" y="406400"/>
            <a:ext cx="5556250" cy="4167188"/>
          </a:xfrm>
        </p:spPr>
      </p:sp>
      <p:sp>
        <p:nvSpPr>
          <p:cNvPr id="137218" name="Notes Placeholder 2"/>
          <p:cNvSpPr>
            <a:spLocks noGrp="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noRot="1" noChangeAspect="1" noChangeArrowheads="1" noTextEdit="1"/>
          </p:cNvSpPr>
          <p:nvPr>
            <p:ph type="sldImg"/>
          </p:nvPr>
        </p:nvSpPr>
        <p:spPr>
          <a:xfrm>
            <a:off x="650875" y="406400"/>
            <a:ext cx="5556250" cy="4167188"/>
          </a:xfrm>
        </p:spPr>
      </p:sp>
      <p:sp>
        <p:nvSpPr>
          <p:cNvPr id="139266" name="Rectangle 3"/>
          <p:cNvSpPr>
            <a:spLocks noGrp="1" noChangeArrowheads="1"/>
          </p:cNvSpPr>
          <p:nvPr>
            <p:ph type="body" idx="1"/>
          </p:nvPr>
        </p:nvSpPr>
        <p:spPr>
          <a:xfrm>
            <a:off x="685800" y="4344988"/>
            <a:ext cx="5486400" cy="4113212"/>
          </a:xfrm>
          <a:noFill/>
        </p:spPr>
        <p:txBody>
          <a:bodyPr/>
          <a:lstStyle/>
          <a:p>
            <a:pPr marL="0" lvl="1" eaLnBrk="1" hangingPunct="1"/>
            <a:r>
              <a:rPr lang="zh-CN" altLang="en-US" smtClean="0">
                <a:latin typeface="宋体" panose="02010600030101010101" pitchFamily="2" charset="-122"/>
                <a:ea typeface="宋体" panose="02010600030101010101" pitchFamily="2" charset="-122"/>
              </a:rPr>
              <a:t>有些通过</a:t>
            </a:r>
            <a:r>
              <a:rPr lang="en-US" altLang="zh-CN" smtClean="0">
                <a:latin typeface="宋体" panose="02010600030101010101" pitchFamily="2" charset="-122"/>
                <a:ea typeface="宋体" panose="02010600030101010101" pitchFamily="2" charset="-122"/>
              </a:rPr>
              <a:t>log</a:t>
            </a:r>
            <a:r>
              <a:rPr lang="zh-CN" altLang="en-US" smtClean="0">
                <a:latin typeface="宋体" panose="02010600030101010101" pitchFamily="2" charset="-122"/>
                <a:ea typeface="宋体" panose="02010600030101010101" pitchFamily="2" charset="-122"/>
              </a:rPr>
              <a:t>文件</a:t>
            </a:r>
            <a:r>
              <a:rPr lang="en-US" altLang="zh-CN" smtClean="0">
                <a:latin typeface="宋体" panose="02010600030101010101" pitchFamily="2" charset="-122"/>
                <a:ea typeface="宋体" panose="02010600030101010101" pitchFamily="2" charset="-122"/>
              </a:rPr>
              <a:t>, </a:t>
            </a:r>
            <a:r>
              <a:rPr lang="zh-CN" altLang="en-US" smtClean="0">
                <a:latin typeface="宋体" panose="02010600030101010101" pitchFamily="2" charset="-122"/>
                <a:ea typeface="宋体" panose="02010600030101010101" pitchFamily="2" charset="-122"/>
              </a:rPr>
              <a:t>来监控动态的访问路径</a:t>
            </a:r>
            <a:r>
              <a:rPr lang="en-US" altLang="zh-CN" smtClean="0">
                <a:latin typeface="宋体" panose="02010600030101010101" pitchFamily="2" charset="-122"/>
                <a:ea typeface="宋体" panose="02010600030101010101" pitchFamily="2" charset="-122"/>
              </a:rPr>
              <a:t>, </a:t>
            </a:r>
            <a:r>
              <a:rPr lang="zh-CN" altLang="en-US" smtClean="0">
                <a:latin typeface="宋体" panose="02010600030101010101" pitchFamily="2" charset="-122"/>
                <a:ea typeface="宋体" panose="02010600030101010101" pitchFamily="2" charset="-122"/>
              </a:rPr>
              <a:t>高占用的进程</a:t>
            </a:r>
            <a:r>
              <a:rPr lang="en-US" altLang="zh-CN" smtClean="0">
                <a:latin typeface="宋体" panose="02010600030101010101" pitchFamily="2" charset="-122"/>
                <a:ea typeface="宋体" panose="02010600030101010101" pitchFamily="2" charset="-122"/>
              </a:rPr>
              <a:t>,</a:t>
            </a:r>
            <a:r>
              <a:rPr lang="zh-CN" altLang="en-US" smtClean="0">
                <a:latin typeface="宋体" panose="02010600030101010101" pitchFamily="2" charset="-122"/>
                <a:ea typeface="宋体" panose="02010600030101010101" pitchFamily="2" charset="-122"/>
              </a:rPr>
              <a:t>会话和</a:t>
            </a:r>
            <a:r>
              <a:rPr lang="en-US" altLang="zh-CN" smtClean="0">
                <a:latin typeface="宋体" panose="02010600030101010101" pitchFamily="2" charset="-122"/>
                <a:ea typeface="宋体" panose="02010600030101010101" pitchFamily="2" charset="-122"/>
              </a:rPr>
              <a:t>SQL</a:t>
            </a:r>
            <a:r>
              <a:rPr lang="zh-CN" altLang="en-US" smtClean="0">
                <a:latin typeface="宋体" panose="02010600030101010101" pitchFamily="2" charset="-122"/>
                <a:ea typeface="宋体" panose="02010600030101010101" pitchFamily="2" charset="-122"/>
              </a:rPr>
              <a:t>语句</a:t>
            </a:r>
            <a:endParaRPr lang="zh-CN" altLang="en-US" smtClean="0">
              <a:latin typeface="宋体" panose="02010600030101010101" pitchFamily="2" charset="-122"/>
              <a:ea typeface="宋体" panose="02010600030101010101" pitchFamily="2" charset="-122"/>
            </a:endParaRPr>
          </a:p>
          <a:p>
            <a:pPr eaLnBrk="1" hangingPunct="1"/>
            <a:endParaRPr lang="zh-CN" altLang="en-US" smtClean="0">
              <a:ea typeface="宋体" panose="02010600030101010101"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noRot="1" noChangeAspect="1" noChangeArrowheads="1" noTextEdit="1"/>
          </p:cNvSpPr>
          <p:nvPr>
            <p:ph type="sldImg"/>
          </p:nvPr>
        </p:nvSpPr>
        <p:spPr>
          <a:xfrm>
            <a:off x="650875" y="406400"/>
            <a:ext cx="5556250" cy="4167188"/>
          </a:xfrm>
        </p:spPr>
      </p:sp>
      <p:sp>
        <p:nvSpPr>
          <p:cNvPr id="141314"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Rot="1" noChangeAspect="1" noChangeArrowheads="1" noTextEdit="1"/>
          </p:cNvSpPr>
          <p:nvPr>
            <p:ph type="sldImg"/>
          </p:nvPr>
        </p:nvSpPr>
        <p:spPr>
          <a:xfrm>
            <a:off x="650875" y="406400"/>
            <a:ext cx="5556250" cy="4167188"/>
          </a:xfrm>
        </p:spPr>
      </p:sp>
      <p:sp>
        <p:nvSpPr>
          <p:cNvPr id="143362"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noRot="1" noChangeAspect="1" noChangeArrowheads="1" noTextEdit="1"/>
          </p:cNvSpPr>
          <p:nvPr>
            <p:ph type="sldImg"/>
          </p:nvPr>
        </p:nvSpPr>
        <p:spPr>
          <a:xfrm>
            <a:off x="650875" y="406400"/>
            <a:ext cx="5556250" cy="4167188"/>
          </a:xfrm>
        </p:spPr>
      </p:sp>
      <p:sp>
        <p:nvSpPr>
          <p:cNvPr id="145410"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xfrm>
            <a:off x="1144588" y="685800"/>
            <a:ext cx="4570412" cy="3429000"/>
          </a:xfrm>
        </p:spPr>
      </p:sp>
      <p:sp>
        <p:nvSpPr>
          <p:cNvPr id="14745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r>
              <a:rPr lang="en-US" altLang="zh-CN" smtClean="0">
                <a:ea typeface="宋体" panose="02010600030101010101" pitchFamily="2" charset="-122"/>
              </a:rPr>
              <a:t>AUTOTRACE</a:t>
            </a:r>
            <a:r>
              <a:rPr lang="zh-CN" altLang="en-US" smtClean="0">
                <a:ea typeface="宋体" panose="02010600030101010101" pitchFamily="2" charset="-122"/>
              </a:rPr>
              <a:t>是一项 </a:t>
            </a:r>
            <a:r>
              <a:rPr lang="en-US" altLang="zh-CN" smtClean="0">
                <a:ea typeface="宋体" panose="02010600030101010101" pitchFamily="2" charset="-122"/>
              </a:rPr>
              <a:t>SQL*Plus </a:t>
            </a:r>
            <a:r>
              <a:rPr lang="zh-CN" altLang="en-US" smtClean="0">
                <a:ea typeface="宋体" panose="02010600030101010101" pitchFamily="2" charset="-122"/>
              </a:rPr>
              <a:t>功能，自动跟踪为 </a:t>
            </a:r>
            <a:r>
              <a:rPr lang="en-US" altLang="zh-CN" smtClean="0">
                <a:ea typeface="宋体" panose="02010600030101010101" pitchFamily="2" charset="-122"/>
              </a:rPr>
              <a:t>SQL </a:t>
            </a:r>
            <a:r>
              <a:rPr lang="zh-CN" altLang="en-US" smtClean="0">
                <a:ea typeface="宋体" panose="02010600030101010101" pitchFamily="2" charset="-122"/>
              </a:rPr>
              <a:t>语句生成一个执行计划并且提供与该语句的处理有关的统计。</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SQL*Plus AUTOTRACE </a:t>
            </a:r>
            <a:r>
              <a:rPr lang="zh-CN" altLang="en-US" smtClean="0">
                <a:ea typeface="宋体" panose="02010600030101010101" pitchFamily="2" charset="-122"/>
              </a:rPr>
              <a:t>可以用来替代 </a:t>
            </a:r>
            <a:r>
              <a:rPr lang="en-US" altLang="zh-CN" smtClean="0">
                <a:ea typeface="宋体" panose="02010600030101010101" pitchFamily="2" charset="-122"/>
              </a:rPr>
              <a:t>SQL Trace </a:t>
            </a:r>
            <a:r>
              <a:rPr lang="zh-CN" altLang="en-US" smtClean="0">
                <a:ea typeface="宋体" panose="02010600030101010101" pitchFamily="2" charset="-122"/>
              </a:rPr>
              <a:t>使用，</a:t>
            </a:r>
            <a:r>
              <a:rPr lang="en-US" altLang="zh-CN" smtClean="0">
                <a:ea typeface="宋体" panose="02010600030101010101" pitchFamily="2" charset="-122"/>
              </a:rPr>
              <a:t>AUTOTRACE </a:t>
            </a:r>
            <a:r>
              <a:rPr lang="zh-CN" altLang="en-US" smtClean="0">
                <a:ea typeface="宋体" panose="02010600030101010101" pitchFamily="2" charset="-122"/>
              </a:rPr>
              <a:t>的好处是您不必设置跟踪文件的格式，并且它将自动为 </a:t>
            </a:r>
            <a:r>
              <a:rPr lang="en-US" altLang="zh-CN" smtClean="0">
                <a:ea typeface="宋体" panose="02010600030101010101" pitchFamily="2" charset="-122"/>
              </a:rPr>
              <a:t>SQL </a:t>
            </a:r>
            <a:r>
              <a:rPr lang="zh-CN" altLang="en-US" smtClean="0">
                <a:ea typeface="宋体" panose="02010600030101010101" pitchFamily="2" charset="-122"/>
              </a:rPr>
              <a:t>语句显示执行计划。</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AUTOTRACE </a:t>
            </a:r>
            <a:r>
              <a:rPr lang="zh-CN" altLang="en-US" smtClean="0">
                <a:ea typeface="宋体" panose="02010600030101010101" pitchFamily="2" charset="-122"/>
              </a:rPr>
              <a:t>分析和执行语句；而</a:t>
            </a:r>
            <a:r>
              <a:rPr lang="en-US" altLang="zh-CN" smtClean="0">
                <a:ea typeface="宋体" panose="02010600030101010101" pitchFamily="2" charset="-122"/>
              </a:rPr>
              <a:t>EXPLAIN PLAN</a:t>
            </a:r>
            <a:r>
              <a:rPr lang="zh-CN" altLang="en-US" smtClean="0">
                <a:ea typeface="宋体" panose="02010600030101010101" pitchFamily="2" charset="-122"/>
              </a:rPr>
              <a:t>仅分析语句。</a:t>
            </a:r>
            <a:endParaRPr lang="zh-CN" altLang="en-US" smtClean="0">
              <a:ea typeface="宋体" panose="02010600030101010101"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Rot="1" noChangeAspect="1" noChangeArrowheads="1" noTextEdit="1"/>
          </p:cNvSpPr>
          <p:nvPr>
            <p:ph type="sldImg"/>
          </p:nvPr>
        </p:nvSpPr>
        <p:spPr>
          <a:xfrm>
            <a:off x="1144588" y="685800"/>
            <a:ext cx="4570412" cy="3429000"/>
          </a:xfrm>
        </p:spPr>
      </p:sp>
      <p:sp>
        <p:nvSpPr>
          <p:cNvPr id="14950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p:cNvSpPr>
            <a:spLocks noGrp="1" noRot="1" noChangeAspect="1" noChangeArrowheads="1" noTextEdit="1"/>
          </p:cNvSpPr>
          <p:nvPr>
            <p:ph type="sldImg"/>
          </p:nvPr>
        </p:nvSpPr>
        <p:spPr>
          <a:xfrm>
            <a:off x="1144588" y="685800"/>
            <a:ext cx="4570412" cy="3429000"/>
          </a:xfrm>
        </p:spPr>
      </p:sp>
      <p:sp>
        <p:nvSpPr>
          <p:cNvPr id="15155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r>
              <a:rPr lang="en-US" altLang="zh-CN" smtClean="0">
                <a:ea typeface="宋体" panose="02010600030101010101" pitchFamily="2" charset="-122"/>
              </a:rPr>
              <a:t>http://blog.csdn.net/leishifei/article/details/6327485</a:t>
            </a:r>
            <a:endParaRPr lang="en-US" altLang="zh-CN" smtClean="0">
              <a:ea typeface="宋体" panose="02010600030101010101" pitchFamily="2" charset="-122"/>
            </a:endParaRPr>
          </a:p>
          <a:p>
            <a:pPr eaLnBrk="1" hangingPunct="1"/>
            <a:endParaRPr lang="zh-CN" altLang="en-US" smtClean="0">
              <a:ea typeface="宋体" panose="02010600030101010101"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noRot="1" noChangeAspect="1" noChangeArrowheads="1" noTextEdit="1"/>
          </p:cNvSpPr>
          <p:nvPr>
            <p:ph type="sldImg"/>
          </p:nvPr>
        </p:nvSpPr>
        <p:spPr>
          <a:xfrm>
            <a:off x="1144588" y="685800"/>
            <a:ext cx="4570412" cy="3429000"/>
          </a:xfrm>
        </p:spPr>
      </p:sp>
      <p:sp>
        <p:nvSpPr>
          <p:cNvPr id="153602"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r>
              <a:rPr lang="en-US" altLang="zh-CN" smtClean="0">
                <a:ea typeface="宋体" panose="02010600030101010101" pitchFamily="2" charset="-122"/>
              </a:rPr>
              <a:t>http://blog.csdn.net/leishifei/article/details/6327485</a:t>
            </a:r>
            <a:endParaRPr lang="en-US" altLang="zh-CN" smtClean="0">
              <a:ea typeface="宋体" panose="02010600030101010101" pitchFamily="2" charset="-122"/>
            </a:endParaRPr>
          </a:p>
          <a:p>
            <a:pPr eaLnBrk="1" hangingPunct="1"/>
            <a:endParaRPr lang="zh-CN" altLang="en-US" smtClean="0">
              <a:ea typeface="宋体" panose="02010600030101010101"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noRot="1" noChangeAspect="1" noChangeArrowheads="1" noTextEdit="1"/>
          </p:cNvSpPr>
          <p:nvPr>
            <p:ph type="sldImg"/>
          </p:nvPr>
        </p:nvSpPr>
        <p:spPr/>
      </p:sp>
      <p:sp>
        <p:nvSpPr>
          <p:cNvPr id="155650"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ChangeArrowheads="1" noTextEdit="1"/>
          </p:cNvSpPr>
          <p:nvPr>
            <p:ph type="sldImg"/>
          </p:nvPr>
        </p:nvSpPr>
        <p:spPr>
          <a:xfrm>
            <a:off x="650875" y="406400"/>
            <a:ext cx="5556250" cy="4167188"/>
          </a:xfrm>
        </p:spPr>
      </p:sp>
      <p:sp>
        <p:nvSpPr>
          <p:cNvPr id="29698"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Rot="1" noChangeAspect="1" noChangeArrowheads="1" noTextEdit="1"/>
          </p:cNvSpPr>
          <p:nvPr>
            <p:ph type="sldImg"/>
          </p:nvPr>
        </p:nvSpPr>
        <p:spPr/>
      </p:sp>
      <p:sp>
        <p:nvSpPr>
          <p:cNvPr id="15769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2"/>
          <p:cNvSpPr>
            <a:spLocks noGrp="1" noRot="1" noChangeAspect="1" noChangeArrowheads="1" noTextEdit="1"/>
          </p:cNvSpPr>
          <p:nvPr>
            <p:ph type="sldImg"/>
          </p:nvPr>
        </p:nvSpPr>
        <p:spPr/>
      </p:sp>
      <p:sp>
        <p:nvSpPr>
          <p:cNvPr id="15974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p:sp>
      <p:sp>
        <p:nvSpPr>
          <p:cNvPr id="161794" name="备注占位符 2"/>
          <p:cNvSpPr>
            <a:spLocks noGrp="1"/>
          </p:cNvSpPr>
          <p:nvPr>
            <p:ph type="body" idx="1"/>
          </p:nvPr>
        </p:nvSpPr>
        <p:spPr>
          <a:noFill/>
        </p:spPr>
        <p:txBody>
          <a:bodyPr/>
          <a:lstStyle/>
          <a:p>
            <a:pPr eaLnBrk="1" hangingPunct="1"/>
            <a:r>
              <a:rPr lang="zh-CN" altLang="en-US" smtClean="0">
                <a:ea typeface="宋体" panose="02010600030101010101" pitchFamily="2" charset="-122"/>
              </a:rPr>
              <a:t>性能调优 表</a:t>
            </a:r>
            <a:r>
              <a:rPr lang="en-US" altLang="zh-CN" smtClean="0">
                <a:ea typeface="宋体" panose="02010600030101010101" pitchFamily="2" charset="-122"/>
              </a:rPr>
              <a:t>25-2</a:t>
            </a:r>
            <a:r>
              <a:rPr lang="zh-CN" altLang="en-US" smtClean="0">
                <a:ea typeface="宋体" panose="02010600030101010101" pitchFamily="2" charset="-122"/>
              </a:rPr>
              <a:t> </a:t>
            </a:r>
            <a:r>
              <a:rPr lang="en-US" altLang="zh-CN" smtClean="0">
                <a:ea typeface="宋体" panose="02010600030101010101" pitchFamily="2" charset="-122"/>
              </a:rPr>
              <a:t>C++</a:t>
            </a:r>
            <a:r>
              <a:rPr lang="zh-CN" altLang="en-US" smtClean="0">
                <a:ea typeface="宋体" panose="02010600030101010101" pitchFamily="2" charset="-122"/>
              </a:rPr>
              <a:t> 和</a:t>
            </a:r>
            <a:r>
              <a:rPr lang="en-US" altLang="zh-CN" smtClean="0">
                <a:ea typeface="宋体" panose="02010600030101010101" pitchFamily="2" charset="-122"/>
              </a:rPr>
              <a:t>Java</a:t>
            </a:r>
            <a:r>
              <a:rPr lang="zh-CN" altLang="en-US" smtClean="0">
                <a:ea typeface="宋体" panose="02010600030101010101" pitchFamily="2" charset="-122"/>
              </a:rPr>
              <a:t>所用时间对比</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kumimoji="1" lang="zh-CN" altLang="en-US" smtClean="0">
              <a:ea typeface="宋体" panose="02010600030101010101" pitchFamily="2" charset="-122"/>
            </a:endParaRPr>
          </a:p>
        </p:txBody>
      </p:sp>
      <p:sp>
        <p:nvSpPr>
          <p:cNvPr id="161795" name="幻灯片编号占位符 3"/>
          <p:cNvSpPr>
            <a:spLocks noGrp="1"/>
          </p:cNvSpPr>
          <p:nvPr>
            <p:ph type="sldNum" sz="quarter" idx="5"/>
          </p:nvPr>
        </p:nvSpPr>
        <p:spPr>
          <a:noFill/>
        </p:spPr>
        <p:txBody>
          <a:bodyPr/>
          <a:lstStyle/>
          <a:p>
            <a:fld id="{DFE3B88C-F000-4C66-A77F-17D6660D57BB}" type="slidenum">
              <a:rPr lang="en-US" altLang="zh-CN" smtClean="0">
                <a:ea typeface="宋体" panose="02010600030101010101" pitchFamily="2" charset="-122"/>
              </a:rPr>
            </a:fld>
            <a:endParaRPr lang="en-US" altLang="zh-CN" smtClean="0">
              <a:ea typeface="宋体" panose="02010600030101010101" pitchFamily="2"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p:cNvSpPr>
            <a:spLocks noGrp="1" noRot="1" noChangeAspect="1" noChangeArrowheads="1" noTextEdit="1"/>
          </p:cNvSpPr>
          <p:nvPr>
            <p:ph type="sldImg"/>
          </p:nvPr>
        </p:nvSpPr>
        <p:spPr/>
      </p:sp>
      <p:sp>
        <p:nvSpPr>
          <p:cNvPr id="163842"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3"/>
          <p:cNvSpPr>
            <a:spLocks noGrp="1" noChangeArrowheads="1"/>
          </p:cNvSpPr>
          <p:nvPr>
            <p:ph type="dt" sz="quarter" idx="1"/>
          </p:nvPr>
        </p:nvSpPr>
        <p:spPr>
          <a:noFill/>
        </p:spPr>
        <p:txBody>
          <a:bodyPr/>
          <a:lstStyle/>
          <a:p>
            <a:fld id="{0DAED6AF-3098-4004-A0C9-4C122A447184}" type="datetime1">
              <a:rPr kumimoji="1" lang="zh-CN" altLang="en-US" smtClean="0">
                <a:latin typeface="Times New Roman" panose="02020603050405020304" pitchFamily="18" charset="0"/>
                <a:ea typeface="宋体" panose="02010600030101010101" pitchFamily="2" charset="-122"/>
              </a:rPr>
            </a:fld>
            <a:endParaRPr kumimoji="1" lang="en-US" altLang="zh-CN" smtClean="0">
              <a:latin typeface="Times New Roman" panose="02020603050405020304" pitchFamily="18" charset="0"/>
              <a:ea typeface="宋体" panose="02010600030101010101" pitchFamily="2" charset="-122"/>
            </a:endParaRPr>
          </a:p>
        </p:txBody>
      </p:sp>
      <p:sp>
        <p:nvSpPr>
          <p:cNvPr id="165890" name="Rectangle 7"/>
          <p:cNvSpPr>
            <a:spLocks noGrp="1" noChangeArrowheads="1"/>
          </p:cNvSpPr>
          <p:nvPr>
            <p:ph type="sldNum" sz="quarter" idx="5"/>
          </p:nvPr>
        </p:nvSpPr>
        <p:spPr>
          <a:noFill/>
        </p:spPr>
        <p:txBody>
          <a:bodyPr/>
          <a:lstStyle/>
          <a:p>
            <a:fld id="{F3BD215C-114D-468D-8600-FCFD5DADE3AF}" type="slidenum">
              <a:rPr kumimoji="1" lang="zh-CN" altLang="en-US" smtClean="0">
                <a:latin typeface="Times New Roman" panose="02020603050405020304" pitchFamily="18" charset="0"/>
                <a:ea typeface="宋体" panose="02010600030101010101" pitchFamily="2" charset="-122"/>
              </a:rPr>
            </a:fld>
            <a:endParaRPr kumimoji="1" lang="en-US" altLang="zh-CN" smtClean="0">
              <a:latin typeface="Times New Roman" panose="02020603050405020304" pitchFamily="18" charset="0"/>
              <a:ea typeface="宋体" panose="02010600030101010101" pitchFamily="2" charset="-122"/>
            </a:endParaRPr>
          </a:p>
        </p:txBody>
      </p:sp>
      <p:sp>
        <p:nvSpPr>
          <p:cNvPr id="165891" name="Rectangle 2"/>
          <p:cNvSpPr>
            <a:spLocks noGrp="1" noRot="1" noChangeAspect="1" noChangeArrowheads="1" noTextEdit="1"/>
          </p:cNvSpPr>
          <p:nvPr>
            <p:ph type="sldImg"/>
          </p:nvPr>
        </p:nvSpPr>
        <p:spPr/>
      </p:sp>
      <p:sp>
        <p:nvSpPr>
          <p:cNvPr id="165892" name="Rectangle 3"/>
          <p:cNvSpPr>
            <a:spLocks noGrp="1" noChangeArrowheads="1"/>
          </p:cNvSpPr>
          <p:nvPr>
            <p:ph type="body" idx="1"/>
          </p:nvPr>
        </p:nvSpPr>
        <p:spPr>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3"/>
          <p:cNvSpPr>
            <a:spLocks noGrp="1" noChangeArrowheads="1"/>
          </p:cNvSpPr>
          <p:nvPr>
            <p:ph type="dt" sz="quarter" idx="1"/>
          </p:nvPr>
        </p:nvSpPr>
        <p:spPr>
          <a:noFill/>
        </p:spPr>
        <p:txBody>
          <a:bodyPr/>
          <a:lstStyle/>
          <a:p>
            <a:fld id="{926481A8-C87D-4D5F-B962-A85BFCA9AD3E}" type="datetime1">
              <a:rPr lang="zh-CN" altLang="en-US" smtClean="0">
                <a:latin typeface="Calibri" panose="020F0502020204030204" pitchFamily="34" charset="0"/>
                <a:ea typeface="宋体" panose="02010600030101010101" pitchFamily="2" charset="-122"/>
                <a:cs typeface="Arial" panose="020B0604020202020204" pitchFamily="34" charset="0"/>
              </a:rPr>
            </a:fld>
            <a:endParaRPr lang="en-US" altLang="zh-CN" smtClean="0">
              <a:latin typeface="Calibri" panose="020F0502020204030204" pitchFamily="34" charset="0"/>
              <a:ea typeface="宋体" panose="02010600030101010101" pitchFamily="2" charset="-122"/>
              <a:cs typeface="Arial" panose="020B0604020202020204" pitchFamily="34" charset="0"/>
            </a:endParaRPr>
          </a:p>
        </p:txBody>
      </p:sp>
      <p:sp>
        <p:nvSpPr>
          <p:cNvPr id="167938" name="Rectangle 7"/>
          <p:cNvSpPr>
            <a:spLocks noGrp="1" noChangeArrowheads="1"/>
          </p:cNvSpPr>
          <p:nvPr>
            <p:ph type="sldNum" sz="quarter" idx="5"/>
          </p:nvPr>
        </p:nvSpPr>
        <p:spPr>
          <a:noFill/>
        </p:spPr>
        <p:txBody>
          <a:bodyPr/>
          <a:lstStyle/>
          <a:p>
            <a:fld id="{0207F5A2-60EF-4DA1-91ED-3288BECF5A91}" type="slidenum">
              <a:rPr lang="zh-CN" altLang="en-US" smtClean="0">
                <a:latin typeface="Calibri" panose="020F0502020204030204" pitchFamily="34" charset="0"/>
                <a:ea typeface="宋体" panose="02010600030101010101" pitchFamily="2" charset="-122"/>
                <a:cs typeface="Arial" panose="020B0604020202020204" pitchFamily="34" charset="0"/>
              </a:rPr>
            </a:fld>
            <a:endParaRPr lang="en-US" altLang="zh-CN" smtClean="0">
              <a:latin typeface="Calibri" panose="020F0502020204030204" pitchFamily="34" charset="0"/>
              <a:ea typeface="宋体" panose="02010600030101010101" pitchFamily="2" charset="-122"/>
              <a:cs typeface="Arial" panose="020B0604020202020204" pitchFamily="34" charset="0"/>
            </a:endParaRPr>
          </a:p>
        </p:txBody>
      </p:sp>
      <p:sp>
        <p:nvSpPr>
          <p:cNvPr id="167939" name="Rectangle 2"/>
          <p:cNvSpPr>
            <a:spLocks noGrp="1" noRot="1" noChangeAspect="1" noChangeArrowheads="1" noTextEdit="1"/>
          </p:cNvSpPr>
          <p:nvPr>
            <p:ph type="sldImg"/>
          </p:nvPr>
        </p:nvSpPr>
        <p:spPr/>
      </p:sp>
      <p:sp>
        <p:nvSpPr>
          <p:cNvPr id="167940" name="Rectangle 3"/>
          <p:cNvSpPr>
            <a:spLocks noGrp="1" noChangeArrowheads="1"/>
          </p:cNvSpPr>
          <p:nvPr>
            <p:ph type="body" idx="1"/>
          </p:nvPr>
        </p:nvSpPr>
        <p:spPr>
          <a:noFill/>
        </p:spPr>
        <p:txBody>
          <a:bodyPr/>
          <a:lstStyle/>
          <a:p>
            <a:pPr eaLnBrk="1" hangingPunct="1">
              <a:spcBef>
                <a:spcPct val="0"/>
              </a:spcBef>
            </a:pPr>
            <a:endParaRPr lang="zh-CN" altLang="en-US" smtClean="0">
              <a:ea typeface="宋体" panose="02010600030101010101" pitchFamily="2"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Rot="1" noChangeAspect="1" noChangeArrowheads="1" noTextEdit="1"/>
          </p:cNvSpPr>
          <p:nvPr>
            <p:ph type="sldImg"/>
          </p:nvPr>
        </p:nvSpPr>
        <p:spPr/>
      </p:sp>
      <p:sp>
        <p:nvSpPr>
          <p:cNvPr id="16998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p:cNvSpPr>
            <a:spLocks noGrp="1" noRot="1" noChangeAspect="1" noChangeArrowheads="1" noTextEdit="1"/>
          </p:cNvSpPr>
          <p:nvPr>
            <p:ph type="sldImg"/>
          </p:nvPr>
        </p:nvSpPr>
        <p:spPr>
          <a:xfrm>
            <a:off x="650875" y="406400"/>
            <a:ext cx="5556250" cy="4167188"/>
          </a:xfrm>
        </p:spPr>
      </p:sp>
      <p:sp>
        <p:nvSpPr>
          <p:cNvPr id="172034"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2"/>
          <p:cNvSpPr>
            <a:spLocks noGrp="1" noRot="1" noChangeAspect="1" noChangeArrowheads="1" noTextEdit="1"/>
          </p:cNvSpPr>
          <p:nvPr>
            <p:ph type="sldImg"/>
          </p:nvPr>
        </p:nvSpPr>
        <p:spPr>
          <a:xfrm>
            <a:off x="650875" y="406400"/>
            <a:ext cx="5556250" cy="4167188"/>
          </a:xfrm>
        </p:spPr>
      </p:sp>
      <p:sp>
        <p:nvSpPr>
          <p:cNvPr id="174082"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2"/>
          <p:cNvSpPr>
            <a:spLocks noGrp="1" noRot="1" noChangeAspect="1" noChangeArrowheads="1" noTextEdit="1"/>
          </p:cNvSpPr>
          <p:nvPr>
            <p:ph type="sldImg"/>
          </p:nvPr>
        </p:nvSpPr>
        <p:spPr>
          <a:xfrm>
            <a:off x="650875" y="406400"/>
            <a:ext cx="5556250" cy="4167188"/>
          </a:xfrm>
        </p:spPr>
      </p:sp>
      <p:sp>
        <p:nvSpPr>
          <p:cNvPr id="176130"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Rot="1" noChangeAspect="1" noChangeArrowheads="1" noTextEdit="1"/>
          </p:cNvSpPr>
          <p:nvPr>
            <p:ph type="sldImg"/>
          </p:nvPr>
        </p:nvSpPr>
        <p:spPr>
          <a:xfrm>
            <a:off x="650875" y="406400"/>
            <a:ext cx="5556250" cy="4167188"/>
          </a:xfrm>
        </p:spPr>
      </p:sp>
      <p:sp>
        <p:nvSpPr>
          <p:cNvPr id="31746"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2"/>
          <p:cNvSpPr>
            <a:spLocks noGrp="1" noRot="1" noChangeAspect="1" noChangeArrowheads="1" noTextEdit="1"/>
          </p:cNvSpPr>
          <p:nvPr>
            <p:ph type="sldImg"/>
          </p:nvPr>
        </p:nvSpPr>
        <p:spPr>
          <a:xfrm>
            <a:off x="650875" y="406400"/>
            <a:ext cx="5556250" cy="4167188"/>
          </a:xfrm>
        </p:spPr>
      </p:sp>
      <p:sp>
        <p:nvSpPr>
          <p:cNvPr id="178178"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2"/>
          <p:cNvSpPr>
            <a:spLocks noGrp="1" noRot="1" noChangeAspect="1" noChangeArrowheads="1" noTextEdit="1"/>
          </p:cNvSpPr>
          <p:nvPr>
            <p:ph type="sldImg"/>
          </p:nvPr>
        </p:nvSpPr>
        <p:spPr>
          <a:xfrm>
            <a:off x="650875" y="406400"/>
            <a:ext cx="5556250" cy="4167188"/>
          </a:xfrm>
        </p:spPr>
      </p:sp>
      <p:sp>
        <p:nvSpPr>
          <p:cNvPr id="180226"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2"/>
          <p:cNvSpPr>
            <a:spLocks noGrp="1" noRot="1" noChangeAspect="1" noChangeArrowheads="1" noTextEdit="1"/>
          </p:cNvSpPr>
          <p:nvPr>
            <p:ph type="sldImg"/>
          </p:nvPr>
        </p:nvSpPr>
        <p:spPr>
          <a:xfrm>
            <a:off x="650875" y="406400"/>
            <a:ext cx="5556250" cy="4167188"/>
          </a:xfrm>
        </p:spPr>
      </p:sp>
      <p:sp>
        <p:nvSpPr>
          <p:cNvPr id="182274"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noRot="1" noChangeAspect="1" noChangeArrowheads="1" noTextEdit="1"/>
          </p:cNvSpPr>
          <p:nvPr>
            <p:ph type="sldImg"/>
          </p:nvPr>
        </p:nvSpPr>
        <p:spPr>
          <a:xfrm>
            <a:off x="650875" y="406400"/>
            <a:ext cx="5556250" cy="4167188"/>
          </a:xfrm>
        </p:spPr>
      </p:sp>
      <p:sp>
        <p:nvSpPr>
          <p:cNvPr id="184322"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noRot="1" noChangeAspect="1" noChangeArrowheads="1" noTextEdit="1"/>
          </p:cNvSpPr>
          <p:nvPr>
            <p:ph type="sldImg"/>
          </p:nvPr>
        </p:nvSpPr>
        <p:spPr>
          <a:xfrm>
            <a:off x="650875" y="406400"/>
            <a:ext cx="5556250" cy="4167188"/>
          </a:xfrm>
        </p:spPr>
      </p:sp>
      <p:sp>
        <p:nvSpPr>
          <p:cNvPr id="184322"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noRot="1" noChangeAspect="1" noChangeArrowheads="1" noTextEdit="1"/>
          </p:cNvSpPr>
          <p:nvPr>
            <p:ph type="sldImg"/>
          </p:nvPr>
        </p:nvSpPr>
        <p:spPr>
          <a:xfrm>
            <a:off x="650875" y="406400"/>
            <a:ext cx="5556250" cy="4167188"/>
          </a:xfrm>
        </p:spPr>
      </p:sp>
      <p:sp>
        <p:nvSpPr>
          <p:cNvPr id="184322"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noRot="1" noChangeAspect="1" noChangeArrowheads="1" noTextEdit="1"/>
          </p:cNvSpPr>
          <p:nvPr>
            <p:ph type="sldImg"/>
          </p:nvPr>
        </p:nvSpPr>
        <p:spPr>
          <a:xfrm>
            <a:off x="650875" y="406400"/>
            <a:ext cx="5556250" cy="4167188"/>
          </a:xfrm>
        </p:spPr>
      </p:sp>
      <p:sp>
        <p:nvSpPr>
          <p:cNvPr id="184322"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noRot="1" noChangeAspect="1" noChangeArrowheads="1" noTextEdit="1"/>
          </p:cNvSpPr>
          <p:nvPr>
            <p:ph type="sldImg"/>
          </p:nvPr>
        </p:nvSpPr>
        <p:spPr>
          <a:xfrm>
            <a:off x="650875" y="406400"/>
            <a:ext cx="5556250" cy="4167188"/>
          </a:xfrm>
        </p:spPr>
      </p:sp>
      <p:sp>
        <p:nvSpPr>
          <p:cNvPr id="184322"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noRot="1" noChangeAspect="1" noChangeArrowheads="1" noTextEdit="1"/>
          </p:cNvSpPr>
          <p:nvPr>
            <p:ph type="sldImg"/>
          </p:nvPr>
        </p:nvSpPr>
        <p:spPr>
          <a:xfrm>
            <a:off x="650875" y="406400"/>
            <a:ext cx="5556250" cy="4167188"/>
          </a:xfrm>
        </p:spPr>
      </p:sp>
      <p:sp>
        <p:nvSpPr>
          <p:cNvPr id="184322"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noRot="1" noChangeAspect="1" noChangeArrowheads="1" noTextEdit="1"/>
          </p:cNvSpPr>
          <p:nvPr>
            <p:ph type="sldImg"/>
          </p:nvPr>
        </p:nvSpPr>
        <p:spPr>
          <a:xfrm>
            <a:off x="650875" y="406400"/>
            <a:ext cx="5556250" cy="4167188"/>
          </a:xfrm>
        </p:spPr>
      </p:sp>
      <p:sp>
        <p:nvSpPr>
          <p:cNvPr id="184322"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ChangeArrowheads="1" noTextEdit="1"/>
          </p:cNvSpPr>
          <p:nvPr>
            <p:ph type="sldImg"/>
          </p:nvPr>
        </p:nvSpPr>
        <p:spPr>
          <a:xfrm>
            <a:off x="650875" y="406400"/>
            <a:ext cx="5556250" cy="4167188"/>
          </a:xfrm>
        </p:spPr>
      </p:sp>
      <p:sp>
        <p:nvSpPr>
          <p:cNvPr id="33794"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noRot="1" noChangeAspect="1" noChangeArrowheads="1" noTextEdit="1"/>
          </p:cNvSpPr>
          <p:nvPr>
            <p:ph type="sldImg"/>
          </p:nvPr>
        </p:nvSpPr>
        <p:spPr>
          <a:xfrm>
            <a:off x="650875" y="406400"/>
            <a:ext cx="5556250" cy="4167188"/>
          </a:xfrm>
        </p:spPr>
      </p:sp>
      <p:sp>
        <p:nvSpPr>
          <p:cNvPr id="184322"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Rot="1" noChangeAspect="1" noChangeArrowheads="1" noTextEdit="1"/>
          </p:cNvSpPr>
          <p:nvPr>
            <p:ph type="sldImg"/>
          </p:nvPr>
        </p:nvSpPr>
        <p:spPr>
          <a:xfrm>
            <a:off x="650875" y="406400"/>
            <a:ext cx="5556250" cy="4167188"/>
          </a:xfrm>
        </p:spPr>
      </p:sp>
      <p:sp>
        <p:nvSpPr>
          <p:cNvPr id="186370"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2"/>
          <p:cNvSpPr>
            <a:spLocks noGrp="1" noRot="1" noChangeAspect="1" noChangeArrowheads="1" noTextEdit="1"/>
          </p:cNvSpPr>
          <p:nvPr>
            <p:ph type="sldImg"/>
          </p:nvPr>
        </p:nvSpPr>
        <p:spPr>
          <a:xfrm>
            <a:off x="1144588" y="685800"/>
            <a:ext cx="4568825" cy="3427413"/>
          </a:xfrm>
        </p:spPr>
      </p:sp>
      <p:sp>
        <p:nvSpPr>
          <p:cNvPr id="18841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p:cNvSpPr>
            <a:spLocks noGrp="1" noRot="1" noChangeAspect="1" noChangeArrowheads="1" noTextEdit="1"/>
          </p:cNvSpPr>
          <p:nvPr>
            <p:ph type="sldImg"/>
          </p:nvPr>
        </p:nvSpPr>
        <p:spPr>
          <a:xfrm>
            <a:off x="650875" y="406400"/>
            <a:ext cx="5556250" cy="4167188"/>
          </a:xfrm>
        </p:spPr>
      </p:sp>
      <p:sp>
        <p:nvSpPr>
          <p:cNvPr id="191490"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p:cNvSpPr>
            <a:spLocks noGrp="1" noRot="1" noChangeAspect="1" noChangeArrowheads="1" noTextEdit="1"/>
          </p:cNvSpPr>
          <p:nvPr>
            <p:ph type="sldImg"/>
          </p:nvPr>
        </p:nvSpPr>
        <p:spPr>
          <a:xfrm>
            <a:off x="650875" y="406400"/>
            <a:ext cx="5556250" cy="4167188"/>
          </a:xfrm>
        </p:spPr>
      </p:sp>
      <p:sp>
        <p:nvSpPr>
          <p:cNvPr id="191490"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noRot="1" noChangeAspect="1" noChangeArrowheads="1" noTextEdit="1"/>
          </p:cNvSpPr>
          <p:nvPr>
            <p:ph type="sldImg"/>
          </p:nvPr>
        </p:nvSpPr>
        <p:spPr>
          <a:xfrm>
            <a:off x="650875" y="406400"/>
            <a:ext cx="5556250" cy="4167188"/>
          </a:xfrm>
        </p:spPr>
      </p:sp>
      <p:sp>
        <p:nvSpPr>
          <p:cNvPr id="193538"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lnSpcReduction="10000"/>
          </a:bodyPr>
          <a:lstStyle/>
          <a:p>
            <a:pPr eaLnBrk="1" hangingPunct="1">
              <a:defRPr/>
            </a:pPr>
            <a:endParaRPr lang="zh-CN" altLang="en-US" dirty="0"/>
          </a:p>
        </p:txBody>
      </p:sp>
      <p:sp>
        <p:nvSpPr>
          <p:cNvPr id="205827" name="灯片编号占位符 3"/>
          <p:cNvSpPr>
            <a:spLocks noGrp="1"/>
          </p:cNvSpPr>
          <p:nvPr>
            <p:ph type="sldNum" sz="quarter" idx="5"/>
          </p:nvPr>
        </p:nvSpPr>
        <p:spPr>
          <a:noFill/>
        </p:spPr>
        <p:txBody>
          <a:bodyPr/>
          <a:lstStyle/>
          <a:p>
            <a:fld id="{0351E811-3F4E-48EE-83F0-BE12B5A224E9}" type="slidenum">
              <a:rPr lang="en-US" altLang="zh-CN" smtClean="0">
                <a:ea typeface="宋体" panose="02010600030101010101" pitchFamily="2" charset="-122"/>
              </a:rPr>
            </a:fld>
            <a:endParaRPr lang="en-US" altLang="zh-CN" smtClean="0">
              <a:ea typeface="宋体" panose="02010600030101010101" pitchFamily="2" charset="-122"/>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2"/>
          <p:cNvSpPr>
            <a:spLocks noGrp="1" noRot="1" noChangeAspect="1" noChangeArrowheads="1" noTextEdit="1"/>
          </p:cNvSpPr>
          <p:nvPr>
            <p:ph type="sldImg"/>
          </p:nvPr>
        </p:nvSpPr>
        <p:spPr>
          <a:xfrm>
            <a:off x="650875" y="406400"/>
            <a:ext cx="5556250" cy="4167188"/>
          </a:xfrm>
        </p:spPr>
      </p:sp>
      <p:sp>
        <p:nvSpPr>
          <p:cNvPr id="222210"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a:fld id="{89E265A4-2DCF-4B16-A34C-CA46D78E6139}" type="slidenum">
              <a:rPr lang="zh-CN" altLang="en-US" sz="1200" i="0"/>
            </a:fld>
            <a:endParaRPr lang="en-US" altLang="zh-CN" sz="1200" i="0"/>
          </a:p>
        </p:txBody>
      </p:sp>
      <p:sp>
        <p:nvSpPr>
          <p:cNvPr id="224258" name="Rectangle 2"/>
          <p:cNvSpPr>
            <a:spLocks noGrp="1" noRot="1" noChangeAspect="1" noChangeArrowheads="1" noTextEdit="1"/>
          </p:cNvSpPr>
          <p:nvPr>
            <p:ph type="sldImg"/>
          </p:nvPr>
        </p:nvSpPr>
        <p:spPr>
          <a:xfrm>
            <a:off x="317500" y="-12700"/>
            <a:ext cx="6226175" cy="4670425"/>
          </a:xfrm>
        </p:spPr>
      </p:sp>
      <p:sp>
        <p:nvSpPr>
          <p:cNvPr id="224259" name="Rectangle 3"/>
          <p:cNvSpPr>
            <a:spLocks noGrp="1" noChangeArrowheads="1"/>
          </p:cNvSpPr>
          <p:nvPr>
            <p:ph type="body" idx="1"/>
          </p:nvPr>
        </p:nvSpPr>
        <p:spPr>
          <a:xfrm>
            <a:off x="247650" y="4883150"/>
            <a:ext cx="6432550" cy="3767138"/>
          </a:xfrm>
          <a:noFill/>
        </p:spPr>
        <p:txBody>
          <a:bodyPr lIns="89384" tIns="44694" rIns="89384" bIns="44694"/>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2"/>
          <p:cNvSpPr>
            <a:spLocks noGrp="1" noRot="1" noChangeAspect="1" noChangeArrowheads="1" noTextEdit="1"/>
          </p:cNvSpPr>
          <p:nvPr>
            <p:ph type="sldImg"/>
          </p:nvPr>
        </p:nvSpPr>
        <p:spPr>
          <a:xfrm>
            <a:off x="650875" y="406400"/>
            <a:ext cx="5556250" cy="4167188"/>
          </a:xfrm>
        </p:spPr>
      </p:sp>
      <p:sp>
        <p:nvSpPr>
          <p:cNvPr id="226306" name="Rectangle 3"/>
          <p:cNvSpPr>
            <a:spLocks noGrp="1" noChangeArrowheads="1"/>
          </p:cNvSpPr>
          <p:nvPr>
            <p:ph type="body" idx="1"/>
          </p:nvPr>
        </p:nvSpPr>
        <p:spPr>
          <a:xfrm>
            <a:off x="685800" y="4344988"/>
            <a:ext cx="5486400" cy="4113212"/>
          </a:xfrm>
          <a:noFill/>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4"/>
          <p:cNvSpPr>
            <a:spLocks noGrp="1"/>
          </p:cNvSpPr>
          <p:nvPr>
            <p:ph type="sldNum" sz="quarter" idx="10"/>
          </p:nvPr>
        </p:nvSpPr>
        <p:spPr/>
        <p:txBody>
          <a:bodyPr/>
          <a:lstStyle>
            <a:lvl1pPr>
              <a:defRPr/>
            </a:lvl1pPr>
          </a:lstStyle>
          <a:p>
            <a:pPr>
              <a:defRPr/>
            </a:pPr>
            <a:fld id="{4371E263-EAB1-4F6A-9537-F96C06AAE29F}"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0513" y="260350"/>
            <a:ext cx="2057400" cy="58658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260350"/>
            <a:ext cx="6019800" cy="586581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4"/>
          <p:cNvSpPr>
            <a:spLocks noGrp="1"/>
          </p:cNvSpPr>
          <p:nvPr>
            <p:ph type="sldNum" sz="quarter" idx="10"/>
          </p:nvPr>
        </p:nvSpPr>
        <p:spPr/>
        <p:txBody>
          <a:bodyPr/>
          <a:lstStyle>
            <a:lvl1pPr>
              <a:defRPr/>
            </a:lvl1pPr>
          </a:lstStyle>
          <a:p>
            <a:pPr>
              <a:defRPr/>
            </a:pPr>
            <a:fld id="{DDA858FC-757E-4C33-87F6-9C71E78EED23}"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ltLang="zh-CN" smtClean="0"/>
              <a:t>Click to edit Master title style</a:t>
            </a:r>
            <a:endParaRPr lang="zh-CN" altLang="en-US"/>
          </a:p>
        </p:txBody>
      </p:sp>
      <p:sp>
        <p:nvSpPr>
          <p:cNvPr id="3" name="Table Placeholder 2"/>
          <p:cNvSpPr>
            <a:spLocks noGrp="1"/>
          </p:cNvSpPr>
          <p:nvPr>
            <p:ph type="tbl" idx="1"/>
          </p:nvPr>
        </p:nvSpPr>
        <p:spPr>
          <a:xfrm>
            <a:off x="914400" y="1600200"/>
            <a:ext cx="7772400" cy="4530725"/>
          </a:xfrm>
        </p:spPr>
        <p:txBody>
          <a:bodyPr/>
          <a:lstStyle/>
          <a:p>
            <a:pPr lvl="0"/>
            <a:endParaRPr lang="zh-CN" altLang="en-US" noProof="0" smtClean="0"/>
          </a:p>
        </p:txBody>
      </p:sp>
      <p:sp>
        <p:nvSpPr>
          <p:cNvPr id="4" name="Rectangle 9"/>
          <p:cNvSpPr>
            <a:spLocks noGrp="1" noChangeArrowheads="1"/>
          </p:cNvSpPr>
          <p:nvPr>
            <p:ph type="dt" sz="half" idx="10"/>
          </p:nvPr>
        </p:nvSpPr>
        <p:spPr>
          <a:xfrm>
            <a:off x="914400" y="6251575"/>
            <a:ext cx="1981200" cy="457200"/>
          </a:xfrm>
          <a:prstGeom prst="rect">
            <a:avLst/>
          </a:prstGeom>
        </p:spPr>
        <p:txBody>
          <a:bodyPr/>
          <a:lstStyle>
            <a:lvl1pPr>
              <a:defRPr>
                <a:ea typeface="宋体" panose="02010600030101010101" pitchFamily="2" charset="-122"/>
              </a:defRPr>
            </a:lvl1pPr>
          </a:lstStyle>
          <a:p>
            <a:pPr>
              <a:defRPr/>
            </a:pPr>
            <a:endParaRPr lang="en-US" altLang="zh-CN"/>
          </a:p>
        </p:txBody>
      </p:sp>
      <p:sp>
        <p:nvSpPr>
          <p:cNvPr id="5" name="Rectangle 10"/>
          <p:cNvSpPr>
            <a:spLocks noGrp="1" noChangeArrowheads="1"/>
          </p:cNvSpPr>
          <p:nvPr>
            <p:ph type="ftr" sz="quarter" idx="11"/>
          </p:nvPr>
        </p:nvSpPr>
        <p:spPr>
          <a:xfrm>
            <a:off x="3352800" y="6248400"/>
            <a:ext cx="2971800" cy="457200"/>
          </a:xfrm>
          <a:prstGeom prst="rect">
            <a:avLst/>
          </a:prstGeom>
        </p:spPr>
        <p:txBody>
          <a:bodyPr/>
          <a:lstStyle>
            <a:lvl1pPr>
              <a:defRPr>
                <a:ea typeface="宋体" panose="02010600030101010101" pitchFamily="2" charset="-122"/>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D91E9778-889E-4A5A-885E-AAE6D6BFFC8D}" type="slidenum">
              <a:rPr lang="zh-CN" altLang="en-US"/>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6432" y="1932683"/>
            <a:ext cx="6646233" cy="13335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172865" y="3525490"/>
            <a:ext cx="5473368" cy="1589927"/>
          </a:xfrm>
        </p:spPr>
        <p:txBody>
          <a:bodyPr/>
          <a:lstStyle>
            <a:lvl1pPr marL="0" indent="0" algn="ctr">
              <a:buNone/>
              <a:defRPr>
                <a:solidFill>
                  <a:schemeClr val="tx1">
                    <a:tint val="75000"/>
                  </a:schemeClr>
                </a:solidFill>
              </a:defRPr>
            </a:lvl1pPr>
            <a:lvl2pPr marL="400685" indent="0" algn="ctr">
              <a:buNone/>
              <a:defRPr>
                <a:solidFill>
                  <a:schemeClr val="tx1">
                    <a:tint val="75000"/>
                  </a:schemeClr>
                </a:solidFill>
              </a:defRPr>
            </a:lvl2pPr>
            <a:lvl3pPr marL="801370" indent="0" algn="ctr">
              <a:buNone/>
              <a:defRPr>
                <a:solidFill>
                  <a:schemeClr val="tx1">
                    <a:tint val="75000"/>
                  </a:schemeClr>
                </a:solidFill>
              </a:defRPr>
            </a:lvl3pPr>
            <a:lvl4pPr marL="1202055" indent="0" algn="ctr">
              <a:buNone/>
              <a:defRPr>
                <a:solidFill>
                  <a:schemeClr val="tx1">
                    <a:tint val="75000"/>
                  </a:schemeClr>
                </a:solidFill>
              </a:defRPr>
            </a:lvl4pPr>
            <a:lvl5pPr marL="1603375" indent="0" algn="ctr">
              <a:buNone/>
              <a:defRPr>
                <a:solidFill>
                  <a:schemeClr val="tx1">
                    <a:tint val="75000"/>
                  </a:schemeClr>
                </a:solidFill>
              </a:defRPr>
            </a:lvl5pPr>
            <a:lvl6pPr marL="2004060" indent="0" algn="ctr">
              <a:buNone/>
              <a:defRPr>
                <a:solidFill>
                  <a:schemeClr val="tx1">
                    <a:tint val="75000"/>
                  </a:schemeClr>
                </a:solidFill>
              </a:defRPr>
            </a:lvl6pPr>
            <a:lvl7pPr marL="2404745" indent="0" algn="ctr">
              <a:buNone/>
              <a:defRPr>
                <a:solidFill>
                  <a:schemeClr val="tx1">
                    <a:tint val="75000"/>
                  </a:schemeClr>
                </a:solidFill>
              </a:defRPr>
            </a:lvl7pPr>
            <a:lvl8pPr marL="2805430" indent="0" algn="ctr">
              <a:buNone/>
              <a:defRPr>
                <a:solidFill>
                  <a:schemeClr val="tx1">
                    <a:tint val="75000"/>
                  </a:schemeClr>
                </a:solidFill>
              </a:defRPr>
            </a:lvl8pPr>
            <a:lvl9pPr marL="320611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90525" y="5765800"/>
            <a:ext cx="1825625" cy="331788"/>
          </a:xfrm>
          <a:prstGeom prst="rect">
            <a:avLst/>
          </a:prstGeom>
        </p:spPr>
        <p:txBody>
          <a:bodyPr lIns="80156" tIns="40078" rIns="80156" bIns="40078"/>
          <a:lstStyle>
            <a:lvl1pPr>
              <a:defRPr>
                <a:ea typeface="宋体" panose="02010600030101010101" pitchFamily="2" charset="-122"/>
              </a:defRPr>
            </a:lvl1pPr>
          </a:lstStyle>
          <a:p>
            <a:pPr>
              <a:defRPr/>
            </a:pPr>
            <a:fld id="{D53B175A-20D7-4B11-925E-AB75B58EF5EE}" type="datetimeFigureOut">
              <a:rPr lang="en-US"/>
            </a:fld>
            <a:endParaRPr lang="en-US"/>
          </a:p>
        </p:txBody>
      </p:sp>
      <p:sp>
        <p:nvSpPr>
          <p:cNvPr id="5" name="Footer Placeholder 4"/>
          <p:cNvSpPr>
            <a:spLocks noGrp="1"/>
          </p:cNvSpPr>
          <p:nvPr>
            <p:ph type="ftr" sz="quarter" idx="11"/>
          </p:nvPr>
        </p:nvSpPr>
        <p:spPr>
          <a:xfrm>
            <a:off x="2671763" y="5765800"/>
            <a:ext cx="2476500" cy="331788"/>
          </a:xfrm>
          <a:prstGeom prst="rect">
            <a:avLst/>
          </a:prstGeom>
        </p:spPr>
        <p:txBody>
          <a:bodyPr lIns="80156" tIns="40078" rIns="80156" bIns="40078"/>
          <a:lstStyle>
            <a:lvl1pPr>
              <a:defRPr>
                <a:ea typeface="宋体" panose="02010600030101010101" pitchFamily="2" charset="-122"/>
              </a:defRPr>
            </a:lvl1pPr>
          </a:lstStyle>
          <a:p>
            <a:pPr>
              <a:defRPr/>
            </a:pPr>
            <a:endParaRPr lang="en-US"/>
          </a:p>
        </p:txBody>
      </p:sp>
      <p:sp>
        <p:nvSpPr>
          <p:cNvPr id="6" name="Slide Number Placeholder 5"/>
          <p:cNvSpPr>
            <a:spLocks noGrp="1"/>
          </p:cNvSpPr>
          <p:nvPr>
            <p:ph type="sldNum" sz="quarter" idx="12"/>
          </p:nvPr>
        </p:nvSpPr>
        <p:spPr/>
        <p:txBody>
          <a:bodyPr lIns="80156" tIns="40078" rIns="80156" bIns="40078"/>
          <a:lstStyle>
            <a:lvl1pPr>
              <a:defRPr smtClean="0"/>
            </a:lvl1pPr>
          </a:lstStyle>
          <a:p>
            <a:pPr>
              <a:defRPr/>
            </a:pPr>
            <a:fld id="{F4C22326-C90E-4B0C-A645-904B4D5AC558}" type="slidenum">
              <a:rPr 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ltLang="zh-CN" smtClean="0"/>
              <a:t>Click to edit Master title style</a:t>
            </a:r>
            <a:endParaRPr lang="zh-CN" altLang="en-US"/>
          </a:p>
        </p:txBody>
      </p:sp>
      <p:sp>
        <p:nvSpPr>
          <p:cNvPr id="3" name="Text Placeholder 2"/>
          <p:cNvSpPr>
            <a:spLocks noGrp="1"/>
          </p:cNvSpPr>
          <p:nvPr>
            <p:ph type="body" sz="half" idx="1"/>
          </p:nvPr>
        </p:nvSpPr>
        <p:spPr>
          <a:xfrm>
            <a:off x="914400" y="1600200"/>
            <a:ext cx="3810000" cy="4530725"/>
          </a:xfrm>
        </p:spPr>
        <p:txBody>
          <a:body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4" name="Content Placeholder 3"/>
          <p:cNvSpPr>
            <a:spLocks noGrp="1"/>
          </p:cNvSpPr>
          <p:nvPr>
            <p:ph sz="quarter" idx="2"/>
          </p:nvPr>
        </p:nvSpPr>
        <p:spPr>
          <a:xfrm>
            <a:off x="4876800" y="1600200"/>
            <a:ext cx="3810000" cy="2189163"/>
          </a:xfrm>
        </p:spPr>
        <p:txBody>
          <a:body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5" name="Content Placeholder 4"/>
          <p:cNvSpPr>
            <a:spLocks noGrp="1"/>
          </p:cNvSpPr>
          <p:nvPr>
            <p:ph sz="quarter" idx="3"/>
          </p:nvPr>
        </p:nvSpPr>
        <p:spPr>
          <a:xfrm>
            <a:off x="4876800" y="3941763"/>
            <a:ext cx="3810000" cy="2189162"/>
          </a:xfrm>
        </p:spPr>
        <p:txBody>
          <a:body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6" name="Rectangle 9"/>
          <p:cNvSpPr>
            <a:spLocks noGrp="1" noChangeArrowheads="1"/>
          </p:cNvSpPr>
          <p:nvPr>
            <p:ph type="dt" sz="half" idx="10"/>
          </p:nvPr>
        </p:nvSpPr>
        <p:spPr>
          <a:xfrm>
            <a:off x="914400" y="6251575"/>
            <a:ext cx="1981200" cy="457200"/>
          </a:xfrm>
          <a:prstGeom prst="rect">
            <a:avLst/>
          </a:prstGeom>
        </p:spPr>
        <p:txBody>
          <a:bodyPr/>
          <a:lstStyle>
            <a:lvl1pPr>
              <a:defRPr>
                <a:ea typeface="宋体" panose="02010600030101010101" pitchFamily="2" charset="-122"/>
              </a:defRPr>
            </a:lvl1pPr>
          </a:lstStyle>
          <a:p>
            <a:pPr>
              <a:defRPr/>
            </a:pPr>
            <a:endParaRPr lang="en-US" altLang="zh-CN"/>
          </a:p>
        </p:txBody>
      </p:sp>
      <p:sp>
        <p:nvSpPr>
          <p:cNvPr id="7" name="Rectangle 10"/>
          <p:cNvSpPr>
            <a:spLocks noGrp="1" noChangeArrowheads="1"/>
          </p:cNvSpPr>
          <p:nvPr>
            <p:ph type="ftr" sz="quarter" idx="11"/>
          </p:nvPr>
        </p:nvSpPr>
        <p:spPr>
          <a:xfrm>
            <a:off x="3352800" y="6248400"/>
            <a:ext cx="2971800" cy="457200"/>
          </a:xfrm>
          <a:prstGeom prst="rect">
            <a:avLst/>
          </a:prstGeom>
        </p:spPr>
        <p:txBody>
          <a:bodyPr/>
          <a:lstStyle>
            <a:lvl1pPr>
              <a:defRPr>
                <a:ea typeface="宋体" panose="02010600030101010101" pitchFamily="2" charset="-122"/>
              </a:defRPr>
            </a:lvl1pPr>
          </a:lstStyle>
          <a:p>
            <a:pPr>
              <a:defRPr/>
            </a:pPr>
            <a:endParaRPr lang="en-US" altLang="zh-CN"/>
          </a:p>
        </p:txBody>
      </p:sp>
      <p:sp>
        <p:nvSpPr>
          <p:cNvPr id="8" name="Rectangle 11"/>
          <p:cNvSpPr>
            <a:spLocks noGrp="1" noChangeArrowheads="1"/>
          </p:cNvSpPr>
          <p:nvPr>
            <p:ph type="sldNum" sz="quarter" idx="12"/>
          </p:nvPr>
        </p:nvSpPr>
        <p:spPr/>
        <p:txBody>
          <a:bodyPr/>
          <a:lstStyle>
            <a:lvl1pPr>
              <a:defRPr/>
            </a:lvl1pPr>
          </a:lstStyle>
          <a:p>
            <a:pPr>
              <a:defRPr/>
            </a:pPr>
            <a:fld id="{1FD4FFE7-C6B9-48CB-8209-53D2D82E4A0A}" type="slidenum">
              <a:rPr lang="zh-CN" altLang="en-US"/>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ltLang="zh-CN" smtClean="0"/>
              <a:t>Click to edit Master title style</a:t>
            </a:r>
            <a:endParaRPr lang="zh-CN" altLang="en-US"/>
          </a:p>
        </p:txBody>
      </p:sp>
      <p:sp>
        <p:nvSpPr>
          <p:cNvPr id="3" name="Text Placeholder 2"/>
          <p:cNvSpPr>
            <a:spLocks noGrp="1"/>
          </p:cNvSpPr>
          <p:nvPr>
            <p:ph type="body" sz="half" idx="1"/>
          </p:nvPr>
        </p:nvSpPr>
        <p:spPr>
          <a:xfrm>
            <a:off x="914400" y="1600200"/>
            <a:ext cx="3810000" cy="4530725"/>
          </a:xfrm>
        </p:spPr>
        <p:txBody>
          <a:body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4" name="Content Placeholder 3"/>
          <p:cNvSpPr>
            <a:spLocks noGrp="1"/>
          </p:cNvSpPr>
          <p:nvPr>
            <p:ph sz="half" idx="2"/>
          </p:nvPr>
        </p:nvSpPr>
        <p:spPr>
          <a:xfrm>
            <a:off x="4876800" y="1600200"/>
            <a:ext cx="3810000" cy="4530725"/>
          </a:xfrm>
        </p:spPr>
        <p:txBody>
          <a:body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5" name="Rectangle 9"/>
          <p:cNvSpPr>
            <a:spLocks noGrp="1" noChangeArrowheads="1"/>
          </p:cNvSpPr>
          <p:nvPr>
            <p:ph type="dt" sz="half" idx="10"/>
          </p:nvPr>
        </p:nvSpPr>
        <p:spPr>
          <a:xfrm>
            <a:off x="914400" y="6251575"/>
            <a:ext cx="1981200" cy="457200"/>
          </a:xfrm>
          <a:prstGeom prst="rect">
            <a:avLst/>
          </a:prstGeom>
        </p:spPr>
        <p:txBody>
          <a:bodyPr/>
          <a:lstStyle>
            <a:lvl1pPr>
              <a:defRPr>
                <a:ea typeface="宋体" panose="02010600030101010101" pitchFamily="2" charset="-122"/>
              </a:defRPr>
            </a:lvl1pPr>
          </a:lstStyle>
          <a:p>
            <a:pPr>
              <a:defRPr/>
            </a:pPr>
            <a:endParaRPr lang="en-US" altLang="zh-CN"/>
          </a:p>
        </p:txBody>
      </p:sp>
      <p:sp>
        <p:nvSpPr>
          <p:cNvPr id="6" name="Rectangle 10"/>
          <p:cNvSpPr>
            <a:spLocks noGrp="1" noChangeArrowheads="1"/>
          </p:cNvSpPr>
          <p:nvPr>
            <p:ph type="ftr" sz="quarter" idx="11"/>
          </p:nvPr>
        </p:nvSpPr>
        <p:spPr>
          <a:xfrm>
            <a:off x="3352800" y="6248400"/>
            <a:ext cx="2971800" cy="457200"/>
          </a:xfrm>
          <a:prstGeom prst="rect">
            <a:avLst/>
          </a:prstGeom>
        </p:spPr>
        <p:txBody>
          <a:bodyPr/>
          <a:lstStyle>
            <a:lvl1pPr>
              <a:defRPr>
                <a:ea typeface="宋体" panose="02010600030101010101" pitchFamily="2" charset="-122"/>
              </a:defRPr>
            </a:lvl1pPr>
          </a:lstStyle>
          <a:p>
            <a:pPr>
              <a:defRPr/>
            </a:pPr>
            <a:endParaRPr lang="en-US" altLang="zh-CN"/>
          </a:p>
        </p:txBody>
      </p:sp>
      <p:sp>
        <p:nvSpPr>
          <p:cNvPr id="7" name="Rectangle 11"/>
          <p:cNvSpPr>
            <a:spLocks noGrp="1" noChangeArrowheads="1"/>
          </p:cNvSpPr>
          <p:nvPr>
            <p:ph type="sldNum" sz="quarter" idx="12"/>
          </p:nvPr>
        </p:nvSpPr>
        <p:spPr/>
        <p:txBody>
          <a:bodyPr/>
          <a:lstStyle>
            <a:lvl1pPr>
              <a:defRPr/>
            </a:lvl1pPr>
          </a:lstStyle>
          <a:p>
            <a:pPr>
              <a:defRPr/>
            </a:pPr>
            <a:fld id="{4FD37558-2B5F-4A3B-A99F-BB41CA187296}" type="slidenum">
              <a:rPr lang="zh-CN" altLang="en-US"/>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1981200"/>
            <a:ext cx="3848100" cy="4648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lipArt Placeholder 3"/>
          <p:cNvSpPr>
            <a:spLocks noGrp="1"/>
          </p:cNvSpPr>
          <p:nvPr>
            <p:ph type="clipArt" sz="half" idx="2"/>
          </p:nvPr>
        </p:nvSpPr>
        <p:spPr>
          <a:xfrm>
            <a:off x="4914900" y="1981200"/>
            <a:ext cx="3848100" cy="4648200"/>
          </a:xfrm>
        </p:spPr>
        <p:txBody>
          <a:bodyPr/>
          <a:lstStyle/>
          <a:p>
            <a:pPr lvl="0"/>
            <a:endParaRPr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4"/>
          <p:cNvSpPr>
            <a:spLocks noGrp="1"/>
          </p:cNvSpPr>
          <p:nvPr>
            <p:ph type="sldNum" sz="quarter" idx="10"/>
          </p:nvPr>
        </p:nvSpPr>
        <p:spPr/>
        <p:txBody>
          <a:bodyPr/>
          <a:lstStyle>
            <a:lvl1pPr>
              <a:defRPr/>
            </a:lvl1pPr>
          </a:lstStyle>
          <a:p>
            <a:pPr>
              <a:defRPr/>
            </a:pPr>
            <a:fld id="{51B6BFEF-9CB1-4275-B13D-8B0512FEEDB1}"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灯片编号占位符 4"/>
          <p:cNvSpPr>
            <a:spLocks noGrp="1"/>
          </p:cNvSpPr>
          <p:nvPr>
            <p:ph type="sldNum" sz="quarter" idx="10"/>
          </p:nvPr>
        </p:nvSpPr>
        <p:spPr/>
        <p:txBody>
          <a:bodyPr/>
          <a:lstStyle>
            <a:lvl1pPr>
              <a:defRPr/>
            </a:lvl1pPr>
          </a:lstStyle>
          <a:p>
            <a:pPr>
              <a:defRPr/>
            </a:pPr>
            <a:fld id="{53F33D7C-7A57-441F-A2C4-16A7C25E983D}"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9750" y="1341438"/>
            <a:ext cx="3956050" cy="4784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341438"/>
            <a:ext cx="3956050" cy="4784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lvl1pPr>
              <a:defRPr/>
            </a:lvl1pPr>
          </a:lstStyle>
          <a:p>
            <a:pPr>
              <a:defRPr/>
            </a:pPr>
            <a:fld id="{EBA17176-A814-4126-AD64-9887237E61AF}"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灯片编号占位符 4"/>
          <p:cNvSpPr>
            <a:spLocks noGrp="1"/>
          </p:cNvSpPr>
          <p:nvPr>
            <p:ph type="sldNum" sz="quarter" idx="10"/>
          </p:nvPr>
        </p:nvSpPr>
        <p:spPr/>
        <p:txBody>
          <a:bodyPr/>
          <a:lstStyle>
            <a:lvl1pPr>
              <a:defRPr/>
            </a:lvl1pPr>
          </a:lstStyle>
          <a:p>
            <a:pPr>
              <a:defRPr/>
            </a:pPr>
            <a:fld id="{7F45B4AE-DFCF-4983-8872-9DFD624E1F96}"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4"/>
          <p:cNvSpPr>
            <a:spLocks noGrp="1"/>
          </p:cNvSpPr>
          <p:nvPr>
            <p:ph type="sldNum" sz="quarter" idx="10"/>
          </p:nvPr>
        </p:nvSpPr>
        <p:spPr/>
        <p:txBody>
          <a:bodyPr/>
          <a:lstStyle>
            <a:lvl1pPr>
              <a:defRPr/>
            </a:lvl1pPr>
          </a:lstStyle>
          <a:p>
            <a:pPr>
              <a:defRPr/>
            </a:pPr>
            <a:fld id="{78C8ED42-75B9-4FCA-9025-528673D082CC}"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defRPr/>
            </a:lvl1pPr>
          </a:lstStyle>
          <a:p>
            <a:pPr>
              <a:defRPr/>
            </a:pPr>
            <a:fld id="{8D0E51DC-8E1A-4547-8F29-070F5AE1E16C}"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灯片编号占位符 4"/>
          <p:cNvSpPr>
            <a:spLocks noGrp="1"/>
          </p:cNvSpPr>
          <p:nvPr>
            <p:ph type="sldNum" sz="quarter" idx="10"/>
          </p:nvPr>
        </p:nvSpPr>
        <p:spPr/>
        <p:txBody>
          <a:bodyPr/>
          <a:lstStyle>
            <a:lvl1pPr>
              <a:defRPr/>
            </a:lvl1pPr>
          </a:lstStyle>
          <a:p>
            <a:pPr>
              <a:defRPr/>
            </a:pPr>
            <a:fld id="{C9ECFEF5-5E6E-40EB-B476-1363CD4EBA71}"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灯片编号占位符 4"/>
          <p:cNvSpPr>
            <a:spLocks noGrp="1"/>
          </p:cNvSpPr>
          <p:nvPr>
            <p:ph type="sldNum" sz="quarter" idx="10"/>
          </p:nvPr>
        </p:nvSpPr>
        <p:spPr/>
        <p:txBody>
          <a:bodyPr/>
          <a:lstStyle>
            <a:lvl1pPr>
              <a:defRPr/>
            </a:lvl1pPr>
          </a:lstStyle>
          <a:p>
            <a:pPr>
              <a:defRPr/>
            </a:pPr>
            <a:fld id="{241AF3CC-3CED-40F9-B5A0-294CE514CCF7}"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3.GIF"/><Relationship Id="rId17" Type="http://schemas.openxmlformats.org/officeDocument/2006/relationships/image" Target="../media/image2.jpe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bwMode="auto">
          <a:xfrm rot="10800000">
            <a:off x="0" y="1214438"/>
            <a:ext cx="9144000" cy="5643562"/>
          </a:xfrm>
          <a:prstGeom prst="rect">
            <a:avLst/>
          </a:prstGeom>
          <a:gradFill flip="none" rotWithShape="1">
            <a:gsLst>
              <a:gs pos="0">
                <a:schemeClr val="bg1">
                  <a:alpha val="87000"/>
                </a:schemeClr>
              </a:gs>
              <a:gs pos="100000">
                <a:schemeClr val="bg1">
                  <a:alpha val="62000"/>
                </a:schemeClr>
              </a:gs>
            </a:gsLst>
            <a:lin ang="16200000" scaled="1"/>
            <a:tileRect/>
          </a:gradFill>
          <a:ln w="9525" cap="flat" cmpd="sng" algn="ctr">
            <a:noFill/>
            <a:prstDash val="solid"/>
            <a:round/>
            <a:headEnd type="none" w="med" len="med"/>
            <a:tailEnd type="none" w="med" len="med"/>
          </a:ln>
          <a:effectLst/>
        </p:spPr>
        <p:txBody>
          <a:bodyPr/>
          <a:lstStyle/>
          <a:p>
            <a:pPr>
              <a:defRPr/>
            </a:pPr>
            <a:endParaRPr lang="zh-CN" altLang="en-US">
              <a:ea typeface="宋体" panose="02010600030101010101" pitchFamily="2" charset="-122"/>
            </a:endParaRPr>
          </a:p>
        </p:txBody>
      </p:sp>
      <p:sp>
        <p:nvSpPr>
          <p:cNvPr id="1027" name="Rectangle 27"/>
          <p:cNvSpPr>
            <a:spLocks noGrp="1" noChangeArrowheads="1"/>
          </p:cNvSpPr>
          <p:nvPr>
            <p:ph type="title"/>
          </p:nvPr>
        </p:nvSpPr>
        <p:spPr bwMode="auto">
          <a:xfrm>
            <a:off x="468313" y="366713"/>
            <a:ext cx="7104062" cy="561975"/>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8" name="Rectangle 31"/>
          <p:cNvSpPr>
            <a:spLocks noGrp="1" noChangeArrowheads="1"/>
          </p:cNvSpPr>
          <p:nvPr>
            <p:ph type="body" idx="1"/>
          </p:nvPr>
        </p:nvSpPr>
        <p:spPr bwMode="auto">
          <a:xfrm>
            <a:off x="1357313" y="1285875"/>
            <a:ext cx="7104062" cy="4784725"/>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5" name="灯片编号占位符 4"/>
          <p:cNvSpPr>
            <a:spLocks noGrp="1"/>
          </p:cNvSpPr>
          <p:nvPr>
            <p:ph type="sldNum" sz="quarter" idx="4"/>
          </p:nvPr>
        </p:nvSpPr>
        <p:spPr>
          <a:xfrm>
            <a:off x="0" y="6545263"/>
            <a:ext cx="9144000" cy="268287"/>
          </a:xfrm>
          <a:prstGeom prst="rect">
            <a:avLst/>
          </a:prstGeom>
        </p:spPr>
        <p:txBody>
          <a:bodyPr/>
          <a:lstStyle>
            <a:lvl1pPr>
              <a:defRPr>
                <a:ea typeface="宋体" panose="02010600030101010101" pitchFamily="2" charset="-122"/>
              </a:defRPr>
            </a:lvl1pPr>
          </a:lstStyle>
          <a:p>
            <a:pPr>
              <a:defRPr/>
            </a:pPr>
            <a:fld id="{5F8B5C78-F349-4269-B70B-B32773549B97}" type="slidenum">
              <a:rPr lang="en-US" altLang="zh-CN"/>
            </a:fld>
            <a:endParaRPr lang="en-US" altLang="zh-CN"/>
          </a:p>
        </p:txBody>
      </p:sp>
      <p:pic>
        <p:nvPicPr>
          <p:cNvPr id="1030" name="图片 7" descr="professional.gif"/>
          <p:cNvPicPr>
            <a:picLocks noChangeAspect="1"/>
          </p:cNvPicPr>
          <p:nvPr userDrawn="1"/>
        </p:nvPicPr>
        <p:blipFill>
          <a:blip r:embed="rId18"/>
          <a:srcRect/>
          <a:stretch>
            <a:fillRect/>
          </a:stretch>
        </p:blipFill>
        <p:spPr bwMode="auto">
          <a:xfrm>
            <a:off x="8016875" y="188913"/>
            <a:ext cx="1127125" cy="10525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iming>
    <p:tnLst>
      <p:par>
        <p:cTn id="1" dur="indefinite" restart="never" nodeType="tmRoot"/>
      </p:par>
    </p:tnLst>
  </p:timing>
  <p:hf hdr="0" ftr="0"/>
  <p:txStyles>
    <p:titleStyle>
      <a:lvl1pPr algn="r" rtl="0" fontAlgn="base">
        <a:spcBef>
          <a:spcPct val="0"/>
        </a:spcBef>
        <a:spcAft>
          <a:spcPct val="0"/>
        </a:spcAft>
        <a:defRPr sz="2800">
          <a:solidFill>
            <a:schemeClr val="bg1"/>
          </a:solidFill>
          <a:latin typeface="+mj-lt"/>
          <a:ea typeface="+mj-ea"/>
          <a:cs typeface="+mj-cs"/>
        </a:defRPr>
      </a:lvl1pPr>
      <a:lvl2pPr algn="r" rtl="0" fontAlgn="base">
        <a:spcBef>
          <a:spcPct val="0"/>
        </a:spcBef>
        <a:spcAft>
          <a:spcPct val="0"/>
        </a:spcAft>
        <a:defRPr sz="2800">
          <a:solidFill>
            <a:schemeClr val="bg1"/>
          </a:solidFill>
          <a:latin typeface="Arial" panose="020B0604020202020204" pitchFamily="34" charset="0"/>
          <a:ea typeface="黑体" panose="02010609060101010101" pitchFamily="2" charset="-122"/>
        </a:defRPr>
      </a:lvl2pPr>
      <a:lvl3pPr algn="r" rtl="0" fontAlgn="base">
        <a:spcBef>
          <a:spcPct val="0"/>
        </a:spcBef>
        <a:spcAft>
          <a:spcPct val="0"/>
        </a:spcAft>
        <a:defRPr sz="2800">
          <a:solidFill>
            <a:schemeClr val="bg1"/>
          </a:solidFill>
          <a:latin typeface="Arial" panose="020B0604020202020204" pitchFamily="34" charset="0"/>
          <a:ea typeface="黑体" panose="02010609060101010101" pitchFamily="2" charset="-122"/>
        </a:defRPr>
      </a:lvl3pPr>
      <a:lvl4pPr algn="r" rtl="0" fontAlgn="base">
        <a:spcBef>
          <a:spcPct val="0"/>
        </a:spcBef>
        <a:spcAft>
          <a:spcPct val="0"/>
        </a:spcAft>
        <a:defRPr sz="2800">
          <a:solidFill>
            <a:schemeClr val="bg1"/>
          </a:solidFill>
          <a:latin typeface="Arial" panose="020B0604020202020204" pitchFamily="34" charset="0"/>
          <a:ea typeface="黑体" panose="02010609060101010101" pitchFamily="2" charset="-122"/>
        </a:defRPr>
      </a:lvl4pPr>
      <a:lvl5pPr algn="r" rtl="0" fontAlgn="base">
        <a:spcBef>
          <a:spcPct val="0"/>
        </a:spcBef>
        <a:spcAft>
          <a:spcPct val="0"/>
        </a:spcAft>
        <a:defRPr sz="2800">
          <a:solidFill>
            <a:schemeClr val="bg1"/>
          </a:solidFill>
          <a:latin typeface="Arial" panose="020B0604020202020204" pitchFamily="34" charset="0"/>
          <a:ea typeface="黑体" panose="02010609060101010101" pitchFamily="2" charset="-122"/>
        </a:defRPr>
      </a:lvl5pPr>
      <a:lvl6pPr marL="4572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9pPr>
    </p:titleStyle>
    <p:bodyStyle>
      <a:lvl1pPr marL="342900" indent="-342900" algn="l" rtl="0" fontAlgn="base">
        <a:spcBef>
          <a:spcPct val="20000"/>
        </a:spcBef>
        <a:spcAft>
          <a:spcPct val="0"/>
        </a:spcAft>
        <a:buChar char="•"/>
        <a:defRPr sz="20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mn-ea"/>
        </a:defRPr>
      </a:lvl2pPr>
      <a:lvl3pPr marL="1143000" indent="-228600" algn="l" rtl="0" fontAlgn="base">
        <a:spcBef>
          <a:spcPct val="20000"/>
        </a:spcBef>
        <a:spcAft>
          <a:spcPct val="0"/>
        </a:spcAft>
        <a:buChar char="•"/>
        <a:defRPr sz="20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image" Target="../media/image71.jpe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2.xml"/><Relationship Id="rId1" Type="http://schemas.openxmlformats.org/officeDocument/2006/relationships/image" Target="../media/image7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jpe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1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image" Target="../media/image77.jpe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jpe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jpe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jpe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jpe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image" Target="../media/image85.jpeg"/></Relationships>
</file>

<file path=ppt/slides/_rels/slide134.xml.rels><?xml version="1.0" encoding="UTF-8" standalone="yes"?>
<Relationships xmlns="http://schemas.openxmlformats.org/package/2006/relationships"><Relationship Id="rId4" Type="http://schemas.openxmlformats.org/officeDocument/2006/relationships/notesSlide" Target="../notesSlides/notesSlide98.xml"/><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image" Target="../media/image8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38.xml.rels><?xml version="1.0" encoding="UTF-8" standalone="yes"?>
<Relationships xmlns="http://schemas.openxmlformats.org/package/2006/relationships"><Relationship Id="rId7" Type="http://schemas.openxmlformats.org/officeDocument/2006/relationships/notesSlide" Target="../notesSlides/notesSlide102.xml"/><Relationship Id="rId6" Type="http://schemas.openxmlformats.org/officeDocument/2006/relationships/slideLayout" Target="../slideLayouts/slideLayout2.xml"/><Relationship Id="rId5" Type="http://schemas.openxmlformats.org/officeDocument/2006/relationships/hyperlink" Target="http://www.vulnwatch.org/netcat/" TargetMode="External"/><Relationship Id="rId4" Type="http://schemas.openxmlformats.org/officeDocument/2006/relationships/hyperlink" Target="http://www.snort.org/" TargetMode="External"/><Relationship Id="rId3" Type="http://schemas.openxmlformats.org/officeDocument/2006/relationships/hyperlink" Target="http://www.wireshark.org/" TargetMode="External"/><Relationship Id="rId2" Type="http://schemas.openxmlformats.org/officeDocument/2006/relationships/hyperlink" Target="http://www.nessus.org/" TargetMode="External"/><Relationship Id="rId1" Type="http://schemas.openxmlformats.org/officeDocument/2006/relationships/hyperlink" Target="http://blog.csdn.net/Testing_is_believing/archive/2008/01/21/2057718.aspx" TargetMode="Externa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jpe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image" Target="../media/image91.jpe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image" Target="../media/image92.jpe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8.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7.xml"/><Relationship Id="rId2" Type="http://schemas.openxmlformats.org/officeDocument/2006/relationships/image" Target="../media/image38.jpeg"/><Relationship Id="rId1" Type="http://schemas.openxmlformats.org/officeDocument/2006/relationships/image" Target="../media/image37.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hyperlink" Target="http://jmeter-plugins.org/wiki/Start/"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hyperlink" Target="http://jmeter.apache.org/usermanual/index.html" TargetMode="External"/><Relationship Id="rId1" Type="http://schemas.openxmlformats.org/officeDocument/2006/relationships/hyperlink" Target="http://wiki.apache.org/jmet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46.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notesSlide" Target="../notesSlides/notesSlide54.xml"/><Relationship Id="rId7" Type="http://schemas.openxmlformats.org/officeDocument/2006/relationships/slideLayout" Target="../slideLayouts/slideLayout2.xml"/><Relationship Id="rId6" Type="http://schemas.openxmlformats.org/officeDocument/2006/relationships/hyperlink" Target="http://dbmonster.kernelpanic.pl/" TargetMode="External"/><Relationship Id="rId5" Type="http://schemas.openxmlformats.org/officeDocument/2006/relationships/hyperlink" Target="http://www.opensourcetesting.org/functional.php" TargetMode="External"/><Relationship Id="rId4" Type="http://schemas.openxmlformats.org/officeDocument/2006/relationships/hyperlink" Target="http://www.joedog.org/JoeDog/Siege" TargetMode="External"/><Relationship Id="rId3" Type="http://schemas.openxmlformats.org/officeDocument/2006/relationships/hyperlink" Target="http://www.nhnopensource.org/ngrinder/" TargetMode="External"/><Relationship Id="rId2" Type="http://schemas.openxmlformats.org/officeDocument/2006/relationships/hyperlink" Target="http://gatling-tool.org" TargetMode="External"/><Relationship Id="rId1" Type="http://schemas.openxmlformats.org/officeDocument/2006/relationships/hyperlink" Target="http://httpd.apache.org/test/flood/"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hyperlink" Target="http://radview.org/" TargetMode="Externa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themeOverride" Target="../theme/themeOverride1.xml"/><Relationship Id="rId1" Type="http://schemas.openxmlformats.org/officeDocument/2006/relationships/image" Target="../media/image2.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hyperlink" Target="http://sourceforge.net/projects/autotrace/"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hyperlink" Target="http://www.oracle-base.com/articles/10g/automatic-workload-repository-10g.php" TargetMode="Externa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5.xml"/><Relationship Id="rId1" Type="http://schemas.openxmlformats.org/officeDocument/2006/relationships/image" Target="../media/image54.jpe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7" Type="http://schemas.openxmlformats.org/officeDocument/2006/relationships/notesSlide" Target="../notesSlides/notesSlide74.xml"/><Relationship Id="rId6" Type="http://schemas.openxmlformats.org/officeDocument/2006/relationships/slideLayout" Target="../slideLayouts/slideLayout7.xml"/><Relationship Id="rId5" Type="http://schemas.openxmlformats.org/officeDocument/2006/relationships/image" Target="../media/image60.emf"/><Relationship Id="rId4" Type="http://schemas.openxmlformats.org/officeDocument/2006/relationships/image" Target="../media/image59.emf"/><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image" Target="../media/image56.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7.xml"/><Relationship Id="rId2" Type="http://schemas.openxmlformats.org/officeDocument/2006/relationships/image" Target="../media/image62.png"/><Relationship Id="rId1" Type="http://schemas.openxmlformats.org/officeDocument/2006/relationships/image" Target="../media/image61.png"/></Relationships>
</file>

<file path=ppt/slides/_rels/slide91.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slideLayout" Target="../slideLayouts/slideLayout2.xml"/><Relationship Id="rId4" Type="http://schemas.openxmlformats.org/officeDocument/2006/relationships/image" Target="../media/image65.jpe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hyperlink" Target="http://www4.it168.com/jtzt/shenlan/tech/oracletune/" TargetMode="Externa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hyperlink" Target="http://www.ej-technologies.com/products/jprofiler/overview.html" TargetMode="Externa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4.xml"/><Relationship Id="rId1" Type="http://schemas.openxmlformats.org/officeDocument/2006/relationships/image" Target="../media/image67.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4.xml"/><Relationship Id="rId1" Type="http://schemas.openxmlformats.org/officeDocument/2006/relationships/image" Target="../media/image68.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4.xml"/><Relationship Id="rId1" Type="http://schemas.openxmlformats.org/officeDocument/2006/relationships/image" Target="../media/image69.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4.xml"/><Relationship Id="rId1" Type="http://schemas.openxmlformats.org/officeDocument/2006/relationships/image" Target="../media/image70.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black">
          <a:xfrm>
            <a:off x="0" y="428625"/>
            <a:ext cx="9144000" cy="519113"/>
          </a:xfrm>
          <a:prstGeom prst="rect">
            <a:avLst/>
          </a:prstGeom>
          <a:noFill/>
          <a:ln w="9525">
            <a:noFill/>
            <a:miter lim="800000"/>
          </a:ln>
          <a:effectLst/>
        </p:spPr>
        <p:txBody>
          <a:bodyPr anchor="ctr"/>
          <a:lstStyle/>
          <a:p>
            <a:pPr fontAlgn="auto">
              <a:spcBef>
                <a:spcPts val="0"/>
              </a:spcBef>
              <a:spcAft>
                <a:spcPts val="0"/>
              </a:spcAft>
              <a:defRPr/>
            </a:pPr>
            <a:r>
              <a:rPr lang="en-US" altLang="zh-CN" sz="2400" i="0" kern="0" dirty="0">
                <a:solidFill>
                  <a:srgbClr val="FFFFFF"/>
                </a:solidFill>
                <a:latin typeface="+mj-lt"/>
                <a:ea typeface="+mn-ea"/>
              </a:rPr>
              <a:t>     </a:t>
            </a:r>
            <a:endParaRPr lang="zh-CN" altLang="en-US" sz="2400" i="0" kern="0" dirty="0">
              <a:solidFill>
                <a:srgbClr val="FFFFFF"/>
              </a:solidFill>
              <a:latin typeface="+mj-lt"/>
              <a:ea typeface="+mn-ea"/>
            </a:endParaRPr>
          </a:p>
        </p:txBody>
      </p:sp>
      <p:sp>
        <p:nvSpPr>
          <p:cNvPr id="19458" name="标题 1"/>
          <p:cNvSpPr txBox="1"/>
          <p:nvPr/>
        </p:nvSpPr>
        <p:spPr bwMode="auto">
          <a:xfrm>
            <a:off x="17463" y="1989138"/>
            <a:ext cx="4554537" cy="1727200"/>
          </a:xfrm>
          <a:prstGeom prst="rect">
            <a:avLst/>
          </a:prstGeom>
          <a:noFill/>
          <a:ln w="9525">
            <a:noFill/>
            <a:miter lim="800000"/>
          </a:ln>
        </p:spPr>
        <p:txBody>
          <a:bodyPr/>
          <a:lstStyle/>
          <a:p>
            <a:pPr algn="ctr">
              <a:lnSpc>
                <a:spcPct val="140000"/>
              </a:lnSpc>
            </a:pPr>
            <a:r>
              <a:rPr lang="zh-CN" altLang="en-US" sz="2800" b="1" i="0">
                <a:solidFill>
                  <a:schemeClr val="bg1"/>
                </a:solidFill>
              </a:rPr>
              <a:t>软件测试方法和技术</a:t>
            </a:r>
            <a:endParaRPr lang="en-US" altLang="zh-CN" sz="2800" b="1" i="0">
              <a:solidFill>
                <a:schemeClr val="bg1"/>
              </a:solidFill>
            </a:endParaRPr>
          </a:p>
          <a:p>
            <a:pPr algn="ctr">
              <a:lnSpc>
                <a:spcPct val="140000"/>
              </a:lnSpc>
            </a:pPr>
            <a:endParaRPr lang="en-US" altLang="zh-CN" sz="1200" b="1" i="0">
              <a:solidFill>
                <a:srgbClr val="FFFF00"/>
              </a:solidFill>
            </a:endParaRPr>
          </a:p>
          <a:p>
            <a:pPr algn="ctr">
              <a:lnSpc>
                <a:spcPct val="140000"/>
              </a:lnSpc>
            </a:pPr>
            <a:r>
              <a:rPr lang="zh-CN" altLang="en-US" sz="4000" b="1" i="0">
                <a:solidFill>
                  <a:srgbClr val="FFFF00"/>
                </a:solidFill>
              </a:rPr>
              <a:t>第</a:t>
            </a:r>
            <a:r>
              <a:rPr lang="en-US" altLang="zh-CN" sz="4000" b="1" i="0">
                <a:solidFill>
                  <a:srgbClr val="FFFF00"/>
                </a:solidFill>
              </a:rPr>
              <a:t>6</a:t>
            </a:r>
            <a:r>
              <a:rPr lang="zh-CN" altLang="en-US" sz="4000" b="1" i="0">
                <a:solidFill>
                  <a:srgbClr val="FFFF00"/>
                </a:solidFill>
              </a:rPr>
              <a:t>章 系统测试</a:t>
            </a:r>
            <a:endParaRPr lang="zh-CN" altLang="en-US" sz="4000" b="1" i="0">
              <a:solidFill>
                <a:srgbClr val="FFFF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 Box 31"/>
          <p:cNvSpPr txBox="1">
            <a:spLocks noChangeArrowheads="1"/>
          </p:cNvSpPr>
          <p:nvPr/>
        </p:nvSpPr>
        <p:spPr bwMode="auto">
          <a:xfrm>
            <a:off x="827405" y="1557655"/>
            <a:ext cx="7400290" cy="2954655"/>
          </a:xfrm>
          <a:prstGeom prst="rect">
            <a:avLst/>
          </a:prstGeom>
          <a:noFill/>
          <a:ln w="9525">
            <a:noFill/>
            <a:miter lim="800000"/>
          </a:ln>
        </p:spPr>
        <p:txBody>
          <a:bodyPr wrap="square" lIns="0" tIns="0" rIns="0" bIns="0">
            <a:spAutoFit/>
          </a:bodyPr>
          <a:lstStyle/>
          <a:p>
            <a:pPr eaLnBrk="1" latinLnBrk="0" hangingPunct="1">
              <a:lnSpc>
                <a:spcPct val="200000"/>
              </a:lnSpc>
              <a:spcBef>
                <a:spcPct val="50000"/>
              </a:spcBef>
            </a:pPr>
            <a:r>
              <a:rPr lang="zh-CN" altLang="en-US" sz="2400" b="1" i="0">
                <a:solidFill>
                  <a:srgbClr val="3366FF"/>
                </a:solidFill>
              </a:rPr>
              <a:t>回归测试的目的 </a:t>
            </a:r>
            <a:endParaRPr lang="zh-CN" altLang="en-US" sz="2400" b="1" i="0">
              <a:solidFill>
                <a:srgbClr val="3366FF"/>
              </a:solidFill>
            </a:endParaRPr>
          </a:p>
          <a:p>
            <a:pPr eaLnBrk="1" latinLnBrk="0" hangingPunct="1">
              <a:lnSpc>
                <a:spcPct val="200000"/>
              </a:lnSpc>
              <a:buClr>
                <a:schemeClr val="folHlink"/>
              </a:buClr>
              <a:buFont typeface="Wingdings" panose="05000000000000000000" pitchFamily="2" charset="2"/>
              <a:buChar char="p"/>
            </a:pPr>
            <a:r>
              <a:rPr lang="zh-CN" altLang="en-US" sz="2400">
                <a:solidFill>
                  <a:srgbClr val="0070C0"/>
                </a:solidFill>
              </a:rPr>
              <a:t> </a:t>
            </a:r>
            <a:r>
              <a:rPr lang="zh-CN" altLang="en-US" sz="2400" i="0">
                <a:solidFill>
                  <a:srgbClr val="0070C0"/>
                </a:solidFill>
              </a:rPr>
              <a:t>所做的修改达到了预定的目的，如错误得到了改正，新功能得到了实现，能够适应新的运行环境等；</a:t>
            </a:r>
            <a:endParaRPr lang="zh-CN" altLang="en-US" sz="2400" i="0">
              <a:solidFill>
                <a:srgbClr val="0070C0"/>
              </a:solidFill>
            </a:endParaRPr>
          </a:p>
          <a:p>
            <a:pPr eaLnBrk="1" latinLnBrk="0" hangingPunct="1">
              <a:lnSpc>
                <a:spcPct val="200000"/>
              </a:lnSpc>
              <a:buClr>
                <a:schemeClr val="folHlink"/>
              </a:buClr>
              <a:buFont typeface="Wingdings" panose="05000000000000000000" pitchFamily="2" charset="2"/>
              <a:buChar char="p"/>
            </a:pPr>
            <a:r>
              <a:rPr lang="zh-CN" altLang="en-US" sz="2400" i="0">
                <a:solidFill>
                  <a:srgbClr val="0070C0"/>
                </a:solidFill>
              </a:rPr>
              <a:t> 不影响软件原有功能的正确性。</a:t>
            </a:r>
            <a:endParaRPr lang="zh-CN" altLang="en-US" sz="2400" i="0">
              <a:solidFill>
                <a:srgbClr val="0070C0"/>
              </a:solidFill>
            </a:endParaRPr>
          </a:p>
        </p:txBody>
      </p:sp>
      <p:sp>
        <p:nvSpPr>
          <p:cNvPr id="26627" name="Rectangle 2"/>
          <p:cNvSpPr>
            <a:spLocks noGrp="1" noChangeArrowheads="1"/>
          </p:cNvSpPr>
          <p:nvPr>
            <p:ph type="title"/>
          </p:nvPr>
        </p:nvSpPr>
        <p:spPr>
          <a:xfrm>
            <a:off x="1619250" y="333375"/>
            <a:ext cx="5903913" cy="765175"/>
          </a:xfrm>
        </p:spPr>
        <p:txBody>
          <a:bodyPr/>
          <a:lstStyle/>
          <a:p>
            <a:pPr algn="ctr">
              <a:defRPr/>
            </a:pPr>
            <a:r>
              <a:rPr lang="en-US" altLang="zh-CN" sz="3200" dirty="0" smtClean="0">
                <a:solidFill>
                  <a:srgbClr val="FFFF00"/>
                </a:solidFill>
                <a:latin typeface="+mj-ea"/>
              </a:rPr>
              <a:t>6.2 </a:t>
            </a:r>
            <a:r>
              <a:rPr lang="zh-CN" altLang="en-US" sz="3200" dirty="0">
                <a:solidFill>
                  <a:srgbClr val="FFFF00"/>
                </a:solidFill>
                <a:latin typeface="+mj-ea"/>
              </a:rPr>
              <a:t>回归测试 </a:t>
            </a:r>
            <a:endParaRPr lang="en-US" altLang="zh-CN" sz="3200" dirty="0">
              <a:solidFill>
                <a:srgbClr val="FFFF00"/>
              </a:solidFill>
              <a:latin typeface="+mj-ea"/>
            </a:endParaRPr>
          </a:p>
        </p:txBody>
      </p:sp>
      <p:sp>
        <p:nvSpPr>
          <p:cNvPr id="2" name="矩形 1"/>
          <p:cNvSpPr/>
          <p:nvPr/>
        </p:nvSpPr>
        <p:spPr>
          <a:xfrm>
            <a:off x="694373" y="4634865"/>
            <a:ext cx="7632700" cy="1691640"/>
          </a:xfrm>
          <a:prstGeom prst="rect">
            <a:avLst/>
          </a:prstGeom>
        </p:spPr>
        <p:txBody>
          <a:bodyPr>
            <a:spAutoFit/>
          </a:bodyPr>
          <a:lstStyle/>
          <a:p>
            <a:pPr>
              <a:lnSpc>
                <a:spcPct val="130000"/>
              </a:lnSpc>
              <a:defRPr/>
            </a:pPr>
            <a:r>
              <a:rPr lang="zh-CN" altLang="en-US" sz="2000" b="1" i="0" dirty="0">
                <a:solidFill>
                  <a:srgbClr val="00B050"/>
                </a:solidFill>
                <a:latin typeface="楷体" panose="02010609060101010101" charset="-122"/>
                <a:ea typeface="楷体" panose="02010609060101010101" charset="-122"/>
                <a:cs typeface="楷体" panose="02010609060101010101" charset="-122"/>
              </a:rPr>
              <a:t>一旦程序某些区域被修改了，就</a:t>
            </a:r>
            <a:r>
              <a:rPr lang="zh-CN" altLang="zh-CN" sz="2000" b="1" i="0" dirty="0">
                <a:solidFill>
                  <a:srgbClr val="00B050"/>
                </a:solidFill>
                <a:latin typeface="楷体" panose="02010609060101010101" charset="-122"/>
                <a:ea typeface="楷体" panose="02010609060101010101" charset="-122"/>
                <a:cs typeface="楷体" panose="02010609060101010101" charset="-122"/>
              </a:rPr>
              <a:t>可能</a:t>
            </a:r>
            <a:r>
              <a:rPr lang="zh-CN" altLang="en-US" sz="2000" b="1" i="0" dirty="0">
                <a:solidFill>
                  <a:srgbClr val="00B050"/>
                </a:solidFill>
                <a:latin typeface="楷体" panose="02010609060101010101" charset="-122"/>
                <a:ea typeface="楷体" panose="02010609060101010101" charset="-122"/>
                <a:cs typeface="楷体" panose="02010609060101010101" charset="-122"/>
              </a:rPr>
              <a:t>影响其它区域，导致</a:t>
            </a:r>
            <a:r>
              <a:rPr lang="zh-CN" altLang="zh-CN" sz="2000" b="1" i="0" dirty="0">
                <a:solidFill>
                  <a:srgbClr val="00B050"/>
                </a:solidFill>
                <a:latin typeface="楷体" panose="02010609060101010101" charset="-122"/>
                <a:ea typeface="楷体" panose="02010609060101010101" charset="-122"/>
                <a:cs typeface="楷体" panose="02010609060101010101" charset="-122"/>
              </a:rPr>
              <a:t>受影响的区域出现新的缺陷（回归缺陷）。如果这时没有回归测试，产品就带着这样的回归缺陷被发布出去了，造成严重后果。回归测试就是为了发现回归缺陷而进行的测试。</a:t>
            </a:r>
            <a:endParaRPr lang="zh-CN" altLang="zh-CN" sz="2000" b="1" i="0" dirty="0">
              <a:solidFill>
                <a:srgbClr val="00B050"/>
              </a:solidFill>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116013" y="333375"/>
            <a:ext cx="6861175" cy="763588"/>
          </a:xfrm>
        </p:spPr>
        <p:txBody>
          <a:bodyPr/>
          <a:lstStyle/>
          <a:p>
            <a:pPr algn="ctr">
              <a:defRPr/>
            </a:pPr>
            <a:r>
              <a:rPr lang="zh-CN" altLang="en-US" sz="3200" dirty="0" smtClean="0">
                <a:solidFill>
                  <a:srgbClr val="FFFF00"/>
                </a:solidFill>
                <a:latin typeface="+mj-ea"/>
                <a:sym typeface="+mn-ea"/>
              </a:rPr>
              <a:t>压力</a:t>
            </a:r>
            <a:r>
              <a:rPr lang="en-US" altLang="en-US" sz="3200" dirty="0">
                <a:solidFill>
                  <a:srgbClr val="FFFF00"/>
                </a:solidFill>
                <a:latin typeface="+mj-ea"/>
              </a:rPr>
              <a:t>测试</a:t>
            </a:r>
            <a:r>
              <a:rPr lang="zh-CN" altLang="en-US" sz="3200" dirty="0" smtClean="0">
                <a:solidFill>
                  <a:srgbClr val="FFFF00"/>
                </a:solidFill>
                <a:latin typeface="+mj-ea"/>
                <a:sym typeface="+mn-ea"/>
              </a:rPr>
              <a:t>环境准备</a:t>
            </a:r>
            <a:endParaRPr lang="zh-CN" altLang="en-US" sz="3200" dirty="0" smtClean="0">
              <a:solidFill>
                <a:srgbClr val="FFFF00"/>
              </a:solidFill>
              <a:latin typeface="+mj-ea"/>
              <a:sym typeface="+mn-ea"/>
            </a:endParaRPr>
          </a:p>
        </p:txBody>
      </p:sp>
      <p:sp>
        <p:nvSpPr>
          <p:cNvPr id="183298" name="Rectangle 3"/>
          <p:cNvSpPr>
            <a:spLocks noGrp="1" noChangeArrowheads="1"/>
          </p:cNvSpPr>
          <p:nvPr>
            <p:ph type="body" idx="1"/>
          </p:nvPr>
        </p:nvSpPr>
        <p:spPr>
          <a:xfrm>
            <a:off x="677545" y="1384300"/>
            <a:ext cx="7738745" cy="3387090"/>
          </a:xfrm>
        </p:spPr>
        <p:txBody>
          <a:bodyPr/>
          <a:lstStyle/>
          <a:p>
            <a:pPr algn="just" eaLnBrk="1" latinLnBrk="0" hangingPunct="1">
              <a:lnSpc>
                <a:spcPct val="150000"/>
              </a:lnSpc>
              <a:spcBef>
                <a:spcPts val="0"/>
              </a:spcBef>
            </a:pP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准备包括硬件环境(服务器、客户机等)、网络环境(网络通信协议、带宽等)，测试程序(能正确模拟客户端的操作)、数据准备等。</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endParaRPr>
          </a:p>
          <a:p>
            <a:pPr algn="just" eaLnBrk="1" latinLnBrk="0" hangingPunct="1">
              <a:lnSpc>
                <a:spcPct val="150000"/>
              </a:lnSpc>
              <a:spcBef>
                <a:spcPts val="0"/>
              </a:spcBef>
            </a:pP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分析压力测试中系统容易出现瓶颈的地方，从而有目的地调整测试策略或测试环境，使压力测试结果真实地反映出软件的性能。</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
        <p:nvSpPr>
          <p:cNvPr id="2" name="Rectangle 3"/>
          <p:cNvSpPr>
            <a:spLocks noGrp="1" noChangeArrowheads="1"/>
          </p:cNvSpPr>
          <p:nvPr/>
        </p:nvSpPr>
        <p:spPr>
          <a:xfrm>
            <a:off x="702945" y="5058410"/>
            <a:ext cx="7738745" cy="1529080"/>
          </a:xfrm>
          <a:prstGeom prst="rect">
            <a:avLst/>
          </a:prstGeom>
          <a:solidFill>
            <a:schemeClr val="accent2">
              <a:lumMod val="20000"/>
              <a:lumOff val="80000"/>
            </a:schemeClr>
          </a:solid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har char="•"/>
              <a:defRPr sz="20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mn-ea"/>
              </a:defRPr>
            </a:lvl2pPr>
            <a:lvl3pPr marL="1143000" indent="-228600" algn="l" rtl="0" fontAlgn="base">
              <a:spcBef>
                <a:spcPct val="20000"/>
              </a:spcBef>
              <a:spcAft>
                <a:spcPct val="0"/>
              </a:spcAft>
              <a:buChar char="•"/>
              <a:defRPr sz="20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a:lstStyle>
          <a:p>
            <a:pPr marL="0" indent="0" algn="just" eaLnBrk="1" latinLnBrk="0" hangingPunct="1">
              <a:lnSpc>
                <a:spcPct val="150000"/>
              </a:lnSpc>
              <a:spcBef>
                <a:spcPts val="0"/>
              </a:spcBef>
              <a:buNone/>
            </a:pPr>
            <a:r>
              <a:rPr lang="en-US" altLang="zh-CN" b="1" i="0" smtClean="0">
                <a:solidFill>
                  <a:srgbClr val="7030A0"/>
                </a:solidFill>
                <a:latin typeface="华文楷体" panose="02010600040101010101" charset="-122"/>
                <a:ea typeface="华文楷体" panose="02010600040101010101" charset="-122"/>
                <a:cs typeface="华文楷体" panose="02010600040101010101" charset="-122"/>
              </a:rPr>
              <a:t>       </a:t>
            </a:r>
            <a:r>
              <a:rPr lang="zh-CN" altLang="en-US"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例如：服务器的硬件限制、数据库的访问性能设置等常常会成为制约软件性能的重要因素，但这些因素显然不是用户最关心的，在测试之前就要通过一些设置把这些因素的影响调至最低。</a:t>
            </a:r>
            <a:endParaRPr lang="zh-CN" altLang="en-US" b="1" i="0" dirty="0" smtClean="0">
              <a:solidFill>
                <a:srgbClr val="7030A0"/>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116013" y="333375"/>
            <a:ext cx="6861175" cy="763588"/>
          </a:xfrm>
        </p:spPr>
        <p:txBody>
          <a:bodyPr/>
          <a:lstStyle/>
          <a:p>
            <a:pPr algn="ctr">
              <a:defRPr/>
            </a:pPr>
            <a:r>
              <a:rPr lang="zh-CN" altLang="en-US" sz="3200" dirty="0" smtClean="0">
                <a:solidFill>
                  <a:srgbClr val="FFFF00"/>
                </a:solidFill>
                <a:latin typeface="+mj-ea"/>
                <a:sym typeface="+mn-ea"/>
              </a:rPr>
              <a:t>压力稳定性</a:t>
            </a:r>
            <a:r>
              <a:rPr lang="en-US" altLang="en-US" sz="3200" dirty="0">
                <a:solidFill>
                  <a:srgbClr val="FFFF00"/>
                </a:solidFill>
                <a:latin typeface="+mj-ea"/>
              </a:rPr>
              <a:t>测试</a:t>
            </a:r>
            <a:endParaRPr lang="zh-CN" altLang="en-US" sz="3200" dirty="0" smtClean="0">
              <a:solidFill>
                <a:srgbClr val="FFFF00"/>
              </a:solidFill>
              <a:latin typeface="+mj-ea"/>
              <a:sym typeface="+mn-ea"/>
            </a:endParaRPr>
          </a:p>
        </p:txBody>
      </p:sp>
      <p:sp>
        <p:nvSpPr>
          <p:cNvPr id="183298" name="Rectangle 3"/>
          <p:cNvSpPr>
            <a:spLocks noGrp="1" noChangeArrowheads="1"/>
          </p:cNvSpPr>
          <p:nvPr>
            <p:ph type="body" idx="1"/>
          </p:nvPr>
        </p:nvSpPr>
        <p:spPr>
          <a:xfrm>
            <a:off x="677545" y="2055495"/>
            <a:ext cx="7738745" cy="3692525"/>
          </a:xfrm>
        </p:spPr>
        <p:txBody>
          <a:bodyPr/>
          <a:lstStyle/>
          <a:p>
            <a:pPr marL="0" indent="0" algn="just" eaLnBrk="1" latinLnBrk="0" hangingPunct="1">
              <a:lnSpc>
                <a:spcPct val="200000"/>
              </a:lnSpc>
              <a:spcBef>
                <a:spcPts val="0"/>
              </a:spcBef>
              <a:buNone/>
            </a:pPr>
            <a:r>
              <a:rPr lang="en-US" altLang="zh-CN" sz="2400" dirty="0">
                <a:solidFill>
                  <a:srgbClr val="0070C0"/>
                </a:solidFill>
                <a:latin typeface="华文楷体" panose="02010600040101010101" charset="-122"/>
                <a:ea typeface="华文楷体" panose="02010600040101010101" charset="-122"/>
                <a:cs typeface="华文楷体" panose="02010600040101010101" charset="-122"/>
                <a:sym typeface="+mn-ea"/>
              </a:rPr>
              <a:t>        </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在选定的压力值下，持续运行24h以上进行稳定性测试。客户端通常由测试工具模拟真实用户不停地进行各种操作。监视服务器和真实客户端的必要性能指标。通过压力测试的标准是各项性能指标在指定范围内，无内存泄漏、无系统崩溃、无功能性故障等。</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116013" y="333375"/>
            <a:ext cx="6861175" cy="763588"/>
          </a:xfrm>
        </p:spPr>
        <p:txBody>
          <a:bodyPr/>
          <a:lstStyle/>
          <a:p>
            <a:pPr algn="ctr">
              <a:defRPr/>
            </a:pPr>
            <a:r>
              <a:rPr lang="zh-CN" altLang="en-US" sz="3200" dirty="0" smtClean="0">
                <a:solidFill>
                  <a:srgbClr val="FFFF00"/>
                </a:solidFill>
                <a:latin typeface="+mj-ea"/>
                <a:sym typeface="+mn-ea"/>
              </a:rPr>
              <a:t>破坏性加</a:t>
            </a:r>
            <a:r>
              <a:rPr lang="zh-CN" altLang="en-US" sz="3200" dirty="0" smtClean="0">
                <a:solidFill>
                  <a:srgbClr val="FFFF00"/>
                </a:solidFill>
                <a:latin typeface="+mj-ea"/>
                <a:sym typeface="+mn-ea"/>
              </a:rPr>
              <a:t>压</a:t>
            </a:r>
            <a:r>
              <a:rPr lang="en-US" altLang="en-US" sz="3200" dirty="0">
                <a:solidFill>
                  <a:srgbClr val="FFFF00"/>
                </a:solidFill>
                <a:latin typeface="+mj-ea"/>
              </a:rPr>
              <a:t>测试</a:t>
            </a:r>
            <a:endParaRPr lang="zh-CN" altLang="en-US" sz="3200" dirty="0" smtClean="0">
              <a:solidFill>
                <a:srgbClr val="FFFF00"/>
              </a:solidFill>
              <a:latin typeface="+mj-ea"/>
              <a:sym typeface="+mn-ea"/>
            </a:endParaRPr>
          </a:p>
        </p:txBody>
      </p:sp>
      <p:sp>
        <p:nvSpPr>
          <p:cNvPr id="183298" name="Rectangle 3"/>
          <p:cNvSpPr>
            <a:spLocks noGrp="1" noChangeArrowheads="1"/>
          </p:cNvSpPr>
          <p:nvPr>
            <p:ph type="body" idx="1"/>
          </p:nvPr>
        </p:nvSpPr>
        <p:spPr>
          <a:xfrm>
            <a:off x="677545" y="1384300"/>
            <a:ext cx="7738745" cy="2350770"/>
          </a:xfrm>
        </p:spPr>
        <p:txBody>
          <a:bodyPr/>
          <a:lstStyle/>
          <a:p>
            <a:pPr marL="0" indent="0" algn="just" eaLnBrk="1" latinLnBrk="0" hangingPunct="1">
              <a:lnSpc>
                <a:spcPct val="150000"/>
              </a:lnSpc>
              <a:spcBef>
                <a:spcPts val="0"/>
              </a:spcBef>
              <a:buNone/>
            </a:pPr>
            <a:r>
              <a:rPr lang="en-US" altLang="zh-CN" sz="2400" dirty="0">
                <a:solidFill>
                  <a:srgbClr val="0070C0"/>
                </a:solidFill>
                <a:latin typeface="华文楷体" panose="02010600040101010101" charset="-122"/>
                <a:ea typeface="华文楷体" panose="02010600040101010101" charset="-122"/>
                <a:cs typeface="华文楷体" panose="02010600040101010101" charset="-122"/>
                <a:sym typeface="+mn-ea"/>
              </a:rPr>
              <a:t>        </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在压力稳定性测试中可能会出现一些问题，如系统性能明显降低，但仅从以上的测试中很难暴露出其真实的原因。通过破坏性不断加压的手段，往往能快速造成系统的崩溃或让问题明显地暴露出来。</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
        <p:nvSpPr>
          <p:cNvPr id="2" name="Rectangle 3"/>
          <p:cNvSpPr>
            <a:spLocks noGrp="1" noChangeArrowheads="1"/>
          </p:cNvSpPr>
          <p:nvPr/>
        </p:nvSpPr>
        <p:spPr>
          <a:xfrm>
            <a:off x="702945" y="4051935"/>
            <a:ext cx="7738745" cy="2535555"/>
          </a:xfrm>
          <a:prstGeom prst="rect">
            <a:avLst/>
          </a:prstGeom>
          <a:solidFill>
            <a:schemeClr val="accent2">
              <a:lumMod val="20000"/>
              <a:lumOff val="80000"/>
            </a:schemeClr>
          </a:solid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har char="•"/>
              <a:defRPr sz="20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mn-ea"/>
              </a:defRPr>
            </a:lvl2pPr>
            <a:lvl3pPr marL="1143000" indent="-228600" algn="l" rtl="0" fontAlgn="base">
              <a:spcBef>
                <a:spcPct val="20000"/>
              </a:spcBef>
              <a:spcAft>
                <a:spcPct val="0"/>
              </a:spcAft>
              <a:buChar char="•"/>
              <a:defRPr sz="20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a:lstStyle>
          <a:p>
            <a:pPr marL="0" indent="0" algn="just" eaLnBrk="1" latinLnBrk="0" hangingPunct="1">
              <a:lnSpc>
                <a:spcPct val="150000"/>
              </a:lnSpc>
              <a:spcBef>
                <a:spcPts val="0"/>
              </a:spcBef>
              <a:buNone/>
            </a:pPr>
            <a:r>
              <a:rPr lang="en-US" altLang="zh-CN" b="1" i="0" smtClean="0">
                <a:solidFill>
                  <a:srgbClr val="7030A0"/>
                </a:solidFill>
                <a:latin typeface="华文楷体" panose="02010600040101010101" charset="-122"/>
                <a:ea typeface="华文楷体" panose="02010600040101010101" charset="-122"/>
                <a:cs typeface="华文楷体" panose="02010600040101010101" charset="-122"/>
              </a:rPr>
              <a:t>       </a:t>
            </a:r>
            <a:r>
              <a:rPr lang="zh-CN" altLang="en-US"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例如：</a:t>
            </a:r>
            <a:endParaRPr lang="zh-CN" altLang="en-US" b="1" i="0" dirty="0" smtClean="0">
              <a:solidFill>
                <a:srgbClr val="7030A0"/>
              </a:solidFill>
              <a:latin typeface="华文楷体" panose="02010600040101010101" charset="-122"/>
              <a:ea typeface="华文楷体" panose="02010600040101010101" charset="-122"/>
              <a:cs typeface="华文楷体" panose="02010600040101010101" charset="-122"/>
              <a:sym typeface="+mn-ea"/>
            </a:endParaRPr>
          </a:p>
          <a:p>
            <a:pPr marL="427990" indent="0" algn="just" eaLnBrk="1" latinLnBrk="0" hangingPunct="1">
              <a:lnSpc>
                <a:spcPct val="150000"/>
              </a:lnSpc>
              <a:buFont typeface="+mj-ea"/>
              <a:buAutoNum type="circleNumDbPlain"/>
            </a:pPr>
            <a:r>
              <a:rPr lang="en-US" altLang="zh-CN" b="1" i="0" smtClean="0">
                <a:solidFill>
                  <a:srgbClr val="7030A0"/>
                </a:solidFill>
                <a:latin typeface="华文楷体" panose="02010600040101010101" charset="-122"/>
                <a:ea typeface="华文楷体" panose="02010600040101010101" charset="-122"/>
                <a:cs typeface="华文楷体" panose="02010600040101010101" charset="-122"/>
                <a:sym typeface="+mn-ea"/>
              </a:rPr>
              <a:t>从某个时间开始服务器拒绝请求，客户端上显示的全是错误。</a:t>
            </a:r>
            <a:endParaRPr lang="en-US" altLang="zh-CN" b="1" i="0" smtClean="0">
              <a:solidFill>
                <a:srgbClr val="7030A0"/>
              </a:solidFill>
              <a:latin typeface="华文楷体" panose="02010600040101010101" charset="-122"/>
              <a:ea typeface="华文楷体" panose="02010600040101010101" charset="-122"/>
              <a:cs typeface="华文楷体" panose="02010600040101010101" charset="-122"/>
            </a:endParaRPr>
          </a:p>
          <a:p>
            <a:pPr marL="427990" indent="0" algn="just" eaLnBrk="1" latinLnBrk="0" hangingPunct="1">
              <a:lnSpc>
                <a:spcPct val="150000"/>
              </a:lnSpc>
              <a:buFont typeface="+mj-ea"/>
              <a:buAutoNum type="circleNumDbPlain"/>
            </a:pPr>
            <a:r>
              <a:rPr lang="en-US" altLang="zh-CN" b="1" i="0" smtClean="0">
                <a:solidFill>
                  <a:srgbClr val="7030A0"/>
                </a:solidFill>
                <a:latin typeface="华文楷体" panose="02010600040101010101" charset="-122"/>
                <a:ea typeface="华文楷体" panose="02010600040101010101" charset="-122"/>
                <a:cs typeface="华文楷体" panose="02010600040101010101" charset="-122"/>
                <a:sym typeface="+mn-ea"/>
              </a:rPr>
              <a:t>勉强测试完成，但网络堵塞或测试结果显示时间非常长。</a:t>
            </a:r>
            <a:endParaRPr lang="en-US" altLang="zh-CN" b="1" i="0" smtClean="0">
              <a:solidFill>
                <a:srgbClr val="7030A0"/>
              </a:solidFill>
              <a:latin typeface="华文楷体" panose="02010600040101010101" charset="-122"/>
              <a:ea typeface="华文楷体" panose="02010600040101010101" charset="-122"/>
              <a:cs typeface="华文楷体" panose="02010600040101010101" charset="-122"/>
            </a:endParaRPr>
          </a:p>
          <a:p>
            <a:pPr marL="427990" indent="0" algn="just" eaLnBrk="1" latinLnBrk="0" hangingPunct="1">
              <a:lnSpc>
                <a:spcPct val="150000"/>
              </a:lnSpc>
              <a:buFont typeface="+mj-ea"/>
              <a:buAutoNum type="circleNumDbPlain"/>
            </a:pPr>
            <a:r>
              <a:rPr lang="en-US" altLang="zh-CN" b="1" i="0" smtClean="0">
                <a:solidFill>
                  <a:srgbClr val="7030A0"/>
                </a:solidFill>
                <a:latin typeface="华文楷体" panose="02010600040101010101" charset="-122"/>
                <a:ea typeface="华文楷体" panose="02010600040101010101" charset="-122"/>
                <a:cs typeface="华文楷体" panose="02010600040101010101" charset="-122"/>
                <a:sym typeface="+mn-ea"/>
              </a:rPr>
              <a:t>服务器宕机。</a:t>
            </a:r>
            <a:endParaRPr lang="en-US" altLang="zh-CN" b="1" i="0" smtClean="0">
              <a:solidFill>
                <a:srgbClr val="7030A0"/>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116013" y="333375"/>
            <a:ext cx="6861175" cy="763588"/>
          </a:xfrm>
        </p:spPr>
        <p:txBody>
          <a:bodyPr/>
          <a:lstStyle/>
          <a:p>
            <a:pPr algn="ctr">
              <a:defRPr/>
            </a:pPr>
            <a:r>
              <a:rPr lang="zh-CN" altLang="en-US" sz="3200" dirty="0" smtClean="0">
                <a:solidFill>
                  <a:srgbClr val="FFFF00"/>
                </a:solidFill>
                <a:latin typeface="+mj-ea"/>
                <a:sym typeface="+mn-ea"/>
              </a:rPr>
              <a:t>分析问题</a:t>
            </a:r>
            <a:endParaRPr lang="zh-CN" altLang="en-US" sz="3200" dirty="0" smtClean="0">
              <a:solidFill>
                <a:srgbClr val="FFFF00"/>
              </a:solidFill>
              <a:latin typeface="+mj-ea"/>
              <a:sym typeface="+mn-ea"/>
            </a:endParaRPr>
          </a:p>
        </p:txBody>
      </p:sp>
      <p:sp>
        <p:nvSpPr>
          <p:cNvPr id="183298" name="Rectangle 3"/>
          <p:cNvSpPr>
            <a:spLocks noGrp="1" noChangeArrowheads="1"/>
          </p:cNvSpPr>
          <p:nvPr>
            <p:ph type="body" idx="1"/>
          </p:nvPr>
        </p:nvSpPr>
        <p:spPr>
          <a:xfrm>
            <a:off x="677545" y="1583055"/>
            <a:ext cx="7738745" cy="4963160"/>
          </a:xfrm>
        </p:spPr>
        <p:txBody>
          <a:bodyPr/>
          <a:lstStyle/>
          <a:p>
            <a:pPr algn="just" eaLnBrk="1" latinLnBrk="0" hangingPunct="1">
              <a:lnSpc>
                <a:spcPct val="150000"/>
              </a:lnSpc>
              <a:spcBef>
                <a:spcPts val="0"/>
              </a:spcBef>
            </a:pPr>
            <a:r>
              <a:rPr lang="en-US" altLang="zh-CN" sz="2400" dirty="0">
                <a:solidFill>
                  <a:srgbClr val="0070C0"/>
                </a:solidFill>
                <a:latin typeface="华文楷体" panose="02010600040101010101" charset="-122"/>
                <a:ea typeface="华文楷体" panose="02010600040101010101" charset="-122"/>
                <a:cs typeface="华文楷体" panose="02010600040101010101" charset="-122"/>
                <a:sym typeface="+mn-ea"/>
              </a:rPr>
              <a:t> </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查看服务器上的进程及相应的日志文件可能立刻找到问题的关键(如某个进程的崩溃)。</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endParaRPr>
          </a:p>
          <a:p>
            <a:pPr algn="just" eaLnBrk="1" latinLnBrk="0" hangingPunct="1">
              <a:lnSpc>
                <a:spcPct val="150000"/>
              </a:lnSpc>
              <a:spcBef>
                <a:spcPts val="0"/>
              </a:spcBef>
            </a:pP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查看监视系统性能的日志文件，找出问题出现的关键时间。此时的在线用户数量、系统状态等也是很有价值的参考材料。</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endParaRPr>
          </a:p>
          <a:p>
            <a:pPr algn="just" eaLnBrk="1" latinLnBrk="0" hangingPunct="1">
              <a:lnSpc>
                <a:spcPct val="150000"/>
              </a:lnSpc>
              <a:spcBef>
                <a:spcPts val="0"/>
              </a:spcBef>
            </a:pP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检查测试运行参数，进行适当调整重新测试，看看是否能够再现问题。</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endParaRPr>
          </a:p>
          <a:p>
            <a:pPr algn="just" eaLnBrk="1" latinLnBrk="0" hangingPunct="1">
              <a:lnSpc>
                <a:spcPct val="150000"/>
              </a:lnSpc>
              <a:spcBef>
                <a:spcPts val="0"/>
              </a:spcBef>
            </a:pP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对问题进行分解，屏蔽某些因素或功能，试着重现问题。</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116013" y="333375"/>
            <a:ext cx="6861175" cy="763588"/>
          </a:xfrm>
        </p:spPr>
        <p:txBody>
          <a:bodyPr/>
          <a:lstStyle/>
          <a:p>
            <a:pPr algn="ctr">
              <a:defRPr/>
            </a:pPr>
            <a:r>
              <a:rPr lang="zh-CN" altLang="en-US" sz="3200" dirty="0" smtClean="0">
                <a:solidFill>
                  <a:srgbClr val="FFFF00"/>
                </a:solidFill>
                <a:latin typeface="+mj-ea"/>
                <a:sym typeface="+mn-ea"/>
              </a:rPr>
              <a:t>容量测试</a:t>
            </a:r>
            <a:r>
              <a:rPr lang="zh-CN" altLang="en-US" sz="3200" dirty="0" smtClean="0">
                <a:solidFill>
                  <a:srgbClr val="FFFF00"/>
                </a:solidFill>
                <a:latin typeface="+mj-ea"/>
                <a:sym typeface="+mn-ea"/>
              </a:rPr>
              <a:t>(Capacity Test)</a:t>
            </a:r>
            <a:endParaRPr lang="zh-CN" altLang="en-US" sz="3200" dirty="0" smtClean="0">
              <a:solidFill>
                <a:srgbClr val="FFFF00"/>
              </a:solidFill>
              <a:latin typeface="+mj-ea"/>
              <a:sym typeface="+mn-ea"/>
            </a:endParaRPr>
          </a:p>
        </p:txBody>
      </p:sp>
      <p:sp>
        <p:nvSpPr>
          <p:cNvPr id="183298" name="Rectangle 3"/>
          <p:cNvSpPr>
            <a:spLocks noGrp="1" noChangeArrowheads="1"/>
          </p:cNvSpPr>
          <p:nvPr>
            <p:ph type="body" idx="1"/>
          </p:nvPr>
        </p:nvSpPr>
        <p:spPr>
          <a:xfrm>
            <a:off x="677545" y="1583055"/>
            <a:ext cx="7738745" cy="1766570"/>
          </a:xfrm>
        </p:spPr>
        <p:txBody>
          <a:bodyPr/>
          <a:lstStyle/>
          <a:p>
            <a:pPr marL="0" indent="0" algn="just" eaLnBrk="1" latinLnBrk="0" hangingPunct="1">
              <a:lnSpc>
                <a:spcPct val="150000"/>
              </a:lnSpc>
              <a:spcBef>
                <a:spcPts val="0"/>
              </a:spcBef>
              <a:buNone/>
            </a:pPr>
            <a:r>
              <a:rPr lang="en-US" altLang="zh-CN" sz="2400" dirty="0">
                <a:solidFill>
                  <a:srgbClr val="0070C0"/>
                </a:solidFill>
                <a:latin typeface="华文楷体" panose="02010600040101010101" charset="-122"/>
                <a:ea typeface="华文楷体" panose="02010600040101010101" charset="-122"/>
                <a:cs typeface="华文楷体" panose="02010600040101010101" charset="-122"/>
                <a:sym typeface="+mn-ea"/>
              </a:rPr>
              <a:t>        </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容量测试用于获取软件系统应用特征的某项指标的极限值。如某个 Web 站点可以支持的最大并发用户的访问量、网络在线会议系统的最大与会人数。</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
        <p:nvSpPr>
          <p:cNvPr id="2" name="Rectangle 3"/>
          <p:cNvSpPr>
            <a:spLocks noGrp="1" noChangeArrowheads="1"/>
          </p:cNvSpPr>
          <p:nvPr/>
        </p:nvSpPr>
        <p:spPr>
          <a:xfrm>
            <a:off x="702945" y="3573780"/>
            <a:ext cx="7738745" cy="3049905"/>
          </a:xfrm>
          <a:prstGeom prst="rect">
            <a:avLst/>
          </a:prstGeom>
          <a:solidFill>
            <a:schemeClr val="accent2">
              <a:lumMod val="20000"/>
              <a:lumOff val="80000"/>
            </a:schemeClr>
          </a:solid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har char="•"/>
              <a:defRPr sz="20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mn-ea"/>
              </a:defRPr>
            </a:lvl2pPr>
            <a:lvl3pPr marL="1143000" indent="-228600" algn="l" rtl="0" fontAlgn="base">
              <a:spcBef>
                <a:spcPct val="20000"/>
              </a:spcBef>
              <a:spcAft>
                <a:spcPct val="0"/>
              </a:spcAft>
              <a:buChar char="•"/>
              <a:defRPr sz="20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a:lstStyle>
          <a:p>
            <a:pPr marL="0" indent="0" algn="just" eaLnBrk="1" latinLnBrk="0" hangingPunct="1">
              <a:lnSpc>
                <a:spcPct val="150000"/>
              </a:lnSpc>
              <a:spcBef>
                <a:spcPts val="0"/>
              </a:spcBef>
              <a:buNone/>
            </a:pPr>
            <a:r>
              <a:rPr lang="zh-CN" altLang="en-US" sz="2400" b="1" i="0" dirty="0">
                <a:solidFill>
                  <a:srgbClr val="7030A0"/>
                </a:solidFill>
                <a:latin typeface="华文楷体" panose="02010600040101010101" charset="-122"/>
                <a:ea typeface="华文楷体" panose="02010600040101010101" charset="-122"/>
                <a:cs typeface="华文楷体" panose="02010600040101010101" charset="-122"/>
                <a:sym typeface="+mn-ea"/>
              </a:rPr>
              <a:t>        </a:t>
            </a:r>
            <a:r>
              <a:rPr lang="en-US" altLang="zh-CN" sz="2400" b="1" i="0" dirty="0">
                <a:solidFill>
                  <a:srgbClr val="7030A0"/>
                </a:solidFill>
                <a:latin typeface="华文楷体" panose="02010600040101010101" charset="-122"/>
                <a:ea typeface="华文楷体" panose="02010600040101010101" charset="-122"/>
                <a:cs typeface="华文楷体" panose="02010600040101010101" charset="-122"/>
                <a:sym typeface="+mn-ea"/>
              </a:rPr>
              <a:t>--</a:t>
            </a:r>
            <a:r>
              <a:rPr lang="zh-CN" altLang="en-US" sz="2400" b="1" i="0" dirty="0">
                <a:solidFill>
                  <a:srgbClr val="7030A0"/>
                </a:solidFill>
                <a:latin typeface="华文楷体" panose="02010600040101010101" charset="-122"/>
                <a:ea typeface="华文楷体" panose="02010600040101010101" charset="-122"/>
                <a:cs typeface="华文楷体" panose="02010600040101010101" charset="-122"/>
                <a:sym typeface="+mn-ea"/>
              </a:rPr>
              <a:t>容量测试可以确定软件系统还能保持主要功能正常运行的某项指标的极限值(如最大并发用户数、数据库记录数等)。</a:t>
            </a:r>
            <a:endParaRPr lang="zh-CN" altLang="en-US" sz="2400" b="1" i="0" dirty="0">
              <a:solidFill>
                <a:srgbClr val="7030A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spcBef>
                <a:spcPts val="0"/>
              </a:spcBef>
              <a:buNone/>
            </a:pPr>
            <a:r>
              <a:rPr lang="zh-CN" altLang="en-US" sz="2400" b="1" i="0" dirty="0">
                <a:solidFill>
                  <a:srgbClr val="7030A0"/>
                </a:solidFill>
                <a:latin typeface="华文楷体" panose="02010600040101010101" charset="-122"/>
                <a:ea typeface="华文楷体" panose="02010600040101010101" charset="-122"/>
                <a:cs typeface="华文楷体" panose="02010600040101010101" charset="-122"/>
                <a:sym typeface="+mn-ea"/>
              </a:rPr>
              <a:t>        </a:t>
            </a:r>
            <a:r>
              <a:rPr lang="en-US" altLang="zh-CN" sz="2400" b="1" i="0" dirty="0">
                <a:solidFill>
                  <a:srgbClr val="7030A0"/>
                </a:solidFill>
                <a:latin typeface="华文楷体" panose="02010600040101010101" charset="-122"/>
                <a:ea typeface="华文楷体" panose="02010600040101010101" charset="-122"/>
                <a:cs typeface="华文楷体" panose="02010600040101010101" charset="-122"/>
                <a:sym typeface="+mn-ea"/>
              </a:rPr>
              <a:t>--</a:t>
            </a:r>
            <a:r>
              <a:rPr lang="zh-CN" altLang="en-US" sz="2400" b="1" i="0" dirty="0">
                <a:solidFill>
                  <a:srgbClr val="7030A0"/>
                </a:solidFill>
                <a:latin typeface="华文楷体" panose="02010600040101010101" charset="-122"/>
                <a:ea typeface="华文楷体" panose="02010600040101010101" charset="-122"/>
                <a:cs typeface="华文楷体" panose="02010600040101010101" charset="-122"/>
                <a:sym typeface="+mn-ea"/>
              </a:rPr>
              <a:t>容量测试能够确定测试对象在给定时间内能够持续处理的最大负载或工作量。</a:t>
            </a:r>
            <a:endParaRPr lang="zh-CN" altLang="en-US" sz="2400" b="1" i="0" dirty="0">
              <a:solidFill>
                <a:srgbClr val="7030A0"/>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116013" y="333375"/>
            <a:ext cx="6861175" cy="763588"/>
          </a:xfrm>
        </p:spPr>
        <p:txBody>
          <a:bodyPr/>
          <a:lstStyle/>
          <a:p>
            <a:pPr algn="ctr">
              <a:defRPr/>
            </a:pPr>
            <a:r>
              <a:rPr lang="zh-CN" altLang="en-US" sz="3200" dirty="0" smtClean="0">
                <a:solidFill>
                  <a:srgbClr val="FFFF00"/>
                </a:solidFill>
                <a:latin typeface="+mj-ea"/>
                <a:sym typeface="+mn-ea"/>
              </a:rPr>
              <a:t>容量测试的作用</a:t>
            </a:r>
            <a:endParaRPr lang="zh-CN" altLang="en-US" sz="3200" dirty="0" smtClean="0">
              <a:solidFill>
                <a:srgbClr val="FFFF00"/>
              </a:solidFill>
              <a:latin typeface="+mj-ea"/>
              <a:sym typeface="+mn-ea"/>
            </a:endParaRPr>
          </a:p>
        </p:txBody>
      </p:sp>
      <p:sp>
        <p:nvSpPr>
          <p:cNvPr id="183298" name="Rectangle 3"/>
          <p:cNvSpPr>
            <a:spLocks noGrp="1" noChangeArrowheads="1"/>
          </p:cNvSpPr>
          <p:nvPr>
            <p:ph type="body" idx="1"/>
          </p:nvPr>
        </p:nvSpPr>
        <p:spPr>
          <a:xfrm>
            <a:off x="677545" y="1583055"/>
            <a:ext cx="7738745" cy="4963160"/>
          </a:xfrm>
        </p:spPr>
        <p:txBody>
          <a:bodyPr/>
          <a:lstStyle/>
          <a:p>
            <a:pPr marL="0" indent="0" algn="just" eaLnBrk="1" latinLnBrk="0" hangingPunct="1">
              <a:lnSpc>
                <a:spcPct val="200000"/>
              </a:lnSpc>
              <a:spcBef>
                <a:spcPts val="0"/>
              </a:spcBef>
              <a:buNone/>
            </a:pPr>
            <a:r>
              <a:rPr lang="en-US" altLang="zh-CN" sz="2400" dirty="0">
                <a:solidFill>
                  <a:srgbClr val="0070C0"/>
                </a:solidFill>
                <a:latin typeface="华文楷体" panose="02010600040101010101" charset="-122"/>
                <a:ea typeface="华文楷体" panose="02010600040101010101" charset="-122"/>
                <a:cs typeface="华文楷体" panose="02010600040101010101" charset="-122"/>
                <a:sym typeface="+mn-ea"/>
              </a:rPr>
              <a:t>        </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容量测试能让软件开发者或用户了解该软件系统的承载能力或提供服务的能力。</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endParaRPr>
          </a:p>
          <a:p>
            <a:pPr marL="0" indent="0" algn="just" eaLnBrk="1" latinLnBrk="0" hangingPunct="1">
              <a:lnSpc>
                <a:spcPct val="200000"/>
              </a:lnSpc>
              <a:spcBef>
                <a:spcPts val="0"/>
              </a:spcBef>
              <a:buNone/>
            </a:pP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        当实际容量不能满足要求时，应该寻求新的解决方案，来提高系统容量。</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endParaRPr>
          </a:p>
          <a:p>
            <a:pPr marL="0" indent="0" algn="just" eaLnBrk="1" latinLnBrk="0" hangingPunct="1">
              <a:lnSpc>
                <a:spcPct val="200000"/>
              </a:lnSpc>
              <a:spcBef>
                <a:spcPts val="0"/>
              </a:spcBef>
              <a:buNone/>
            </a:pP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        如果因各种原因不能提高容量，应在产品说明中明确告知用户系统的容量限制。</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2"/>
          <p:cNvSpPr>
            <a:spLocks noChangeArrowheads="1"/>
          </p:cNvSpPr>
          <p:nvPr/>
        </p:nvSpPr>
        <p:spPr bwMode="auto">
          <a:xfrm>
            <a:off x="3654425" y="2963863"/>
            <a:ext cx="2573338" cy="803275"/>
          </a:xfrm>
          <a:prstGeom prst="rect">
            <a:avLst/>
          </a:prstGeom>
          <a:noFill/>
          <a:ln w="9525">
            <a:noFill/>
            <a:miter lim="800000"/>
          </a:ln>
        </p:spPr>
        <p:txBody>
          <a:bodyPr lIns="0" tIns="0" rIns="0" bIns="0">
            <a:spAutoFit/>
          </a:bodyPr>
          <a:lstStyle/>
          <a:p>
            <a:pPr marL="114300" indent="-114300" algn="ctr">
              <a:lnSpc>
                <a:spcPct val="120000"/>
              </a:lnSpc>
              <a:buClr>
                <a:schemeClr val="accent1"/>
              </a:buClr>
              <a:buSzPct val="75000"/>
            </a:pPr>
            <a:endParaRPr lang="zh-CN" altLang="en-US" sz="4400" b="1">
              <a:solidFill>
                <a:schemeClr val="folHlink"/>
              </a:solidFill>
              <a:latin typeface="Arial Black" panose="020B0A04020102020204" pitchFamily="34" charset="0"/>
              <a:ea typeface="楷体_GB2312"/>
              <a:cs typeface="楷体_GB2312"/>
            </a:endParaRPr>
          </a:p>
        </p:txBody>
      </p:sp>
      <p:sp>
        <p:nvSpPr>
          <p:cNvPr id="185346" name="Rectangle 3"/>
          <p:cNvSpPr>
            <a:spLocks noChangeArrowheads="1"/>
          </p:cNvSpPr>
          <p:nvPr/>
        </p:nvSpPr>
        <p:spPr bwMode="auto">
          <a:xfrm>
            <a:off x="755650" y="1881188"/>
            <a:ext cx="7561263" cy="768350"/>
          </a:xfrm>
          <a:prstGeom prst="rect">
            <a:avLst/>
          </a:prstGeom>
          <a:noFill/>
          <a:ln w="9525">
            <a:noFill/>
            <a:miter lim="800000"/>
          </a:ln>
        </p:spPr>
        <p:txBody>
          <a:bodyPr lIns="0" tIns="0" rIns="0" bIns="0">
            <a:spAutoFit/>
          </a:bodyPr>
          <a:lstStyle/>
          <a:p>
            <a:pPr marL="114300" indent="-114300">
              <a:lnSpc>
                <a:spcPct val="140000"/>
              </a:lnSpc>
              <a:buClr>
                <a:schemeClr val="accent1"/>
              </a:buClr>
              <a:buSzPct val="75000"/>
            </a:pPr>
            <a:endParaRPr lang="zh-CN" altLang="en-US" sz="3600" b="1">
              <a:solidFill>
                <a:srgbClr val="3366FF"/>
              </a:solidFill>
              <a:latin typeface="Arial Black" panose="020B0A04020102020204" pitchFamily="34" charset="0"/>
              <a:ea typeface="楷体_GB2312"/>
              <a:cs typeface="楷体_GB2312"/>
            </a:endParaRPr>
          </a:p>
        </p:txBody>
      </p:sp>
      <p:sp>
        <p:nvSpPr>
          <p:cNvPr id="60420" name="Rectangle 4"/>
          <p:cNvSpPr>
            <a:spLocks noGrp="1" noChangeArrowheads="1"/>
          </p:cNvSpPr>
          <p:nvPr>
            <p:ph type="title"/>
          </p:nvPr>
        </p:nvSpPr>
        <p:spPr>
          <a:xfrm>
            <a:off x="1116013" y="333375"/>
            <a:ext cx="6769100" cy="762000"/>
          </a:xfrm>
        </p:spPr>
        <p:txBody>
          <a:bodyPr/>
          <a:lstStyle/>
          <a:p>
            <a:pPr algn="ctr">
              <a:defRPr/>
            </a:pPr>
            <a:r>
              <a:rPr kumimoji="1" lang="en-US" altLang="zh-CN" sz="3600" b="1" dirty="0" smtClean="0">
                <a:solidFill>
                  <a:srgbClr val="FFFF00"/>
                </a:solidFill>
                <a:latin typeface="+mn-lt"/>
                <a:ea typeface="+mn-ea"/>
              </a:rPr>
              <a:t>6.4  </a:t>
            </a:r>
            <a:r>
              <a:rPr kumimoji="1" lang="zh-CN" altLang="en-US" sz="3600" b="1" dirty="0">
                <a:solidFill>
                  <a:srgbClr val="FFFF00"/>
                </a:solidFill>
                <a:latin typeface="+mn-lt"/>
                <a:ea typeface="+mn-ea"/>
              </a:rPr>
              <a:t>安全性测试</a:t>
            </a:r>
            <a:endParaRPr kumimoji="1" lang="zh-CN" altLang="en-US" sz="3600" b="1" dirty="0">
              <a:solidFill>
                <a:srgbClr val="FFFF00"/>
              </a:solidFill>
              <a:latin typeface="+mn-lt"/>
              <a:ea typeface="+mn-ea"/>
            </a:endParaRPr>
          </a:p>
        </p:txBody>
      </p:sp>
      <p:sp>
        <p:nvSpPr>
          <p:cNvPr id="185348" name="Text Box 7"/>
          <p:cNvSpPr txBox="1">
            <a:spLocks noChangeArrowheads="1"/>
          </p:cNvSpPr>
          <p:nvPr/>
        </p:nvSpPr>
        <p:spPr bwMode="auto">
          <a:xfrm>
            <a:off x="179388" y="2852738"/>
            <a:ext cx="4392612" cy="1903412"/>
          </a:xfrm>
          <a:prstGeom prst="rect">
            <a:avLst/>
          </a:prstGeom>
          <a:noFill/>
          <a:ln w="9525">
            <a:noFill/>
            <a:miter lim="800000"/>
          </a:ln>
        </p:spPr>
        <p:txBody>
          <a:bodyPr lIns="0" tIns="0" rIns="0" bIns="0">
            <a:spAutoFit/>
          </a:bodyPr>
          <a:lstStyle/>
          <a:p>
            <a:pPr>
              <a:lnSpc>
                <a:spcPct val="150000"/>
              </a:lnSpc>
              <a:spcBef>
                <a:spcPct val="50000"/>
              </a:spcBef>
            </a:pPr>
            <a:r>
              <a:rPr lang="zh-CN" altLang="en-US" sz="2800" b="1" i="0">
                <a:solidFill>
                  <a:srgbClr val="3366FF"/>
                </a:solidFill>
              </a:rPr>
              <a:t>根据</a:t>
            </a:r>
            <a:r>
              <a:rPr lang="en-US" altLang="zh-CN" sz="2800" b="1" i="0">
                <a:solidFill>
                  <a:srgbClr val="3366FF"/>
                </a:solidFill>
              </a:rPr>
              <a:t>ISO 8402</a:t>
            </a:r>
            <a:r>
              <a:rPr lang="zh-CN" altLang="en-US" sz="2800" b="1" i="0">
                <a:solidFill>
                  <a:srgbClr val="3366FF"/>
                </a:solidFill>
              </a:rPr>
              <a:t>的定义，安全性是“使伤害或损害的风险限制在可接受的水平内</a:t>
            </a:r>
            <a:r>
              <a:rPr lang="zh-CN" altLang="en-US" sz="2400" b="1" i="0">
                <a:solidFill>
                  <a:srgbClr val="3366FF"/>
                </a:solidFill>
              </a:rPr>
              <a:t>”。 </a:t>
            </a:r>
            <a:endParaRPr lang="zh-CN" altLang="en-US" sz="2400" b="1" i="0">
              <a:solidFill>
                <a:srgbClr val="3366FF"/>
              </a:solidFill>
            </a:endParaRPr>
          </a:p>
        </p:txBody>
      </p:sp>
      <p:pic>
        <p:nvPicPr>
          <p:cNvPr id="185349" name="Picture 7" descr="396px-Trojan_horse_Çanakkale"/>
          <p:cNvPicPr>
            <a:picLocks noChangeAspect="1" noChangeArrowheads="1"/>
          </p:cNvPicPr>
          <p:nvPr/>
        </p:nvPicPr>
        <p:blipFill>
          <a:blip r:embed="rId1"/>
          <a:srcRect/>
          <a:stretch>
            <a:fillRect/>
          </a:stretch>
        </p:blipFill>
        <p:spPr bwMode="auto">
          <a:xfrm>
            <a:off x="4716463" y="1341438"/>
            <a:ext cx="4311650" cy="533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9"/>
          <p:cNvSpPr>
            <a:spLocks noGrp="1" noChangeArrowheads="1"/>
          </p:cNvSpPr>
          <p:nvPr>
            <p:ph type="title"/>
          </p:nvPr>
        </p:nvSpPr>
        <p:spPr>
          <a:xfrm>
            <a:off x="2051050" y="260350"/>
            <a:ext cx="5329238" cy="890588"/>
          </a:xfrm>
        </p:spPr>
        <p:txBody>
          <a:bodyPr/>
          <a:lstStyle/>
          <a:p>
            <a:pPr algn="ctr">
              <a:defRPr/>
            </a:pPr>
            <a:r>
              <a:rPr kumimoji="1" lang="zh-CN" altLang="en-US" sz="3600" b="1" dirty="0">
                <a:solidFill>
                  <a:srgbClr val="FFFF00"/>
                </a:solidFill>
                <a:latin typeface="+mn-lt"/>
                <a:ea typeface="+mn-ea"/>
              </a:rPr>
              <a:t>什么是</a:t>
            </a:r>
            <a:r>
              <a:rPr kumimoji="1" lang="zh-CN" altLang="en-US" sz="3600" b="1" dirty="0">
                <a:solidFill>
                  <a:srgbClr val="FFFF00"/>
                </a:solidFill>
                <a:latin typeface="+mn-lt"/>
                <a:ea typeface="+mn-ea"/>
              </a:rPr>
              <a:t>安全性测试 </a:t>
            </a:r>
            <a:endParaRPr kumimoji="1" lang="zh-CN" altLang="en-US" sz="3600" b="1" dirty="0">
              <a:solidFill>
                <a:srgbClr val="FFFF00"/>
              </a:solidFill>
              <a:latin typeface="+mn-lt"/>
              <a:ea typeface="+mn-ea"/>
            </a:endParaRPr>
          </a:p>
        </p:txBody>
      </p:sp>
      <p:sp>
        <p:nvSpPr>
          <p:cNvPr id="61444" name="Text Box 12"/>
          <p:cNvSpPr txBox="1">
            <a:spLocks noChangeArrowheads="1"/>
          </p:cNvSpPr>
          <p:nvPr/>
        </p:nvSpPr>
        <p:spPr bwMode="auto">
          <a:xfrm>
            <a:off x="684213" y="3068638"/>
            <a:ext cx="7993062" cy="3293110"/>
          </a:xfrm>
          <a:prstGeom prst="rect">
            <a:avLst/>
          </a:prstGeom>
          <a:noFill/>
          <a:ln w="9525">
            <a:noFill/>
            <a:miter lim="800000"/>
          </a:ln>
        </p:spPr>
        <p:txBody>
          <a:bodyPr lIns="0" tIns="0" rIns="0" bIns="0">
            <a:spAutoFit/>
          </a:bodyPr>
          <a:lstStyle/>
          <a:p>
            <a:pPr marL="342900" indent="-342900">
              <a:lnSpc>
                <a:spcPct val="120000"/>
              </a:lnSpc>
              <a:spcBef>
                <a:spcPct val="20000"/>
              </a:spcBef>
              <a:buClr>
                <a:srgbClr val="91AC4E"/>
              </a:buClr>
              <a:buSzPct val="86000"/>
              <a:buFont typeface="Wingdings" panose="05000000000000000000" pitchFamily="2" charset="2"/>
              <a:buChar char="p"/>
              <a:defRPr/>
            </a:pPr>
            <a:r>
              <a:rPr lang="zh-CN" altLang="en-US" sz="2000" b="1" i="0" dirty="0">
                <a:solidFill>
                  <a:srgbClr val="00B050"/>
                </a:solidFill>
                <a:latin typeface="+mn-lt"/>
                <a:ea typeface="楷体" panose="02010609060101010101" charset="-122"/>
                <a:cs typeface="楷体" panose="02010609060101010101" charset="-122"/>
              </a:rPr>
              <a:t>想方设法截取或破译口令；</a:t>
            </a:r>
            <a:endParaRPr lang="zh-CN" altLang="en-US" sz="2000" b="1" i="0" dirty="0">
              <a:solidFill>
                <a:srgbClr val="00B050"/>
              </a:solidFill>
              <a:latin typeface="+mn-lt"/>
              <a:ea typeface="楷体" panose="02010609060101010101" charset="-122"/>
              <a:cs typeface="楷体" panose="02010609060101010101" charset="-122"/>
            </a:endParaRPr>
          </a:p>
          <a:p>
            <a:pPr marL="342900" indent="-342900">
              <a:lnSpc>
                <a:spcPct val="120000"/>
              </a:lnSpc>
              <a:spcBef>
                <a:spcPct val="20000"/>
              </a:spcBef>
              <a:buClr>
                <a:srgbClr val="91AC4E"/>
              </a:buClr>
              <a:buSzPct val="86000"/>
              <a:buFont typeface="Wingdings" panose="05000000000000000000" pitchFamily="2" charset="2"/>
              <a:buChar char="p"/>
              <a:defRPr/>
            </a:pPr>
            <a:r>
              <a:rPr lang="zh-CN" altLang="en-US" sz="2000" b="1" i="0" dirty="0">
                <a:solidFill>
                  <a:srgbClr val="00B050"/>
                </a:solidFill>
                <a:latin typeface="+mn-lt"/>
                <a:ea typeface="楷体" panose="02010609060101010101" charset="-122"/>
                <a:cs typeface="楷体" panose="02010609060101010101" charset="-122"/>
              </a:rPr>
              <a:t>专门开发软件来破坏系统的保护机制；</a:t>
            </a:r>
            <a:endParaRPr lang="zh-CN" altLang="en-US" sz="2000" b="1" i="0" dirty="0">
              <a:solidFill>
                <a:srgbClr val="00B050"/>
              </a:solidFill>
              <a:latin typeface="+mn-lt"/>
              <a:ea typeface="楷体" panose="02010609060101010101" charset="-122"/>
              <a:cs typeface="楷体" panose="02010609060101010101" charset="-122"/>
            </a:endParaRPr>
          </a:p>
          <a:p>
            <a:pPr marL="342900" indent="-342900">
              <a:lnSpc>
                <a:spcPct val="120000"/>
              </a:lnSpc>
              <a:spcBef>
                <a:spcPct val="20000"/>
              </a:spcBef>
              <a:buClr>
                <a:srgbClr val="91AC4E"/>
              </a:buClr>
              <a:buSzPct val="86000"/>
              <a:buFont typeface="Wingdings" panose="05000000000000000000" pitchFamily="2" charset="2"/>
              <a:buChar char="p"/>
              <a:defRPr/>
            </a:pPr>
            <a:r>
              <a:rPr lang="zh-CN" altLang="en-US" sz="2000" b="1" i="0" dirty="0">
                <a:solidFill>
                  <a:srgbClr val="00B050"/>
                </a:solidFill>
                <a:latin typeface="+mn-lt"/>
                <a:ea typeface="楷体" panose="02010609060101010101" charset="-122"/>
                <a:cs typeface="楷体" panose="02010609060101010101" charset="-122"/>
              </a:rPr>
              <a:t>故意导致系统失败，企图趁恢复之机非法进入；</a:t>
            </a:r>
            <a:endParaRPr lang="zh-CN" altLang="en-US" sz="2000" b="1" i="0" dirty="0">
              <a:solidFill>
                <a:srgbClr val="00B050"/>
              </a:solidFill>
              <a:latin typeface="+mn-lt"/>
              <a:ea typeface="楷体" panose="02010609060101010101" charset="-122"/>
              <a:cs typeface="楷体" panose="02010609060101010101" charset="-122"/>
            </a:endParaRPr>
          </a:p>
          <a:p>
            <a:pPr marL="342900" indent="-342900">
              <a:lnSpc>
                <a:spcPct val="120000"/>
              </a:lnSpc>
              <a:spcBef>
                <a:spcPct val="20000"/>
              </a:spcBef>
              <a:buClr>
                <a:srgbClr val="91AC4E"/>
              </a:buClr>
              <a:buSzPct val="86000"/>
              <a:buFont typeface="Wingdings" panose="05000000000000000000" pitchFamily="2" charset="2"/>
              <a:buChar char="p"/>
              <a:defRPr/>
            </a:pPr>
            <a:r>
              <a:rPr lang="zh-CN" altLang="en-US" sz="2000" b="1" i="0" dirty="0">
                <a:solidFill>
                  <a:srgbClr val="00B050"/>
                </a:solidFill>
                <a:latin typeface="+mn-lt"/>
                <a:ea typeface="楷体" panose="02010609060101010101" charset="-122"/>
                <a:cs typeface="楷体" panose="02010609060101010101" charset="-122"/>
              </a:rPr>
              <a:t>试图通过浏览非保密数据，推导所需信息等等。</a:t>
            </a:r>
            <a:endParaRPr lang="zh-CN" altLang="en-US" sz="2000" b="1" i="0" dirty="0">
              <a:solidFill>
                <a:srgbClr val="00B050"/>
              </a:solidFill>
              <a:latin typeface="+mn-lt"/>
              <a:ea typeface="楷体" panose="02010609060101010101" charset="-122"/>
              <a:cs typeface="楷体" panose="02010609060101010101" charset="-122"/>
            </a:endParaRPr>
          </a:p>
          <a:p>
            <a:pPr marL="342900" indent="-342900">
              <a:lnSpc>
                <a:spcPct val="120000"/>
              </a:lnSpc>
              <a:spcBef>
                <a:spcPct val="20000"/>
              </a:spcBef>
              <a:buClr>
                <a:srgbClr val="91AC4E"/>
              </a:buClr>
              <a:buSzPct val="86000"/>
              <a:buFont typeface="Wingdings" panose="05000000000000000000" pitchFamily="2" charset="2"/>
              <a:buChar char="p"/>
              <a:defRPr/>
            </a:pPr>
            <a:endParaRPr lang="zh-CN" altLang="en-US" sz="2000" i="0" dirty="0">
              <a:latin typeface="+mn-lt"/>
              <a:ea typeface="楷体" panose="02010609060101010101" charset="-122"/>
              <a:cs typeface="楷体" panose="02010609060101010101" charset="-122"/>
            </a:endParaRPr>
          </a:p>
          <a:p>
            <a:pPr>
              <a:lnSpc>
                <a:spcPct val="130000"/>
              </a:lnSpc>
              <a:defRPr/>
            </a:pPr>
            <a:r>
              <a:rPr lang="zh-CN" altLang="en-US" sz="2000" i="0" dirty="0">
                <a:solidFill>
                  <a:srgbClr val="0070C0"/>
                </a:solidFill>
                <a:ea typeface="宋体" panose="02010600030101010101" pitchFamily="2" charset="-122"/>
              </a:rPr>
              <a:t>理论上讲，只要有足够的时间和资源，没有不可进入的系统。因此系统安全设计的准则是，使非法侵入的代价超过被保护信息的价值，此时非法侵入者已无利可图。</a:t>
            </a:r>
            <a:endParaRPr lang="zh-CN" altLang="en-US" sz="2000" i="0" dirty="0">
              <a:solidFill>
                <a:srgbClr val="0070C0"/>
              </a:solidFill>
              <a:ea typeface="宋体" panose="02010600030101010101" pitchFamily="2" charset="-122"/>
            </a:endParaRPr>
          </a:p>
        </p:txBody>
      </p:sp>
      <p:sp>
        <p:nvSpPr>
          <p:cNvPr id="5" name="Rectangle 5"/>
          <p:cNvSpPr>
            <a:spLocks noChangeArrowheads="1"/>
          </p:cNvSpPr>
          <p:nvPr/>
        </p:nvSpPr>
        <p:spPr bwMode="auto">
          <a:xfrm>
            <a:off x="611188" y="1412875"/>
            <a:ext cx="7705725" cy="1527175"/>
          </a:xfrm>
          <a:prstGeom prst="rect">
            <a:avLst/>
          </a:prstGeom>
          <a:noFill/>
          <a:ln w="9525" algn="ctr">
            <a:noFill/>
            <a:miter lim="800000"/>
          </a:ln>
          <a:effectLst/>
        </p:spPr>
        <p:txBody>
          <a:bodyPr lIns="0" tIns="0" rIns="0" bIns="0" anchor="ctr">
            <a:spAutoFit/>
          </a:bodyPr>
          <a:lstStyle/>
          <a:p>
            <a:pPr>
              <a:lnSpc>
                <a:spcPct val="140000"/>
              </a:lnSpc>
              <a:defRPr/>
            </a:pPr>
            <a:r>
              <a:rPr lang="zh-CN" altLang="en-US" sz="2400" dirty="0">
                <a:solidFill>
                  <a:srgbClr val="0070C0"/>
                </a:solidFill>
                <a:latin typeface="楷体_GB2312" pitchFamily="49" charset="-122"/>
                <a:ea typeface="楷体_GB2312" pitchFamily="49" charset="-122"/>
              </a:rPr>
              <a:t>软件安全性测试就是检验系统权限设置有效性、防范非法入侵的能力、数据备份和恢复能力等，设法找出上述各种安全性漏洞 </a:t>
            </a:r>
            <a:endParaRPr lang="zh-CN" altLang="en-US" sz="2400" dirty="0">
              <a:solidFill>
                <a:srgbClr val="0070C0"/>
              </a:solidFill>
              <a:latin typeface="楷体_GB2312" pitchFamily="49" charset="-122"/>
              <a:ea typeface="楷体_GB2312" pitchFamily="49" charset="-122"/>
            </a:endParaRP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512763"/>
            <a:ext cx="7956550" cy="561975"/>
          </a:xfrm>
        </p:spPr>
        <p:txBody>
          <a:bodyPr/>
          <a:lstStyle/>
          <a:p>
            <a:pPr algn="ctr">
              <a:defRPr/>
            </a:pPr>
            <a:r>
              <a:rPr kumimoji="1" lang="zh-CN" altLang="en-US" sz="3600" b="1" dirty="0">
                <a:solidFill>
                  <a:srgbClr val="FFFF00"/>
                </a:solidFill>
                <a:latin typeface="+mn-lt"/>
                <a:ea typeface="+mn-ea"/>
              </a:rPr>
              <a:t>功能性测试  </a:t>
            </a:r>
            <a:r>
              <a:rPr kumimoji="1" lang="en-US" altLang="zh-CN" sz="3600" b="1" dirty="0">
                <a:solidFill>
                  <a:srgbClr val="FFFF00"/>
                </a:solidFill>
                <a:latin typeface="+mn-lt"/>
                <a:ea typeface="+mn-ea"/>
              </a:rPr>
              <a:t>vs.</a:t>
            </a:r>
            <a:r>
              <a:rPr kumimoji="1" lang="zh-CN" altLang="en-US" sz="3600" b="1" dirty="0">
                <a:solidFill>
                  <a:srgbClr val="FFFF00"/>
                </a:solidFill>
                <a:latin typeface="+mn-lt"/>
                <a:ea typeface="+mn-ea"/>
              </a:rPr>
              <a:t>安全性测试</a:t>
            </a:r>
            <a:endParaRPr kumimoji="1" lang="zh-CN" altLang="en-US" sz="3600" b="1" dirty="0">
              <a:solidFill>
                <a:srgbClr val="FFFF00"/>
              </a:solidFill>
              <a:latin typeface="+mn-lt"/>
              <a:ea typeface="+mn-ea"/>
            </a:endParaRPr>
          </a:p>
        </p:txBody>
      </p:sp>
      <p:sp>
        <p:nvSpPr>
          <p:cNvPr id="3" name="内容占位符 2"/>
          <p:cNvSpPr>
            <a:spLocks noGrp="1"/>
          </p:cNvSpPr>
          <p:nvPr>
            <p:ph idx="1"/>
          </p:nvPr>
        </p:nvSpPr>
        <p:spPr>
          <a:xfrm>
            <a:off x="827405" y="1778000"/>
            <a:ext cx="7775575" cy="4481195"/>
          </a:xfrm>
        </p:spPr>
        <p:txBody>
          <a:bodyPr/>
          <a:lstStyle/>
          <a:p>
            <a:pPr marL="0" lvl="1" indent="0" defTabSz="914400" eaLnBrk="1" latinLnBrk="0" hangingPunct="1">
              <a:lnSpc>
                <a:spcPct val="200000"/>
              </a:lnSpc>
              <a:spcBef>
                <a:spcPts val="200"/>
              </a:spcBef>
              <a:buClr>
                <a:srgbClr val="91AC4E"/>
              </a:buClr>
              <a:buSzPct val="80000"/>
              <a:buFont typeface="Wingdings" panose="05000000000000000000" pitchFamily="2" charset="2"/>
              <a:buNone/>
              <a:tabLst>
                <a:tab pos="228600" algn="l"/>
              </a:tabLst>
              <a:defRPr/>
            </a:pPr>
            <a:r>
              <a:rPr lang="en-US" altLang="zh-CN" sz="2400" kern="1200" dirty="0" smtClean="0">
                <a:ea typeface="宋体" panose="02010600030101010101" pitchFamily="2" charset="-122"/>
                <a:cs typeface="+mn-cs"/>
              </a:rPr>
              <a:t>       </a:t>
            </a:r>
            <a:r>
              <a:rPr lang="zh-CN" altLang="en-US" sz="2400" kern="1200" dirty="0" smtClean="0">
                <a:solidFill>
                  <a:srgbClr val="FF0000"/>
                </a:solidFill>
                <a:ea typeface="宋体" panose="02010600030101010101" pitchFamily="2" charset="-122"/>
                <a:cs typeface="+mn-cs"/>
              </a:rPr>
              <a:t>功能性</a:t>
            </a:r>
            <a:r>
              <a:rPr lang="zh-CN" altLang="en-US" sz="2400" kern="1200" dirty="0">
                <a:solidFill>
                  <a:srgbClr val="FF0000"/>
                </a:solidFill>
                <a:ea typeface="宋体" panose="02010600030101010101" pitchFamily="2" charset="-122"/>
                <a:cs typeface="+mn-cs"/>
              </a:rPr>
              <a:t>测试</a:t>
            </a:r>
            <a:r>
              <a:rPr lang="zh-CN" altLang="en-US" sz="2400" kern="1200" dirty="0">
                <a:solidFill>
                  <a:srgbClr val="0070C0"/>
                </a:solidFill>
                <a:ea typeface="宋体" panose="02010600030101010101" pitchFamily="2" charset="-122"/>
                <a:cs typeface="+mn-cs"/>
              </a:rPr>
              <a:t>：软件做它应该做的</a:t>
            </a:r>
            <a:r>
              <a:rPr lang="zh-CN" altLang="en-US" sz="2400" kern="1200" dirty="0" smtClean="0">
                <a:solidFill>
                  <a:srgbClr val="0070C0"/>
                </a:solidFill>
                <a:ea typeface="宋体" panose="02010600030101010101" pitchFamily="2" charset="-122"/>
                <a:cs typeface="+mn-cs"/>
              </a:rPr>
              <a:t>事，</a:t>
            </a:r>
            <a:r>
              <a:rPr lang="zh-CN" altLang="en-US" sz="2400" kern="1200" dirty="0">
                <a:solidFill>
                  <a:srgbClr val="0070C0"/>
                </a:solidFill>
                <a:ea typeface="宋体" panose="02010600030101010101" pitchFamily="2" charset="-122"/>
                <a:cs typeface="+mn-cs"/>
              </a:rPr>
              <a:t>验证正确的输出以及</a:t>
            </a:r>
            <a:r>
              <a:rPr lang="zh-CN" altLang="en-US" sz="2400" kern="1200" dirty="0" smtClean="0">
                <a:solidFill>
                  <a:srgbClr val="0070C0"/>
                </a:solidFill>
                <a:ea typeface="宋体" panose="02010600030101010101" pitchFamily="2" charset="-122"/>
                <a:cs typeface="+mn-cs"/>
              </a:rPr>
              <a:t>不</a:t>
            </a:r>
            <a:r>
              <a:rPr lang="zh-CN" altLang="en-US" sz="2400" kern="1200" dirty="0">
                <a:solidFill>
                  <a:srgbClr val="0070C0"/>
                </a:solidFill>
                <a:ea typeface="宋体" panose="02010600030101010101" pitchFamily="2" charset="-122"/>
                <a:cs typeface="+mn-cs"/>
              </a:rPr>
              <a:t>正确的</a:t>
            </a:r>
            <a:r>
              <a:rPr lang="zh-CN" altLang="en-US" sz="2400" kern="1200" dirty="0" smtClean="0">
                <a:solidFill>
                  <a:srgbClr val="0070C0"/>
                </a:solidFill>
                <a:ea typeface="宋体" panose="02010600030101010101" pitchFamily="2" charset="-122"/>
                <a:cs typeface="+mn-cs"/>
              </a:rPr>
              <a:t>输出 </a:t>
            </a:r>
            <a:r>
              <a:rPr lang="en-US" altLang="zh-CN" sz="2400" kern="1200" dirty="0" smtClean="0">
                <a:solidFill>
                  <a:srgbClr val="0070C0"/>
                </a:solidFill>
                <a:ea typeface="宋体" panose="02010600030101010101" pitchFamily="2" charset="-122"/>
                <a:cs typeface="+mn-cs"/>
              </a:rPr>
              <a:t>/</a:t>
            </a:r>
            <a:r>
              <a:rPr lang="zh-CN" altLang="en-US" sz="2400" kern="1200" dirty="0">
                <a:solidFill>
                  <a:srgbClr val="0070C0"/>
                </a:solidFill>
                <a:ea typeface="宋体" panose="02010600030101010101" pitchFamily="2" charset="-122"/>
                <a:cs typeface="+mn-cs"/>
              </a:rPr>
              <a:t>行为 </a:t>
            </a:r>
            <a:r>
              <a:rPr lang="en-US" altLang="zh-CN" sz="2400" kern="1200" dirty="0">
                <a:solidFill>
                  <a:srgbClr val="0070C0"/>
                </a:solidFill>
                <a:ea typeface="宋体" panose="02010600030101010101" pitchFamily="2" charset="-122"/>
                <a:cs typeface="+mn-cs"/>
              </a:rPr>
              <a:t>/</a:t>
            </a:r>
            <a:r>
              <a:rPr lang="en-US" altLang="zh-CN" sz="2400" kern="1200" dirty="0" smtClean="0">
                <a:solidFill>
                  <a:srgbClr val="0070C0"/>
                </a:solidFill>
                <a:ea typeface="宋体" panose="02010600030101010101" pitchFamily="2" charset="-122"/>
                <a:cs typeface="+mn-cs"/>
              </a:rPr>
              <a:t> </a:t>
            </a:r>
            <a:r>
              <a:rPr lang="zh-CN" altLang="en-US" sz="2400" kern="1200" dirty="0">
                <a:solidFill>
                  <a:srgbClr val="0070C0"/>
                </a:solidFill>
                <a:ea typeface="宋体" panose="02010600030101010101" pitchFamily="2" charset="-122"/>
                <a:cs typeface="+mn-cs"/>
              </a:rPr>
              <a:t>缺陷</a:t>
            </a:r>
            <a:r>
              <a:rPr lang="en-US" altLang="zh-CN" sz="2400" kern="1200" dirty="0">
                <a:solidFill>
                  <a:srgbClr val="0070C0"/>
                </a:solidFill>
                <a:ea typeface="宋体" panose="02010600030101010101" pitchFamily="2" charset="-122"/>
                <a:cs typeface="+mn-cs"/>
              </a:rPr>
              <a:t>(Bug)</a:t>
            </a:r>
            <a:endParaRPr lang="en-US" altLang="zh-CN" sz="2400" kern="1200" dirty="0">
              <a:solidFill>
                <a:srgbClr val="0070C0"/>
              </a:solidFill>
              <a:ea typeface="宋体" panose="02010600030101010101" pitchFamily="2" charset="-122"/>
              <a:cs typeface="+mn-cs"/>
            </a:endParaRPr>
          </a:p>
          <a:p>
            <a:pPr marL="0" lvl="1" indent="0" defTabSz="914400" eaLnBrk="1" latinLnBrk="0" hangingPunct="1">
              <a:lnSpc>
                <a:spcPct val="200000"/>
              </a:lnSpc>
              <a:spcBef>
                <a:spcPts val="200"/>
              </a:spcBef>
              <a:buClr>
                <a:srgbClr val="91AC4E"/>
              </a:buClr>
              <a:buSzPct val="80000"/>
              <a:buFontTx/>
              <a:buNone/>
              <a:tabLst>
                <a:tab pos="228600" algn="l"/>
              </a:tabLst>
              <a:defRPr/>
            </a:pPr>
            <a:r>
              <a:rPr lang="zh-CN" altLang="en-US" sz="2400" kern="1200" dirty="0">
                <a:ea typeface="宋体" panose="02010600030101010101" pitchFamily="2" charset="-122"/>
                <a:cs typeface="+mn-cs"/>
              </a:rPr>
              <a:t>       </a:t>
            </a:r>
            <a:r>
              <a:rPr lang="zh-CN" altLang="en-US" sz="2400" kern="1200" dirty="0">
                <a:solidFill>
                  <a:srgbClr val="FF0000"/>
                </a:solidFill>
                <a:ea typeface="宋体" panose="02010600030101010101" pitchFamily="2" charset="-122"/>
                <a:cs typeface="+mn-cs"/>
              </a:rPr>
              <a:t>安全性测试</a:t>
            </a:r>
            <a:r>
              <a:rPr lang="zh-CN" altLang="en-US" sz="2400" kern="1200" dirty="0">
                <a:solidFill>
                  <a:srgbClr val="0070C0"/>
                </a:solidFill>
                <a:ea typeface="宋体" panose="02010600030101010101" pitchFamily="2" charset="-122"/>
                <a:cs typeface="+mn-cs"/>
              </a:rPr>
              <a:t>：软件不做它不应该做的</a:t>
            </a:r>
            <a:r>
              <a:rPr lang="zh-CN" altLang="en-US" sz="2400" kern="1200" dirty="0" smtClean="0">
                <a:solidFill>
                  <a:srgbClr val="0070C0"/>
                </a:solidFill>
                <a:ea typeface="宋体" panose="02010600030101010101" pitchFamily="2" charset="-122"/>
                <a:cs typeface="+mn-cs"/>
              </a:rPr>
              <a:t>事</a:t>
            </a:r>
            <a:r>
              <a:rPr lang="en-US" altLang="zh-CN" sz="2400" kern="1200" dirty="0" smtClean="0">
                <a:solidFill>
                  <a:srgbClr val="0070C0"/>
                </a:solidFill>
                <a:ea typeface="宋体" panose="02010600030101010101" pitchFamily="2" charset="-122"/>
                <a:cs typeface="+mn-cs"/>
              </a:rPr>
              <a:t>, </a:t>
            </a:r>
            <a:r>
              <a:rPr lang="zh-CN" altLang="en-US" sz="2400" kern="1200" dirty="0" smtClean="0">
                <a:solidFill>
                  <a:srgbClr val="0070C0"/>
                </a:solidFill>
                <a:ea typeface="宋体" panose="02010600030101010101" pitchFamily="2" charset="-122"/>
                <a:cs typeface="+mn-cs"/>
              </a:rPr>
              <a:t>应用输入验证，没有</a:t>
            </a:r>
            <a:r>
              <a:rPr lang="zh-CN" altLang="en-US" sz="2400" kern="1200" dirty="0">
                <a:solidFill>
                  <a:srgbClr val="0070C0"/>
                </a:solidFill>
                <a:ea typeface="宋体" panose="02010600030101010101" pitchFamily="2" charset="-122"/>
                <a:cs typeface="+mn-cs"/>
              </a:rPr>
              <a:t>不安全的事情</a:t>
            </a:r>
            <a:r>
              <a:rPr lang="zh-CN" altLang="en-US" sz="2400" kern="1200" dirty="0" smtClean="0">
                <a:solidFill>
                  <a:srgbClr val="0070C0"/>
                </a:solidFill>
                <a:ea typeface="宋体" panose="02010600030101010101" pitchFamily="2" charset="-122"/>
                <a:cs typeface="+mn-cs"/>
              </a:rPr>
              <a:t>发生</a:t>
            </a:r>
            <a:endParaRPr lang="en-US" altLang="zh-CN" sz="2400" kern="1200" dirty="0" smtClean="0">
              <a:solidFill>
                <a:srgbClr val="0070C0"/>
              </a:solidFill>
              <a:ea typeface="宋体" panose="02010600030101010101" pitchFamily="2" charset="-122"/>
              <a:cs typeface="+mn-cs"/>
            </a:endParaRPr>
          </a:p>
          <a:p>
            <a:pPr marL="0" lvl="1" indent="0" defTabSz="914400" eaLnBrk="1" latinLnBrk="0" hangingPunct="1">
              <a:lnSpc>
                <a:spcPct val="200000"/>
              </a:lnSpc>
              <a:spcBef>
                <a:spcPts val="200"/>
              </a:spcBef>
              <a:buClr>
                <a:srgbClr val="91AC4E"/>
              </a:buClr>
              <a:buSzPct val="80000"/>
              <a:buFontTx/>
              <a:buNone/>
              <a:tabLst>
                <a:tab pos="228600" algn="l"/>
              </a:tabLst>
              <a:defRPr/>
            </a:pPr>
            <a:r>
              <a:rPr lang="zh-CN" altLang="en-US" sz="2400" kern="1200" dirty="0" smtClean="0">
                <a:solidFill>
                  <a:srgbClr val="0070C0"/>
                </a:solidFill>
                <a:ea typeface="宋体" panose="02010600030101010101" pitchFamily="2" charset="-122"/>
              </a:rPr>
              <a:t>       在测试软件系统中对危险防止和危险处理设施进行的测试，以验证其是否有效</a:t>
            </a:r>
            <a:endParaRPr lang="zh-CN" altLang="en-US" sz="2400" kern="1200" dirty="0" smtClean="0">
              <a:solidFill>
                <a:srgbClr val="0070C0"/>
              </a:solidFill>
              <a:ea typeface="宋体" panose="02010600030101010101" pitchFamily="2" charset="-122"/>
              <a:cs typeface="+mn-cs"/>
            </a:endParaRPr>
          </a:p>
        </p:txBody>
      </p:sp>
      <p:sp>
        <p:nvSpPr>
          <p:cNvPr id="189443" name="灯片编号占位符 3"/>
          <p:cNvSpPr>
            <a:spLocks noGrp="1"/>
          </p:cNvSpPr>
          <p:nvPr>
            <p:ph type="sldNum" sz="quarter" idx="10"/>
          </p:nvPr>
        </p:nvSpPr>
        <p:spPr bwMode="auto">
          <a:noFill/>
          <a:ln>
            <a:miter lim="800000"/>
          </a:ln>
        </p:spPr>
        <p:txBody>
          <a:bodyPr vert="horz" wrap="square" lIns="91440" tIns="45720" rIns="91440" bIns="45720" numCol="1" anchor="t" anchorCtr="0" compatLnSpc="1"/>
          <a:lstStyle/>
          <a:p>
            <a:fld id="{FAAB1F57-7780-4ECE-8E64-47D11309BC7A}" type="slidenum">
              <a:rPr lang="en-US" altLang="zh-CN" smtClean="0">
                <a:ea typeface="宋体" panose="02010600030101010101" pitchFamily="2" charset="-122"/>
              </a:rPr>
            </a:fld>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3362" name="Rectangle 2"/>
          <p:cNvSpPr>
            <a:spLocks noGrp="1" noChangeArrowheads="1"/>
          </p:cNvSpPr>
          <p:nvPr>
            <p:ph type="title"/>
          </p:nvPr>
        </p:nvSpPr>
        <p:spPr>
          <a:xfrm>
            <a:off x="1415415" y="367030"/>
            <a:ext cx="6156960" cy="561975"/>
          </a:xfrm>
        </p:spPr>
        <p:txBody>
          <a:bodyPr/>
          <a:lstStyle/>
          <a:p>
            <a:pPr algn="ctr">
              <a:defRPr/>
            </a:pPr>
            <a:r>
              <a:rPr kumimoji="1" lang="zh-CN" altLang="en-US" sz="3600" b="1" dirty="0">
                <a:solidFill>
                  <a:srgbClr val="FFFF00"/>
                </a:solidFill>
                <a:latin typeface="+mn-lt"/>
                <a:ea typeface="+mn-ea"/>
              </a:rPr>
              <a:t>不同的安全性风险</a:t>
            </a:r>
            <a:endParaRPr kumimoji="1" lang="zh-CN" altLang="en-US" sz="3600" b="1" dirty="0">
              <a:solidFill>
                <a:srgbClr val="FFFF00"/>
              </a:solidFill>
              <a:latin typeface="+mn-lt"/>
              <a:ea typeface="+mn-ea"/>
            </a:endParaRPr>
          </a:p>
        </p:txBody>
      </p:sp>
      <p:sp>
        <p:nvSpPr>
          <p:cNvPr id="2063363" name="Rectangle 3"/>
          <p:cNvSpPr>
            <a:spLocks noGrp="1" noChangeArrowheads="1"/>
          </p:cNvSpPr>
          <p:nvPr>
            <p:ph type="body" idx="1"/>
          </p:nvPr>
        </p:nvSpPr>
        <p:spPr>
          <a:xfrm>
            <a:off x="1187450" y="1773555"/>
            <a:ext cx="6517005" cy="4954905"/>
          </a:xfrm>
        </p:spPr>
        <p:txBody>
          <a:bodyPr/>
          <a:lstStyle/>
          <a:p>
            <a:pPr eaLnBrk="1" latinLnBrk="0" hangingPunct="1">
              <a:lnSpc>
                <a:spcPct val="175000"/>
              </a:lnSpc>
              <a:spcBef>
                <a:spcPts val="0"/>
              </a:spcBef>
              <a:buClr>
                <a:srgbClr val="91AC4E"/>
              </a:buClr>
              <a:buSzPct val="86000"/>
              <a:buFont typeface="Wingdings" panose="05000000000000000000" pitchFamily="2" charset="2"/>
              <a:buChar char="p"/>
              <a:defRPr/>
            </a:pPr>
            <a:r>
              <a:rPr lang="zh-CN" altLang="en-US" kern="1200" dirty="0">
                <a:solidFill>
                  <a:srgbClr val="0070C0"/>
                </a:solidFill>
                <a:ea typeface="楷体" panose="02010609060101010101" charset="-122"/>
                <a:cs typeface="楷体" panose="02010609060101010101" charset="-122"/>
              </a:rPr>
              <a:t>跨站点脚本（</a:t>
            </a:r>
            <a:r>
              <a:rPr lang="en-US" altLang="zh-CN" kern="1200" dirty="0">
                <a:solidFill>
                  <a:srgbClr val="0070C0"/>
                </a:solidFill>
                <a:ea typeface="楷体" panose="02010609060101010101" charset="-122"/>
                <a:cs typeface="楷体" panose="02010609060101010101" charset="-122"/>
              </a:rPr>
              <a:t>cross-site scripting</a:t>
            </a:r>
            <a:r>
              <a:rPr lang="zh-CN" altLang="en-US" kern="1200" dirty="0">
                <a:solidFill>
                  <a:srgbClr val="0070C0"/>
                </a:solidFill>
                <a:ea typeface="楷体" panose="02010609060101010101" charset="-122"/>
                <a:cs typeface="楷体" panose="02010609060101010101" charset="-122"/>
              </a:rPr>
              <a:t>，</a:t>
            </a:r>
            <a:r>
              <a:rPr lang="en-US" altLang="zh-CN" kern="1200" dirty="0">
                <a:solidFill>
                  <a:srgbClr val="0070C0"/>
                </a:solidFill>
                <a:ea typeface="楷体" panose="02010609060101010101" charset="-122"/>
                <a:cs typeface="楷体" panose="02010609060101010101" charset="-122"/>
              </a:rPr>
              <a:t>XSS</a:t>
            </a:r>
            <a:r>
              <a:rPr lang="zh-CN" altLang="en-US" kern="1200" dirty="0">
                <a:solidFill>
                  <a:srgbClr val="0070C0"/>
                </a:solidFill>
                <a:ea typeface="楷体" panose="02010609060101010101" charset="-122"/>
                <a:cs typeface="楷体" panose="02010609060101010101" charset="-122"/>
              </a:rPr>
              <a:t>）攻击；</a:t>
            </a:r>
            <a:endParaRPr lang="zh-CN" altLang="en-US" kern="1200" dirty="0">
              <a:solidFill>
                <a:srgbClr val="0070C0"/>
              </a:solidFill>
              <a:ea typeface="楷体" panose="02010609060101010101" charset="-122"/>
              <a:cs typeface="楷体" panose="02010609060101010101" charset="-122"/>
            </a:endParaRPr>
          </a:p>
          <a:p>
            <a:pPr eaLnBrk="1" latinLnBrk="0" hangingPunct="1">
              <a:lnSpc>
                <a:spcPct val="175000"/>
              </a:lnSpc>
              <a:spcBef>
                <a:spcPts val="0"/>
              </a:spcBef>
              <a:buClr>
                <a:srgbClr val="91AC4E"/>
              </a:buClr>
              <a:buSzPct val="86000"/>
              <a:buFont typeface="Wingdings" panose="05000000000000000000" pitchFamily="2" charset="2"/>
              <a:buChar char="p"/>
              <a:defRPr/>
            </a:pPr>
            <a:r>
              <a:rPr lang="en-US" altLang="zh-CN" kern="1200" dirty="0">
                <a:solidFill>
                  <a:srgbClr val="0070C0"/>
                </a:solidFill>
                <a:ea typeface="楷体" panose="02010609060101010101" charset="-122"/>
                <a:cs typeface="楷体" panose="02010609060101010101" charset="-122"/>
              </a:rPr>
              <a:t>SQL</a:t>
            </a:r>
            <a:r>
              <a:rPr lang="zh-CN" altLang="en-US" kern="1200" dirty="0">
                <a:solidFill>
                  <a:srgbClr val="0070C0"/>
                </a:solidFill>
                <a:ea typeface="楷体" panose="02010609060101010101" charset="-122"/>
                <a:cs typeface="楷体" panose="02010609060101010101" charset="-122"/>
              </a:rPr>
              <a:t>注入式漏洞；</a:t>
            </a:r>
            <a:endParaRPr lang="en-US" altLang="zh-CN" kern="1200" dirty="0">
              <a:solidFill>
                <a:srgbClr val="0070C0"/>
              </a:solidFill>
              <a:ea typeface="楷体" panose="02010609060101010101" charset="-122"/>
              <a:cs typeface="楷体" panose="02010609060101010101" charset="-122"/>
            </a:endParaRPr>
          </a:p>
          <a:p>
            <a:pPr eaLnBrk="1" latinLnBrk="0" hangingPunct="1">
              <a:lnSpc>
                <a:spcPct val="175000"/>
              </a:lnSpc>
              <a:spcBef>
                <a:spcPts val="0"/>
              </a:spcBef>
              <a:buClr>
                <a:srgbClr val="91AC4E"/>
              </a:buClr>
              <a:buSzPct val="86000"/>
              <a:buFont typeface="Wingdings" panose="05000000000000000000" pitchFamily="2" charset="2"/>
              <a:buChar char="p"/>
              <a:defRPr/>
            </a:pPr>
            <a:r>
              <a:rPr lang="en-US" altLang="zh-CN" kern="1200" dirty="0">
                <a:solidFill>
                  <a:srgbClr val="0070C0"/>
                </a:solidFill>
                <a:ea typeface="楷体" panose="02010609060101010101" charset="-122"/>
                <a:cs typeface="楷体" panose="02010609060101010101" charset="-122"/>
              </a:rPr>
              <a:t>URL</a:t>
            </a:r>
            <a:r>
              <a:rPr lang="zh-CN" altLang="en-US" kern="1200" dirty="0">
                <a:solidFill>
                  <a:srgbClr val="0070C0"/>
                </a:solidFill>
                <a:ea typeface="楷体" panose="02010609060101010101" charset="-122"/>
                <a:cs typeface="楷体" panose="02010609060101010101" charset="-122"/>
              </a:rPr>
              <a:t>和</a:t>
            </a:r>
            <a:r>
              <a:rPr lang="en-US" altLang="zh-CN" kern="1200" dirty="0">
                <a:solidFill>
                  <a:srgbClr val="0070C0"/>
                </a:solidFill>
                <a:ea typeface="楷体" panose="02010609060101010101" charset="-122"/>
                <a:cs typeface="楷体" panose="02010609060101010101" charset="-122"/>
              </a:rPr>
              <a:t>API</a:t>
            </a:r>
            <a:r>
              <a:rPr lang="zh-CN" altLang="en-US" kern="1200" dirty="0">
                <a:solidFill>
                  <a:srgbClr val="0070C0"/>
                </a:solidFill>
                <a:ea typeface="楷体" panose="02010609060101010101" charset="-122"/>
                <a:cs typeface="楷体" panose="02010609060101010101" charset="-122"/>
              </a:rPr>
              <a:t>的身份验证 </a:t>
            </a:r>
            <a:endParaRPr lang="zh-CN" altLang="en-US" kern="1200" dirty="0">
              <a:solidFill>
                <a:srgbClr val="0070C0"/>
              </a:solidFill>
              <a:ea typeface="楷体" panose="02010609060101010101" charset="-122"/>
              <a:cs typeface="楷体" panose="02010609060101010101" charset="-122"/>
            </a:endParaRPr>
          </a:p>
          <a:p>
            <a:pPr eaLnBrk="1" latinLnBrk="0" hangingPunct="1">
              <a:lnSpc>
                <a:spcPct val="175000"/>
              </a:lnSpc>
              <a:spcBef>
                <a:spcPts val="0"/>
              </a:spcBef>
              <a:buClr>
                <a:srgbClr val="91AC4E"/>
              </a:buClr>
              <a:buSzPct val="86000"/>
              <a:buFont typeface="Wingdings" panose="05000000000000000000" pitchFamily="2" charset="2"/>
              <a:buChar char="p"/>
              <a:defRPr/>
            </a:pPr>
            <a:r>
              <a:rPr lang="zh-CN" altLang="en-US" kern="1200" dirty="0">
                <a:solidFill>
                  <a:srgbClr val="0070C0"/>
                </a:solidFill>
                <a:ea typeface="楷体" panose="02010609060101010101" charset="-122"/>
                <a:cs typeface="楷体" panose="02010609060101010101" charset="-122"/>
              </a:rPr>
              <a:t>缓冲区溢出；</a:t>
            </a:r>
            <a:endParaRPr lang="zh-CN" altLang="en-US" kern="1200" dirty="0">
              <a:solidFill>
                <a:srgbClr val="0070C0"/>
              </a:solidFill>
              <a:ea typeface="楷体" panose="02010609060101010101" charset="-122"/>
              <a:cs typeface="楷体" panose="02010609060101010101" charset="-122"/>
            </a:endParaRPr>
          </a:p>
          <a:p>
            <a:pPr eaLnBrk="1" latinLnBrk="0" hangingPunct="1">
              <a:lnSpc>
                <a:spcPct val="175000"/>
              </a:lnSpc>
              <a:spcBef>
                <a:spcPts val="0"/>
              </a:spcBef>
              <a:buClr>
                <a:srgbClr val="91AC4E"/>
              </a:buClr>
              <a:buSzPct val="86000"/>
              <a:buFont typeface="Wingdings" panose="05000000000000000000" pitchFamily="2" charset="2"/>
              <a:buChar char="p"/>
              <a:defRPr/>
            </a:pPr>
            <a:r>
              <a:rPr lang="zh-CN" altLang="en-US" kern="1200" dirty="0">
                <a:solidFill>
                  <a:srgbClr val="0070C0"/>
                </a:solidFill>
                <a:ea typeface="楷体" panose="02010609060101010101" charset="-122"/>
                <a:cs typeface="楷体" panose="02010609060101010101" charset="-122"/>
              </a:rPr>
              <a:t>不安全的数据存储或传递；</a:t>
            </a:r>
            <a:endParaRPr lang="zh-CN" altLang="en-US" kern="1200" dirty="0">
              <a:solidFill>
                <a:srgbClr val="0070C0"/>
              </a:solidFill>
              <a:ea typeface="楷体" panose="02010609060101010101" charset="-122"/>
              <a:cs typeface="楷体" panose="02010609060101010101" charset="-122"/>
            </a:endParaRPr>
          </a:p>
          <a:p>
            <a:pPr eaLnBrk="1" latinLnBrk="0" hangingPunct="1">
              <a:lnSpc>
                <a:spcPct val="175000"/>
              </a:lnSpc>
              <a:spcBef>
                <a:spcPts val="0"/>
              </a:spcBef>
              <a:buClr>
                <a:srgbClr val="91AC4E"/>
              </a:buClr>
              <a:buSzPct val="86000"/>
              <a:buFont typeface="Wingdings" panose="05000000000000000000" pitchFamily="2" charset="2"/>
              <a:buChar char="p"/>
              <a:defRPr/>
            </a:pPr>
            <a:r>
              <a:rPr lang="zh-CN" altLang="en-US" kern="1200" dirty="0">
                <a:solidFill>
                  <a:srgbClr val="0070C0"/>
                </a:solidFill>
                <a:ea typeface="楷体" panose="02010609060101010101" charset="-122"/>
                <a:cs typeface="楷体" panose="02010609060101010101" charset="-122"/>
              </a:rPr>
              <a:t>不安全的配置管理；</a:t>
            </a:r>
            <a:endParaRPr lang="zh-CN" altLang="en-US" kern="1200" dirty="0">
              <a:solidFill>
                <a:srgbClr val="0070C0"/>
              </a:solidFill>
              <a:ea typeface="楷体" panose="02010609060101010101" charset="-122"/>
              <a:cs typeface="楷体" panose="02010609060101010101" charset="-122"/>
            </a:endParaRPr>
          </a:p>
          <a:p>
            <a:pPr eaLnBrk="1" latinLnBrk="0" hangingPunct="1">
              <a:lnSpc>
                <a:spcPct val="175000"/>
              </a:lnSpc>
              <a:spcBef>
                <a:spcPts val="0"/>
              </a:spcBef>
              <a:buClr>
                <a:srgbClr val="91AC4E"/>
              </a:buClr>
              <a:buSzPct val="86000"/>
              <a:buFont typeface="Wingdings" panose="05000000000000000000" pitchFamily="2" charset="2"/>
              <a:buChar char="p"/>
              <a:defRPr/>
            </a:pPr>
            <a:r>
              <a:rPr lang="zh-CN" altLang="en-US" kern="1200" dirty="0">
                <a:solidFill>
                  <a:srgbClr val="0070C0"/>
                </a:solidFill>
                <a:ea typeface="楷体" panose="02010609060101010101" charset="-122"/>
                <a:cs typeface="楷体" panose="02010609060101010101" charset="-122"/>
              </a:rPr>
              <a:t>有问题的访问控制，权限分配有问题；</a:t>
            </a:r>
            <a:endParaRPr lang="zh-CN" altLang="en-US" kern="1200" dirty="0">
              <a:solidFill>
                <a:srgbClr val="0070C0"/>
              </a:solidFill>
              <a:ea typeface="楷体" panose="02010609060101010101" charset="-122"/>
              <a:cs typeface="楷体" panose="02010609060101010101" charset="-122"/>
            </a:endParaRPr>
          </a:p>
          <a:p>
            <a:pPr eaLnBrk="1" latinLnBrk="0" hangingPunct="1">
              <a:lnSpc>
                <a:spcPct val="175000"/>
              </a:lnSpc>
              <a:spcBef>
                <a:spcPts val="0"/>
              </a:spcBef>
              <a:buClr>
                <a:srgbClr val="91AC4E"/>
              </a:buClr>
              <a:buSzPct val="86000"/>
              <a:buFont typeface="Wingdings" panose="05000000000000000000" pitchFamily="2" charset="2"/>
              <a:buChar char="p"/>
              <a:defRPr/>
            </a:pPr>
            <a:r>
              <a:rPr lang="zh-CN" altLang="en-US" kern="1200" dirty="0">
                <a:solidFill>
                  <a:srgbClr val="0070C0"/>
                </a:solidFill>
                <a:ea typeface="楷体" panose="02010609060101010101" charset="-122"/>
                <a:cs typeface="楷体" panose="02010609060101010101" charset="-122"/>
              </a:rPr>
              <a:t>口令设置不严，包括长度、构成和更新频率</a:t>
            </a:r>
            <a:endParaRPr lang="zh-CN" altLang="en-US" kern="1200" dirty="0">
              <a:solidFill>
                <a:srgbClr val="0070C0"/>
              </a:solidFill>
              <a:ea typeface="楷体" panose="02010609060101010101" charset="-122"/>
              <a:cs typeface="楷体" panose="02010609060101010101" charset="-122"/>
            </a:endParaRPr>
          </a:p>
          <a:p>
            <a:pPr eaLnBrk="1" latinLnBrk="0" hangingPunct="1">
              <a:lnSpc>
                <a:spcPct val="175000"/>
              </a:lnSpc>
              <a:spcBef>
                <a:spcPts val="0"/>
              </a:spcBef>
              <a:buClr>
                <a:srgbClr val="91AC4E"/>
              </a:buClr>
              <a:buSzPct val="86000"/>
              <a:buFont typeface="Wingdings" panose="05000000000000000000" pitchFamily="2" charset="2"/>
              <a:buChar char="p"/>
              <a:defRPr/>
            </a:pPr>
            <a:r>
              <a:rPr lang="zh-CN" altLang="en-US" kern="1200" dirty="0">
                <a:solidFill>
                  <a:srgbClr val="0070C0"/>
                </a:solidFill>
                <a:ea typeface="楷体" panose="02010609060101010101" charset="-122"/>
                <a:cs typeface="楷体" panose="02010609060101010101" charset="-122"/>
              </a:rPr>
              <a:t>暴露的端口或入口；</a:t>
            </a:r>
            <a:endParaRPr lang="zh-CN" altLang="en-US" kern="1200" dirty="0">
              <a:solidFill>
                <a:srgbClr val="0070C0"/>
              </a:solidFill>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500630" y="476250"/>
            <a:ext cx="4195445" cy="765175"/>
          </a:xfrm>
        </p:spPr>
        <p:txBody>
          <a:bodyPr/>
          <a:lstStyle/>
          <a:p>
            <a:pPr algn="ctr">
              <a:defRPr/>
            </a:pPr>
            <a:r>
              <a:rPr lang="zh-CN" altLang="en-US" sz="3200" dirty="0">
                <a:solidFill>
                  <a:srgbClr val="FFFF00"/>
                </a:solidFill>
                <a:latin typeface="+mj-ea"/>
              </a:rPr>
              <a:t>回归测试 </a:t>
            </a:r>
            <a:endParaRPr lang="en-US" altLang="zh-CN" sz="3200" dirty="0">
              <a:solidFill>
                <a:srgbClr val="FFFF00"/>
              </a:solidFill>
              <a:latin typeface="+mj-ea"/>
            </a:endParaRPr>
          </a:p>
        </p:txBody>
      </p:sp>
      <p:sp>
        <p:nvSpPr>
          <p:cNvPr id="34819" name="椭圆 5"/>
          <p:cNvSpPr>
            <a:spLocks noChangeArrowheads="1"/>
          </p:cNvSpPr>
          <p:nvPr/>
        </p:nvSpPr>
        <p:spPr bwMode="auto">
          <a:xfrm>
            <a:off x="3364548" y="1969453"/>
            <a:ext cx="4321175" cy="4068762"/>
          </a:xfrm>
          <a:prstGeom prst="ellipse">
            <a:avLst/>
          </a:prstGeom>
          <a:solidFill>
            <a:schemeClr val="accent1">
              <a:alpha val="50195"/>
            </a:schemeClr>
          </a:solidFill>
          <a:ln w="9525" algn="ctr">
            <a:solidFill>
              <a:schemeClr val="tx1"/>
            </a:solidFill>
            <a:round/>
          </a:ln>
        </p:spPr>
        <p:txBody>
          <a:bodyPr lIns="0" tIns="0" rIns="0" bIns="0" anchor="ctr"/>
          <a:lstStyle/>
          <a:p>
            <a:endParaRPr lang="zh-CN" altLang="en-US" i="0"/>
          </a:p>
        </p:txBody>
      </p:sp>
      <p:sp>
        <p:nvSpPr>
          <p:cNvPr id="34820" name="圆角矩形 6"/>
          <p:cNvSpPr>
            <a:spLocks noChangeArrowheads="1"/>
          </p:cNvSpPr>
          <p:nvPr/>
        </p:nvSpPr>
        <p:spPr bwMode="auto">
          <a:xfrm>
            <a:off x="4804410" y="3553778"/>
            <a:ext cx="1296988" cy="719137"/>
          </a:xfrm>
          <a:prstGeom prst="roundRect">
            <a:avLst>
              <a:gd name="adj" fmla="val 16667"/>
            </a:avLst>
          </a:prstGeom>
          <a:solidFill>
            <a:srgbClr val="FFFF00">
              <a:alpha val="50195"/>
            </a:srgbClr>
          </a:solidFill>
          <a:ln w="9525" algn="ctr">
            <a:solidFill>
              <a:srgbClr val="FFFF00"/>
            </a:solidFill>
            <a:round/>
          </a:ln>
        </p:spPr>
        <p:txBody>
          <a:bodyPr lIns="0" tIns="0" rIns="0" bIns="0" anchor="ctr"/>
          <a:lstStyle/>
          <a:p>
            <a:pPr algn="ctr"/>
            <a:r>
              <a:rPr lang="zh-CN" altLang="en-US" sz="2400" i="0"/>
              <a:t>新增加的代码</a:t>
            </a:r>
            <a:endParaRPr lang="zh-CN" altLang="en-US" sz="2400" i="0"/>
          </a:p>
        </p:txBody>
      </p:sp>
      <p:sp>
        <p:nvSpPr>
          <p:cNvPr id="8" name="椭圆 7"/>
          <p:cNvSpPr/>
          <p:nvPr/>
        </p:nvSpPr>
        <p:spPr bwMode="auto">
          <a:xfrm>
            <a:off x="4264660" y="2472690"/>
            <a:ext cx="755650" cy="720725"/>
          </a:xfrm>
          <a:prstGeom prst="ellipse">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lIns="0" tIns="0" rIns="0" bIns="0" anchor="ctr"/>
          <a:lstStyle/>
          <a:p>
            <a:pPr>
              <a:defRPr/>
            </a:pPr>
            <a:r>
              <a:rPr lang="zh-CN" altLang="en-US" i="0" dirty="0">
                <a:latin typeface="Arial" panose="020B0604020202020204" pitchFamily="34" charset="0"/>
                <a:ea typeface="宋体" panose="02010600030101010101" pitchFamily="2" charset="-122"/>
              </a:rPr>
              <a:t>修改</a:t>
            </a:r>
            <a:endParaRPr lang="zh-CN" altLang="en-US" i="0" dirty="0">
              <a:latin typeface="Arial" panose="020B0604020202020204" pitchFamily="34" charset="0"/>
              <a:ea typeface="宋体" panose="02010600030101010101" pitchFamily="2" charset="-122"/>
            </a:endParaRPr>
          </a:p>
        </p:txBody>
      </p:sp>
      <p:sp>
        <p:nvSpPr>
          <p:cNvPr id="9" name="椭圆 8"/>
          <p:cNvSpPr/>
          <p:nvPr/>
        </p:nvSpPr>
        <p:spPr bwMode="auto">
          <a:xfrm>
            <a:off x="5596573" y="2472690"/>
            <a:ext cx="865187" cy="828675"/>
          </a:xfrm>
          <a:prstGeom prst="ellipse">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lIns="0" tIns="0" rIns="0" bIns="0" anchor="ctr"/>
          <a:lstStyle/>
          <a:p>
            <a:pPr>
              <a:defRPr/>
            </a:pPr>
            <a:r>
              <a:rPr lang="zh-CN" altLang="en-US" sz="2400" i="0" dirty="0">
                <a:latin typeface="Arial" panose="020B0604020202020204" pitchFamily="34" charset="0"/>
                <a:ea typeface="宋体" panose="02010600030101010101" pitchFamily="2" charset="-122"/>
              </a:rPr>
              <a:t>修改</a:t>
            </a:r>
            <a:endParaRPr lang="zh-CN" altLang="en-US" sz="2400" i="0" dirty="0">
              <a:latin typeface="Arial" panose="020B0604020202020204" pitchFamily="34" charset="0"/>
              <a:ea typeface="宋体" panose="02010600030101010101" pitchFamily="2" charset="-122"/>
            </a:endParaRPr>
          </a:p>
        </p:txBody>
      </p:sp>
      <p:sp>
        <p:nvSpPr>
          <p:cNvPr id="10" name="椭圆 9"/>
          <p:cNvSpPr/>
          <p:nvPr/>
        </p:nvSpPr>
        <p:spPr bwMode="auto">
          <a:xfrm>
            <a:off x="5741035" y="4380865"/>
            <a:ext cx="720725" cy="649288"/>
          </a:xfrm>
          <a:prstGeom prst="ellipse">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lIns="0" tIns="0" rIns="0" bIns="0" anchor="ctr"/>
          <a:lstStyle/>
          <a:p>
            <a:pPr>
              <a:defRPr/>
            </a:pPr>
            <a:r>
              <a:rPr lang="zh-CN" altLang="en-US" i="0" dirty="0">
                <a:latin typeface="Arial" panose="020B0604020202020204" pitchFamily="34" charset="0"/>
                <a:ea typeface="宋体" panose="02010600030101010101" pitchFamily="2" charset="-122"/>
              </a:rPr>
              <a:t>修改</a:t>
            </a:r>
            <a:endParaRPr lang="zh-CN" altLang="en-US" i="0" dirty="0">
              <a:latin typeface="Arial" panose="020B0604020202020204" pitchFamily="34" charset="0"/>
              <a:ea typeface="宋体" panose="02010600030101010101" pitchFamily="2" charset="-122"/>
            </a:endParaRPr>
          </a:p>
        </p:txBody>
      </p:sp>
      <p:sp>
        <p:nvSpPr>
          <p:cNvPr id="34824" name="任意多边形 11"/>
          <p:cNvSpPr>
            <a:spLocks noChangeArrowheads="1"/>
          </p:cNvSpPr>
          <p:nvPr/>
        </p:nvSpPr>
        <p:spPr bwMode="auto">
          <a:xfrm>
            <a:off x="6677660" y="4164965"/>
            <a:ext cx="754063" cy="800100"/>
          </a:xfrm>
          <a:custGeom>
            <a:avLst/>
            <a:gdLst>
              <a:gd name="T0" fmla="*/ 439068 w 755261"/>
              <a:gd name="T1" fmla="*/ 113783 h 800073"/>
              <a:gd name="T2" fmla="*/ 439068 w 755261"/>
              <a:gd name="T3" fmla="*/ 113783 h 800073"/>
              <a:gd name="T4" fmla="*/ 339056 w 755261"/>
              <a:gd name="T5" fmla="*/ 13771 h 800073"/>
              <a:gd name="T6" fmla="*/ 53306 w 755261"/>
              <a:gd name="T7" fmla="*/ 42346 h 800073"/>
              <a:gd name="T8" fmla="*/ 24731 w 755261"/>
              <a:gd name="T9" fmla="*/ 85208 h 800073"/>
              <a:gd name="T10" fmla="*/ 24731 w 755261"/>
              <a:gd name="T11" fmla="*/ 228083 h 800073"/>
              <a:gd name="T12" fmla="*/ 67593 w 755261"/>
              <a:gd name="T13" fmla="*/ 256658 h 800073"/>
              <a:gd name="T14" fmla="*/ 96168 w 755261"/>
              <a:gd name="T15" fmla="*/ 299521 h 800073"/>
              <a:gd name="T16" fmla="*/ 81881 w 755261"/>
              <a:gd name="T17" fmla="*/ 342383 h 800073"/>
              <a:gd name="T18" fmla="*/ 10443 w 755261"/>
              <a:gd name="T19" fmla="*/ 470971 h 800073"/>
              <a:gd name="T20" fmla="*/ 24731 w 755261"/>
              <a:gd name="T21" fmla="*/ 570983 h 800073"/>
              <a:gd name="T22" fmla="*/ 67593 w 755261"/>
              <a:gd name="T23" fmla="*/ 599558 h 800073"/>
              <a:gd name="T24" fmla="*/ 110456 w 755261"/>
              <a:gd name="T25" fmla="*/ 613846 h 800073"/>
              <a:gd name="T26" fmla="*/ 224756 w 755261"/>
              <a:gd name="T27" fmla="*/ 642421 h 800073"/>
              <a:gd name="T28" fmla="*/ 353343 w 755261"/>
              <a:gd name="T29" fmla="*/ 685283 h 800073"/>
              <a:gd name="T30" fmla="*/ 396206 w 755261"/>
              <a:gd name="T31" fmla="*/ 699571 h 800073"/>
              <a:gd name="T32" fmla="*/ 453356 w 755261"/>
              <a:gd name="T33" fmla="*/ 771008 h 800073"/>
              <a:gd name="T34" fmla="*/ 596231 w 755261"/>
              <a:gd name="T35" fmla="*/ 771008 h 800073"/>
              <a:gd name="T36" fmla="*/ 653381 w 755261"/>
              <a:gd name="T37" fmla="*/ 456683 h 800073"/>
              <a:gd name="T38" fmla="*/ 696243 w 755261"/>
              <a:gd name="T39" fmla="*/ 356671 h 800073"/>
              <a:gd name="T40" fmla="*/ 739106 w 755261"/>
              <a:gd name="T41" fmla="*/ 313808 h 800073"/>
              <a:gd name="T42" fmla="*/ 753393 w 755261"/>
              <a:gd name="T43" fmla="*/ 270946 h 800073"/>
              <a:gd name="T44" fmla="*/ 724818 w 755261"/>
              <a:gd name="T45" fmla="*/ 199508 h 800073"/>
              <a:gd name="T46" fmla="*/ 681956 w 755261"/>
              <a:gd name="T47" fmla="*/ 170933 h 800073"/>
              <a:gd name="T48" fmla="*/ 639093 w 755261"/>
              <a:gd name="T49" fmla="*/ 156646 h 800073"/>
              <a:gd name="T50" fmla="*/ 510506 w 755261"/>
              <a:gd name="T51" fmla="*/ 128071 h 800073"/>
              <a:gd name="T52" fmla="*/ 467643 w 755261"/>
              <a:gd name="T53" fmla="*/ 113783 h 800073"/>
              <a:gd name="T54" fmla="*/ 439068 w 755261"/>
              <a:gd name="T55" fmla="*/ 113783 h 80007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55261"/>
              <a:gd name="T85" fmla="*/ 0 h 800073"/>
              <a:gd name="T86" fmla="*/ 755261 w 755261"/>
              <a:gd name="T87" fmla="*/ 800073 h 80007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55261" h="800073">
                <a:moveTo>
                  <a:pt x="439068" y="113783"/>
                </a:moveTo>
                <a:lnTo>
                  <a:pt x="439068" y="113783"/>
                </a:lnTo>
                <a:cubicBezTo>
                  <a:pt x="405731" y="80446"/>
                  <a:pt x="384388" y="26723"/>
                  <a:pt x="339056" y="13771"/>
                </a:cubicBezTo>
                <a:cubicBezTo>
                  <a:pt x="290859" y="0"/>
                  <a:pt x="126645" y="30122"/>
                  <a:pt x="53306" y="42346"/>
                </a:cubicBezTo>
                <a:cubicBezTo>
                  <a:pt x="43781" y="56633"/>
                  <a:pt x="32410" y="69850"/>
                  <a:pt x="24731" y="85208"/>
                </a:cubicBezTo>
                <a:cubicBezTo>
                  <a:pt x="2132" y="130405"/>
                  <a:pt x="3084" y="179378"/>
                  <a:pt x="24731" y="228083"/>
                </a:cubicBezTo>
                <a:cubicBezTo>
                  <a:pt x="31705" y="243774"/>
                  <a:pt x="53306" y="247133"/>
                  <a:pt x="67593" y="256658"/>
                </a:cubicBezTo>
                <a:cubicBezTo>
                  <a:pt x="77118" y="270946"/>
                  <a:pt x="93345" y="282583"/>
                  <a:pt x="96168" y="299521"/>
                </a:cubicBezTo>
                <a:cubicBezTo>
                  <a:pt x="98644" y="314376"/>
                  <a:pt x="89195" y="329218"/>
                  <a:pt x="81881" y="342383"/>
                </a:cubicBezTo>
                <a:cubicBezTo>
                  <a:pt x="0" y="489770"/>
                  <a:pt x="42773" y="373982"/>
                  <a:pt x="10443" y="470971"/>
                </a:cubicBezTo>
                <a:cubicBezTo>
                  <a:pt x="15206" y="504308"/>
                  <a:pt x="11054" y="540210"/>
                  <a:pt x="24731" y="570983"/>
                </a:cubicBezTo>
                <a:cubicBezTo>
                  <a:pt x="31705" y="586674"/>
                  <a:pt x="52235" y="591879"/>
                  <a:pt x="67593" y="599558"/>
                </a:cubicBezTo>
                <a:cubicBezTo>
                  <a:pt x="81064" y="606293"/>
                  <a:pt x="95926" y="609883"/>
                  <a:pt x="110456" y="613846"/>
                </a:cubicBezTo>
                <a:cubicBezTo>
                  <a:pt x="148345" y="624179"/>
                  <a:pt x="187499" y="630002"/>
                  <a:pt x="224756" y="642421"/>
                </a:cubicBezTo>
                <a:lnTo>
                  <a:pt x="353343" y="685283"/>
                </a:lnTo>
                <a:lnTo>
                  <a:pt x="396206" y="699571"/>
                </a:lnTo>
                <a:cubicBezTo>
                  <a:pt x="415256" y="723383"/>
                  <a:pt x="428960" y="752711"/>
                  <a:pt x="453356" y="771008"/>
                </a:cubicBezTo>
                <a:cubicBezTo>
                  <a:pt x="492109" y="800073"/>
                  <a:pt x="559739" y="777090"/>
                  <a:pt x="596231" y="771008"/>
                </a:cubicBezTo>
                <a:cubicBezTo>
                  <a:pt x="677406" y="649247"/>
                  <a:pt x="611728" y="762144"/>
                  <a:pt x="653381" y="456683"/>
                </a:cubicBezTo>
                <a:cubicBezTo>
                  <a:pt x="656525" y="433625"/>
                  <a:pt x="686216" y="370708"/>
                  <a:pt x="696243" y="356671"/>
                </a:cubicBezTo>
                <a:cubicBezTo>
                  <a:pt x="707987" y="340229"/>
                  <a:pt x="724818" y="328096"/>
                  <a:pt x="739106" y="313808"/>
                </a:cubicBezTo>
                <a:cubicBezTo>
                  <a:pt x="743868" y="299521"/>
                  <a:pt x="755261" y="285890"/>
                  <a:pt x="753393" y="270946"/>
                </a:cubicBezTo>
                <a:cubicBezTo>
                  <a:pt x="750212" y="245497"/>
                  <a:pt x="739725" y="220378"/>
                  <a:pt x="724818" y="199508"/>
                </a:cubicBezTo>
                <a:cubicBezTo>
                  <a:pt x="714837" y="185535"/>
                  <a:pt x="697315" y="178612"/>
                  <a:pt x="681956" y="170933"/>
                </a:cubicBezTo>
                <a:cubicBezTo>
                  <a:pt x="668485" y="164198"/>
                  <a:pt x="653574" y="160783"/>
                  <a:pt x="639093" y="156646"/>
                </a:cubicBezTo>
                <a:cubicBezTo>
                  <a:pt x="536389" y="127302"/>
                  <a:pt x="628400" y="157544"/>
                  <a:pt x="510506" y="128071"/>
                </a:cubicBezTo>
                <a:cubicBezTo>
                  <a:pt x="495895" y="124418"/>
                  <a:pt x="481931" y="118546"/>
                  <a:pt x="467643" y="113783"/>
                </a:cubicBezTo>
                <a:cubicBezTo>
                  <a:pt x="431596" y="59713"/>
                  <a:pt x="443830" y="113783"/>
                  <a:pt x="439068" y="113783"/>
                </a:cubicBezTo>
                <a:close/>
              </a:path>
            </a:pathLst>
          </a:custGeom>
          <a:solidFill>
            <a:srgbClr val="FF0000">
              <a:alpha val="50195"/>
            </a:srgbClr>
          </a:solidFill>
          <a:ln w="9525" algn="ctr">
            <a:solidFill>
              <a:schemeClr val="tx1"/>
            </a:solidFill>
            <a:round/>
          </a:ln>
        </p:spPr>
        <p:txBody>
          <a:bodyPr lIns="0" tIns="0" rIns="0" bIns="0" anchor="ctr"/>
          <a:lstStyle/>
          <a:p>
            <a:endParaRPr lang="zh-CN" altLang="en-US" i="0"/>
          </a:p>
        </p:txBody>
      </p:sp>
      <p:sp>
        <p:nvSpPr>
          <p:cNvPr id="34825" name="任意多边形 12"/>
          <p:cNvSpPr>
            <a:spLocks noChangeArrowheads="1"/>
          </p:cNvSpPr>
          <p:nvPr/>
        </p:nvSpPr>
        <p:spPr bwMode="auto">
          <a:xfrm>
            <a:off x="3977323" y="4596765"/>
            <a:ext cx="1608137" cy="1039813"/>
          </a:xfrm>
          <a:custGeom>
            <a:avLst/>
            <a:gdLst>
              <a:gd name="T0" fmla="*/ 750264 w 1608361"/>
              <a:gd name="T1" fmla="*/ 110783 h 1039471"/>
              <a:gd name="T2" fmla="*/ 750264 w 1608361"/>
              <a:gd name="T3" fmla="*/ 110783 h 1039471"/>
              <a:gd name="T4" fmla="*/ 621676 w 1608361"/>
              <a:gd name="T5" fmla="*/ 125071 h 1039471"/>
              <a:gd name="T6" fmla="*/ 578814 w 1608361"/>
              <a:gd name="T7" fmla="*/ 139358 h 1039471"/>
              <a:gd name="T8" fmla="*/ 207339 w 1608361"/>
              <a:gd name="T9" fmla="*/ 153646 h 1039471"/>
              <a:gd name="T10" fmla="*/ 164476 w 1608361"/>
              <a:gd name="T11" fmla="*/ 167933 h 1039471"/>
              <a:gd name="T12" fmla="*/ 107326 w 1608361"/>
              <a:gd name="T13" fmla="*/ 396533 h 1039471"/>
              <a:gd name="T14" fmla="*/ 21601 w 1608361"/>
              <a:gd name="T15" fmla="*/ 467971 h 1039471"/>
              <a:gd name="T16" fmla="*/ 7314 w 1608361"/>
              <a:gd name="T17" fmla="*/ 510833 h 1039471"/>
              <a:gd name="T18" fmla="*/ 135901 w 1608361"/>
              <a:gd name="T19" fmla="*/ 610846 h 1039471"/>
              <a:gd name="T20" fmla="*/ 178764 w 1608361"/>
              <a:gd name="T21" fmla="*/ 896596 h 1039471"/>
              <a:gd name="T22" fmla="*/ 207339 w 1608361"/>
              <a:gd name="T23" fmla="*/ 939458 h 1039471"/>
              <a:gd name="T24" fmla="*/ 293064 w 1608361"/>
              <a:gd name="T25" fmla="*/ 982321 h 1039471"/>
              <a:gd name="T26" fmla="*/ 378789 w 1608361"/>
              <a:gd name="T27" fmla="*/ 996608 h 1039471"/>
              <a:gd name="T28" fmla="*/ 435939 w 1608361"/>
              <a:gd name="T29" fmla="*/ 1010896 h 1039471"/>
              <a:gd name="T30" fmla="*/ 478801 w 1608361"/>
              <a:gd name="T31" fmla="*/ 1025183 h 1039471"/>
              <a:gd name="T32" fmla="*/ 635964 w 1608361"/>
              <a:gd name="T33" fmla="*/ 1039471 h 1039471"/>
              <a:gd name="T34" fmla="*/ 936001 w 1608361"/>
              <a:gd name="T35" fmla="*/ 1025183 h 1039471"/>
              <a:gd name="T36" fmla="*/ 1021726 w 1608361"/>
              <a:gd name="T37" fmla="*/ 1010896 h 1039471"/>
              <a:gd name="T38" fmla="*/ 1107451 w 1608361"/>
              <a:gd name="T39" fmla="*/ 982321 h 1039471"/>
              <a:gd name="T40" fmla="*/ 1193176 w 1608361"/>
              <a:gd name="T41" fmla="*/ 939458 h 1039471"/>
              <a:gd name="T42" fmla="*/ 1264614 w 1608361"/>
              <a:gd name="T43" fmla="*/ 896596 h 1039471"/>
              <a:gd name="T44" fmla="*/ 1393201 w 1608361"/>
              <a:gd name="T45" fmla="*/ 839446 h 1039471"/>
              <a:gd name="T46" fmla="*/ 1493214 w 1608361"/>
              <a:gd name="T47" fmla="*/ 796583 h 1039471"/>
              <a:gd name="T48" fmla="*/ 1536076 w 1608361"/>
              <a:gd name="T49" fmla="*/ 639421 h 1039471"/>
              <a:gd name="T50" fmla="*/ 1564651 w 1608361"/>
              <a:gd name="T51" fmla="*/ 567983 h 1039471"/>
              <a:gd name="T52" fmla="*/ 1593226 w 1608361"/>
              <a:gd name="T53" fmla="*/ 482258 h 1039471"/>
              <a:gd name="T54" fmla="*/ 1607514 w 1608361"/>
              <a:gd name="T55" fmla="*/ 439396 h 1039471"/>
              <a:gd name="T56" fmla="*/ 1593226 w 1608361"/>
              <a:gd name="T57" fmla="*/ 296521 h 1039471"/>
              <a:gd name="T58" fmla="*/ 1550364 w 1608361"/>
              <a:gd name="T59" fmla="*/ 267946 h 1039471"/>
              <a:gd name="T60" fmla="*/ 1393201 w 1608361"/>
              <a:gd name="T61" fmla="*/ 239371 h 1039471"/>
              <a:gd name="T62" fmla="*/ 1378914 w 1608361"/>
              <a:gd name="T63" fmla="*/ 196508 h 1039471"/>
              <a:gd name="T64" fmla="*/ 1278901 w 1608361"/>
              <a:gd name="T65" fmla="*/ 82208 h 1039471"/>
              <a:gd name="T66" fmla="*/ 1236039 w 1608361"/>
              <a:gd name="T67" fmla="*/ 67921 h 1039471"/>
              <a:gd name="T68" fmla="*/ 1036014 w 1608361"/>
              <a:gd name="T69" fmla="*/ 53633 h 1039471"/>
              <a:gd name="T70" fmla="*/ 1021726 w 1608361"/>
              <a:gd name="T71" fmla="*/ 10771 h 1039471"/>
              <a:gd name="T72" fmla="*/ 864564 w 1608361"/>
              <a:gd name="T73" fmla="*/ 39346 h 1039471"/>
              <a:gd name="T74" fmla="*/ 778839 w 1608361"/>
              <a:gd name="T75" fmla="*/ 110783 h 1039471"/>
              <a:gd name="T76" fmla="*/ 693114 w 1608361"/>
              <a:gd name="T77" fmla="*/ 139358 h 1039471"/>
              <a:gd name="T78" fmla="*/ 750264 w 1608361"/>
              <a:gd name="T79" fmla="*/ 110783 h 10394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08361"/>
              <a:gd name="T121" fmla="*/ 0 h 1039471"/>
              <a:gd name="T122" fmla="*/ 1608361 w 1608361"/>
              <a:gd name="T123" fmla="*/ 1039471 h 103947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08361" h="1039471">
                <a:moveTo>
                  <a:pt x="750264" y="110783"/>
                </a:moveTo>
                <a:lnTo>
                  <a:pt x="750264" y="110783"/>
                </a:lnTo>
                <a:cubicBezTo>
                  <a:pt x="707401" y="115546"/>
                  <a:pt x="664216" y="117981"/>
                  <a:pt x="621676" y="125071"/>
                </a:cubicBezTo>
                <a:cubicBezTo>
                  <a:pt x="606821" y="127547"/>
                  <a:pt x="593838" y="138322"/>
                  <a:pt x="578814" y="139358"/>
                </a:cubicBezTo>
                <a:cubicBezTo>
                  <a:pt x="455191" y="147884"/>
                  <a:pt x="331164" y="148883"/>
                  <a:pt x="207339" y="153646"/>
                </a:cubicBezTo>
                <a:cubicBezTo>
                  <a:pt x="193051" y="158408"/>
                  <a:pt x="173230" y="155678"/>
                  <a:pt x="164476" y="167933"/>
                </a:cubicBezTo>
                <a:cubicBezTo>
                  <a:pt x="136351" y="207307"/>
                  <a:pt x="116317" y="373156"/>
                  <a:pt x="107326" y="396533"/>
                </a:cubicBezTo>
                <a:cubicBezTo>
                  <a:pt x="97842" y="421192"/>
                  <a:pt x="42591" y="453978"/>
                  <a:pt x="21601" y="467971"/>
                </a:cubicBezTo>
                <a:cubicBezTo>
                  <a:pt x="16839" y="482258"/>
                  <a:pt x="0" y="497668"/>
                  <a:pt x="7314" y="510833"/>
                </a:cubicBezTo>
                <a:cubicBezTo>
                  <a:pt x="51120" y="589684"/>
                  <a:pt x="74292" y="590309"/>
                  <a:pt x="135901" y="610846"/>
                </a:cubicBezTo>
                <a:cubicBezTo>
                  <a:pt x="215941" y="730905"/>
                  <a:pt x="132876" y="590679"/>
                  <a:pt x="178764" y="896596"/>
                </a:cubicBezTo>
                <a:cubicBezTo>
                  <a:pt x="181311" y="913577"/>
                  <a:pt x="195197" y="927316"/>
                  <a:pt x="207339" y="939458"/>
                </a:cubicBezTo>
                <a:cubicBezTo>
                  <a:pt x="229357" y="961476"/>
                  <a:pt x="263183" y="975681"/>
                  <a:pt x="293064" y="982321"/>
                </a:cubicBezTo>
                <a:cubicBezTo>
                  <a:pt x="321343" y="988605"/>
                  <a:pt x="350382" y="990927"/>
                  <a:pt x="378789" y="996608"/>
                </a:cubicBezTo>
                <a:cubicBezTo>
                  <a:pt x="398044" y="1000459"/>
                  <a:pt x="417058" y="1005501"/>
                  <a:pt x="435939" y="1010896"/>
                </a:cubicBezTo>
                <a:cubicBezTo>
                  <a:pt x="450420" y="1015033"/>
                  <a:pt x="463892" y="1023053"/>
                  <a:pt x="478801" y="1025183"/>
                </a:cubicBezTo>
                <a:cubicBezTo>
                  <a:pt x="530876" y="1032622"/>
                  <a:pt x="583576" y="1034708"/>
                  <a:pt x="635964" y="1039471"/>
                </a:cubicBezTo>
                <a:cubicBezTo>
                  <a:pt x="735976" y="1034708"/>
                  <a:pt x="836149" y="1032579"/>
                  <a:pt x="936001" y="1025183"/>
                </a:cubicBezTo>
                <a:cubicBezTo>
                  <a:pt x="964891" y="1023043"/>
                  <a:pt x="993622" y="1017922"/>
                  <a:pt x="1021726" y="1010896"/>
                </a:cubicBezTo>
                <a:cubicBezTo>
                  <a:pt x="1050947" y="1003591"/>
                  <a:pt x="1107451" y="982321"/>
                  <a:pt x="1107451" y="982321"/>
                </a:cubicBezTo>
                <a:cubicBezTo>
                  <a:pt x="1230287" y="900431"/>
                  <a:pt x="1074874" y="998609"/>
                  <a:pt x="1193176" y="939458"/>
                </a:cubicBezTo>
                <a:cubicBezTo>
                  <a:pt x="1218014" y="927039"/>
                  <a:pt x="1240235" y="909894"/>
                  <a:pt x="1264614" y="896596"/>
                </a:cubicBezTo>
                <a:cubicBezTo>
                  <a:pt x="1451721" y="794538"/>
                  <a:pt x="1278589" y="888565"/>
                  <a:pt x="1393201" y="839446"/>
                </a:cubicBezTo>
                <a:cubicBezTo>
                  <a:pt x="1516795" y="786477"/>
                  <a:pt x="1392687" y="830093"/>
                  <a:pt x="1493214" y="796583"/>
                </a:cubicBezTo>
                <a:cubicBezTo>
                  <a:pt x="1552589" y="707521"/>
                  <a:pt x="1498413" y="802628"/>
                  <a:pt x="1536076" y="639421"/>
                </a:cubicBezTo>
                <a:cubicBezTo>
                  <a:pt x="1541843" y="614431"/>
                  <a:pt x="1555886" y="592086"/>
                  <a:pt x="1564651" y="567983"/>
                </a:cubicBezTo>
                <a:cubicBezTo>
                  <a:pt x="1574945" y="539676"/>
                  <a:pt x="1583701" y="510833"/>
                  <a:pt x="1593226" y="482258"/>
                </a:cubicBezTo>
                <a:lnTo>
                  <a:pt x="1607514" y="439396"/>
                </a:lnTo>
                <a:cubicBezTo>
                  <a:pt x="1602751" y="391771"/>
                  <a:pt x="1608361" y="341927"/>
                  <a:pt x="1593226" y="296521"/>
                </a:cubicBezTo>
                <a:cubicBezTo>
                  <a:pt x="1587796" y="280231"/>
                  <a:pt x="1566147" y="274710"/>
                  <a:pt x="1550364" y="267946"/>
                </a:cubicBezTo>
                <a:cubicBezTo>
                  <a:pt x="1516678" y="253509"/>
                  <a:pt x="1416382" y="242682"/>
                  <a:pt x="1393201" y="239371"/>
                </a:cubicBezTo>
                <a:cubicBezTo>
                  <a:pt x="1388439" y="225083"/>
                  <a:pt x="1386228" y="209673"/>
                  <a:pt x="1378914" y="196508"/>
                </a:cubicBezTo>
                <a:cubicBezTo>
                  <a:pt x="1345943" y="137159"/>
                  <a:pt x="1333487" y="109501"/>
                  <a:pt x="1278901" y="82208"/>
                </a:cubicBezTo>
                <a:cubicBezTo>
                  <a:pt x="1265431" y="75473"/>
                  <a:pt x="1250996" y="69681"/>
                  <a:pt x="1236039" y="67921"/>
                </a:cubicBezTo>
                <a:cubicBezTo>
                  <a:pt x="1169652" y="60111"/>
                  <a:pt x="1102689" y="58396"/>
                  <a:pt x="1036014" y="53633"/>
                </a:cubicBezTo>
                <a:cubicBezTo>
                  <a:pt x="1031251" y="39346"/>
                  <a:pt x="1036428" y="14038"/>
                  <a:pt x="1021726" y="10771"/>
                </a:cubicBezTo>
                <a:cubicBezTo>
                  <a:pt x="973256" y="0"/>
                  <a:pt x="912170" y="23477"/>
                  <a:pt x="864564" y="39346"/>
                </a:cubicBezTo>
                <a:cubicBezTo>
                  <a:pt x="842330" y="61580"/>
                  <a:pt x="810664" y="98849"/>
                  <a:pt x="778839" y="110783"/>
                </a:cubicBezTo>
                <a:cubicBezTo>
                  <a:pt x="678945" y="148244"/>
                  <a:pt x="730633" y="101839"/>
                  <a:pt x="693114" y="139358"/>
                </a:cubicBezTo>
                <a:lnTo>
                  <a:pt x="750264" y="110783"/>
                </a:lnTo>
                <a:close/>
              </a:path>
            </a:pathLst>
          </a:custGeom>
          <a:solidFill>
            <a:schemeClr val="accent2">
              <a:alpha val="50195"/>
            </a:schemeClr>
          </a:solidFill>
          <a:ln w="9525" algn="ctr">
            <a:solidFill>
              <a:schemeClr val="tx1"/>
            </a:solidFill>
            <a:round/>
          </a:ln>
        </p:spPr>
        <p:txBody>
          <a:bodyPr lIns="0" tIns="0" rIns="0" bIns="0" anchor="ctr"/>
          <a:lstStyle/>
          <a:p>
            <a:endParaRPr lang="zh-CN" altLang="en-US" i="0"/>
          </a:p>
        </p:txBody>
      </p:sp>
      <p:sp>
        <p:nvSpPr>
          <p:cNvPr id="34826" name="TextBox 13"/>
          <p:cNvSpPr txBox="1">
            <a:spLocks noChangeArrowheads="1"/>
          </p:cNvSpPr>
          <p:nvPr/>
        </p:nvSpPr>
        <p:spPr bwMode="auto">
          <a:xfrm>
            <a:off x="1276985" y="2293303"/>
            <a:ext cx="1655763" cy="468312"/>
          </a:xfrm>
          <a:prstGeom prst="rect">
            <a:avLst/>
          </a:prstGeom>
          <a:noFill/>
          <a:ln w="9525">
            <a:noFill/>
            <a:miter lim="800000"/>
          </a:ln>
        </p:spPr>
        <p:txBody>
          <a:bodyPr>
            <a:spAutoFit/>
          </a:bodyPr>
          <a:lstStyle/>
          <a:p>
            <a:r>
              <a:rPr lang="zh-CN" altLang="en-US" sz="2400" b="1">
                <a:solidFill>
                  <a:srgbClr val="0070C0"/>
                </a:solidFill>
              </a:rPr>
              <a:t>被测系统</a:t>
            </a:r>
            <a:endParaRPr lang="zh-CN" altLang="en-US" sz="2400" b="1">
              <a:solidFill>
                <a:srgbClr val="0070C0"/>
              </a:solidFill>
            </a:endParaRPr>
          </a:p>
        </p:txBody>
      </p:sp>
      <p:sp>
        <p:nvSpPr>
          <p:cNvPr id="34827" name="TextBox 14"/>
          <p:cNvSpPr txBox="1">
            <a:spLocks noChangeArrowheads="1"/>
          </p:cNvSpPr>
          <p:nvPr/>
        </p:nvSpPr>
        <p:spPr bwMode="auto">
          <a:xfrm>
            <a:off x="1888173" y="5209540"/>
            <a:ext cx="1368425" cy="830263"/>
          </a:xfrm>
          <a:prstGeom prst="rect">
            <a:avLst/>
          </a:prstGeom>
          <a:noFill/>
          <a:ln w="9525">
            <a:noFill/>
            <a:miter lim="800000"/>
          </a:ln>
        </p:spPr>
        <p:txBody>
          <a:bodyPr>
            <a:spAutoFit/>
          </a:bodyPr>
          <a:lstStyle/>
          <a:p>
            <a:r>
              <a:rPr lang="zh-CN" altLang="en-US" sz="2400" b="1">
                <a:solidFill>
                  <a:srgbClr val="0070C0"/>
                </a:solidFill>
              </a:rPr>
              <a:t>间接影响区域</a:t>
            </a:r>
            <a:endParaRPr lang="zh-CN" altLang="en-US" sz="2400" b="1">
              <a:solidFill>
                <a:srgbClr val="0070C0"/>
              </a:solidFill>
            </a:endParaRPr>
          </a:p>
        </p:txBody>
      </p:sp>
      <p:sp>
        <p:nvSpPr>
          <p:cNvPr id="34828" name="TextBox 15"/>
          <p:cNvSpPr txBox="1">
            <a:spLocks noChangeArrowheads="1"/>
          </p:cNvSpPr>
          <p:nvPr/>
        </p:nvSpPr>
        <p:spPr bwMode="auto">
          <a:xfrm>
            <a:off x="1348423" y="3337878"/>
            <a:ext cx="1368425" cy="830262"/>
          </a:xfrm>
          <a:prstGeom prst="rect">
            <a:avLst/>
          </a:prstGeom>
          <a:noFill/>
          <a:ln w="9525">
            <a:noFill/>
            <a:miter lim="800000"/>
          </a:ln>
        </p:spPr>
        <p:txBody>
          <a:bodyPr>
            <a:spAutoFit/>
          </a:bodyPr>
          <a:lstStyle/>
          <a:p>
            <a:r>
              <a:rPr lang="zh-CN" altLang="en-US" sz="2400" b="1">
                <a:solidFill>
                  <a:srgbClr val="0070C0"/>
                </a:solidFill>
              </a:rPr>
              <a:t>直接影响区域</a:t>
            </a:r>
            <a:endParaRPr lang="zh-CN" altLang="en-US" sz="2400" b="1">
              <a:solidFill>
                <a:srgbClr val="0070C0"/>
              </a:solidFill>
            </a:endParaRPr>
          </a:p>
        </p:txBody>
      </p:sp>
      <p:cxnSp>
        <p:nvCxnSpPr>
          <p:cNvPr id="18" name="直接箭头连接符 17"/>
          <p:cNvCxnSpPr>
            <a:endCxn id="8" idx="2"/>
          </p:cNvCxnSpPr>
          <p:nvPr/>
        </p:nvCxnSpPr>
        <p:spPr bwMode="auto">
          <a:xfrm flipV="1">
            <a:off x="2572385" y="2833053"/>
            <a:ext cx="1692275" cy="900112"/>
          </a:xfrm>
          <a:prstGeom prst="straightConnector1">
            <a:avLst/>
          </a:prstGeom>
          <a:solidFill>
            <a:schemeClr val="accent1">
              <a:alpha val="50000"/>
            </a:schemeClr>
          </a:solidFill>
          <a:ln w="9525" cap="flat" cmpd="sng" algn="ctr">
            <a:solidFill>
              <a:schemeClr val="tx2">
                <a:lumMod val="75000"/>
                <a:lumOff val="25000"/>
              </a:schemeClr>
            </a:solidFill>
            <a:prstDash val="dash"/>
            <a:round/>
            <a:headEnd type="none" w="med" len="med"/>
            <a:tailEnd type="arrow"/>
          </a:ln>
          <a:effectLst/>
        </p:spPr>
      </p:cxnSp>
      <p:cxnSp>
        <p:nvCxnSpPr>
          <p:cNvPr id="19" name="直接箭头连接符 18"/>
          <p:cNvCxnSpPr>
            <a:endCxn id="34820" idx="1"/>
          </p:cNvCxnSpPr>
          <p:nvPr/>
        </p:nvCxnSpPr>
        <p:spPr bwMode="auto">
          <a:xfrm>
            <a:off x="2464435" y="3696018"/>
            <a:ext cx="2339975" cy="217487"/>
          </a:xfrm>
          <a:prstGeom prst="straightConnector1">
            <a:avLst/>
          </a:prstGeom>
          <a:solidFill>
            <a:schemeClr val="accent1">
              <a:alpha val="50000"/>
            </a:schemeClr>
          </a:solidFill>
          <a:ln w="9525" cap="flat" cmpd="sng" algn="ctr">
            <a:solidFill>
              <a:schemeClr val="tx2">
                <a:lumMod val="75000"/>
                <a:lumOff val="25000"/>
              </a:schemeClr>
            </a:solidFill>
            <a:prstDash val="dash"/>
            <a:round/>
            <a:headEnd type="none" w="med" len="med"/>
            <a:tailEnd type="arrow"/>
          </a:ln>
          <a:effectLst/>
        </p:spPr>
      </p:cxnSp>
      <p:cxnSp>
        <p:nvCxnSpPr>
          <p:cNvPr id="22" name="直接箭头连接符 21"/>
          <p:cNvCxnSpPr/>
          <p:nvPr/>
        </p:nvCxnSpPr>
        <p:spPr bwMode="auto">
          <a:xfrm flipV="1">
            <a:off x="2535873" y="3048953"/>
            <a:ext cx="3097212" cy="647700"/>
          </a:xfrm>
          <a:prstGeom prst="straightConnector1">
            <a:avLst/>
          </a:prstGeom>
          <a:solidFill>
            <a:schemeClr val="accent1">
              <a:alpha val="50000"/>
            </a:schemeClr>
          </a:solidFill>
          <a:ln w="9525" cap="flat" cmpd="sng" algn="ctr">
            <a:solidFill>
              <a:schemeClr val="tx2">
                <a:lumMod val="75000"/>
                <a:lumOff val="25000"/>
              </a:schemeClr>
            </a:solidFill>
            <a:prstDash val="dash"/>
            <a:round/>
            <a:headEnd type="none" w="med" len="med"/>
            <a:tailEnd type="arrow"/>
          </a:ln>
          <a:effectLst/>
        </p:spPr>
      </p:cxnSp>
      <p:cxnSp>
        <p:nvCxnSpPr>
          <p:cNvPr id="25" name="直接箭头连接符 24"/>
          <p:cNvCxnSpPr>
            <a:endCxn id="10" idx="2"/>
          </p:cNvCxnSpPr>
          <p:nvPr/>
        </p:nvCxnSpPr>
        <p:spPr bwMode="auto">
          <a:xfrm>
            <a:off x="2500948" y="3697923"/>
            <a:ext cx="3240087" cy="1008062"/>
          </a:xfrm>
          <a:prstGeom prst="straightConnector1">
            <a:avLst/>
          </a:prstGeom>
          <a:solidFill>
            <a:schemeClr val="accent1">
              <a:alpha val="50000"/>
            </a:schemeClr>
          </a:solidFill>
          <a:ln w="9525" cap="flat" cmpd="sng" algn="ctr">
            <a:solidFill>
              <a:schemeClr val="tx2">
                <a:lumMod val="75000"/>
                <a:lumOff val="25000"/>
              </a:schemeClr>
            </a:solidFill>
            <a:prstDash val="dash"/>
            <a:round/>
            <a:headEnd type="none" w="med" len="med"/>
            <a:tailEnd type="arrow"/>
          </a:ln>
          <a:effectLst/>
        </p:spPr>
      </p:cxnSp>
      <p:cxnSp>
        <p:nvCxnSpPr>
          <p:cNvPr id="34833" name="直接箭头连接符 33"/>
          <p:cNvCxnSpPr>
            <a:cxnSpLocks noChangeShapeType="1"/>
            <a:endCxn id="34825" idx="6"/>
          </p:cNvCxnSpPr>
          <p:nvPr/>
        </p:nvCxnSpPr>
        <p:spPr bwMode="auto">
          <a:xfrm flipV="1">
            <a:off x="3005455" y="4993640"/>
            <a:ext cx="1079500" cy="684213"/>
          </a:xfrm>
          <a:prstGeom prst="straightConnector1">
            <a:avLst/>
          </a:prstGeom>
          <a:noFill/>
          <a:ln w="9525" algn="ctr">
            <a:solidFill>
              <a:srgbClr val="C00000"/>
            </a:solidFill>
            <a:prstDash val="dash"/>
            <a:round/>
            <a:tailEnd type="arrow" w="med" len="med"/>
          </a:ln>
        </p:spPr>
      </p:cxnSp>
      <p:cxnSp>
        <p:nvCxnSpPr>
          <p:cNvPr id="34834" name="直接箭头连接符 36"/>
          <p:cNvCxnSpPr>
            <a:cxnSpLocks noChangeShapeType="1"/>
            <a:endCxn id="34824" idx="15"/>
          </p:cNvCxnSpPr>
          <p:nvPr/>
        </p:nvCxnSpPr>
        <p:spPr bwMode="auto">
          <a:xfrm flipV="1">
            <a:off x="3004185" y="4864418"/>
            <a:ext cx="4068763" cy="847725"/>
          </a:xfrm>
          <a:prstGeom prst="straightConnector1">
            <a:avLst/>
          </a:prstGeom>
          <a:noFill/>
          <a:ln w="9525" algn="ctr">
            <a:solidFill>
              <a:srgbClr val="C00000"/>
            </a:solidFill>
            <a:prstDash val="dash"/>
            <a:round/>
            <a:tailEnd type="arrow" w="med" len="med"/>
          </a:ln>
        </p:spPr>
      </p:cxn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3362" name="Rectangle 2"/>
          <p:cNvSpPr>
            <a:spLocks noGrp="1" noChangeArrowheads="1"/>
          </p:cNvSpPr>
          <p:nvPr>
            <p:ph type="title"/>
          </p:nvPr>
        </p:nvSpPr>
        <p:spPr>
          <a:xfrm>
            <a:off x="1316990" y="367030"/>
            <a:ext cx="6255385" cy="561975"/>
          </a:xfrm>
        </p:spPr>
        <p:txBody>
          <a:bodyPr/>
          <a:lstStyle/>
          <a:p>
            <a:pPr algn="ctr">
              <a:defRPr/>
            </a:pPr>
            <a:r>
              <a:rPr kumimoji="1" lang="zh-CN" altLang="en-US" sz="3600" b="1" dirty="0">
                <a:solidFill>
                  <a:srgbClr val="FFFF00"/>
                </a:solidFill>
                <a:latin typeface="+mn-lt"/>
                <a:ea typeface="+mn-ea"/>
              </a:rPr>
              <a:t>两种软件安全性测试</a:t>
            </a:r>
            <a:endParaRPr kumimoji="1" lang="zh-CN" altLang="en-US" sz="3600" b="1" dirty="0">
              <a:solidFill>
                <a:srgbClr val="FFFF00"/>
              </a:solidFill>
              <a:latin typeface="+mn-lt"/>
              <a:ea typeface="+mn-ea"/>
            </a:endParaRPr>
          </a:p>
        </p:txBody>
      </p:sp>
      <p:sp>
        <p:nvSpPr>
          <p:cNvPr id="2063363" name="Rectangle 3"/>
          <p:cNvSpPr>
            <a:spLocks noGrp="1" noChangeArrowheads="1"/>
          </p:cNvSpPr>
          <p:nvPr>
            <p:ph type="body" idx="1"/>
          </p:nvPr>
        </p:nvSpPr>
        <p:spPr>
          <a:xfrm>
            <a:off x="812165" y="1773555"/>
            <a:ext cx="7533640" cy="4580255"/>
          </a:xfrm>
        </p:spPr>
        <p:txBody>
          <a:bodyPr/>
          <a:lstStyle/>
          <a:p>
            <a:pPr marL="0" indent="0" algn="just" eaLnBrk="1" latinLnBrk="0" hangingPunct="1">
              <a:lnSpc>
                <a:spcPct val="150000"/>
              </a:lnSpc>
              <a:spcBef>
                <a:spcPts val="0"/>
              </a:spcBef>
              <a:buNone/>
            </a:pPr>
            <a:r>
              <a:rPr lang="en-US" altLang="zh-CN" sz="2400" dirty="0">
                <a:solidFill>
                  <a:srgbClr val="0070C0"/>
                </a:solidFill>
                <a:latin typeface="华文楷体" panose="02010600040101010101" charset="-122"/>
                <a:ea typeface="华文楷体" panose="02010600040101010101" charset="-122"/>
                <a:cs typeface="华文楷体" panose="02010600040101010101" charset="-122"/>
                <a:sym typeface="+mn-ea"/>
              </a:rPr>
              <a:t>        </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a:t>
            </a:r>
            <a:r>
              <a:rPr lang="en-US" altLang="zh-CN" sz="2400" dirty="0">
                <a:solidFill>
                  <a:srgbClr val="0070C0"/>
                </a:solidFill>
                <a:latin typeface="华文楷体" panose="02010600040101010101" charset="-122"/>
                <a:ea typeface="华文楷体" panose="02010600040101010101" charset="-122"/>
                <a:cs typeface="华文楷体" panose="02010600040101010101" charset="-122"/>
                <a:sym typeface="+mn-ea"/>
              </a:rPr>
              <a:t>1</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）安全功能测试</a:t>
            </a:r>
            <a:r>
              <a:rPr lang="en-US" altLang="zh-CN" sz="2400" dirty="0">
                <a:solidFill>
                  <a:srgbClr val="0070C0"/>
                </a:solidFill>
                <a:latin typeface="华文楷体" panose="02010600040101010101" charset="-122"/>
                <a:ea typeface="华文楷体" panose="02010600040101010101" charset="-122"/>
                <a:cs typeface="华文楷体" panose="02010600040101010101" charset="-122"/>
                <a:sym typeface="+mn-ea"/>
              </a:rPr>
              <a:t>(</a:t>
            </a:r>
            <a:r>
              <a:rPr lang="en-US" altLang="zh-CN"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Security Functional </a:t>
            </a:r>
            <a:r>
              <a:rPr lang="en-US" altLang="zh-CN" sz="2400" dirty="0">
                <a:solidFill>
                  <a:srgbClr val="0070C0"/>
                </a:solidFill>
                <a:latin typeface="华文楷体" panose="02010600040101010101" charset="-122"/>
                <a:ea typeface="华文楷体" panose="02010600040101010101" charset="-122"/>
                <a:cs typeface="华文楷体" panose="02010600040101010101" charset="-122"/>
                <a:sym typeface="+mn-ea"/>
              </a:rPr>
              <a:t>Testing</a:t>
            </a:r>
            <a:r>
              <a:rPr lang="en-US" altLang="zh-CN"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：数据</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机密性、完整性、可用性、不可否认性、身份认证、授权、访问控制、审计跟踪、委托、隐私保护、安全管理等</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spcBef>
                <a:spcPts val="0"/>
              </a:spcBef>
              <a:buNone/>
            </a:pPr>
            <a:r>
              <a:rPr lang="en-US" altLang="zh-CN" sz="2400" dirty="0">
                <a:solidFill>
                  <a:srgbClr val="0070C0"/>
                </a:solidFill>
                <a:latin typeface="华文楷体" panose="02010600040101010101" charset="-122"/>
                <a:ea typeface="华文楷体" panose="02010600040101010101" charset="-122"/>
                <a:cs typeface="华文楷体" panose="02010600040101010101" charset="-122"/>
                <a:sym typeface="+mn-ea"/>
              </a:rPr>
              <a:t>        </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a:t>
            </a:r>
            <a:r>
              <a:rPr lang="en-US" altLang="zh-CN" sz="2400" dirty="0">
                <a:solidFill>
                  <a:srgbClr val="0070C0"/>
                </a:solidFill>
                <a:latin typeface="华文楷体" panose="02010600040101010101" charset="-122"/>
                <a:ea typeface="华文楷体" panose="02010600040101010101" charset="-122"/>
                <a:cs typeface="华文楷体" panose="02010600040101010101" charset="-122"/>
                <a:sym typeface="+mn-ea"/>
              </a:rPr>
              <a:t>2</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）安全漏洞测试</a:t>
            </a:r>
            <a:r>
              <a:rPr lang="en-US" altLang="zh-CN" sz="2400" dirty="0">
                <a:solidFill>
                  <a:srgbClr val="0070C0"/>
                </a:solidFill>
                <a:latin typeface="华文楷体" panose="02010600040101010101" charset="-122"/>
                <a:ea typeface="华文楷体" panose="02010600040101010101" charset="-122"/>
                <a:cs typeface="华文楷体" panose="02010600040101010101" charset="-122"/>
                <a:sym typeface="+mn-ea"/>
              </a:rPr>
              <a:t>(</a:t>
            </a:r>
            <a:r>
              <a:rPr lang="en-US" altLang="zh-CN"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security Vulnerability </a:t>
            </a:r>
            <a:r>
              <a:rPr lang="en-US" altLang="zh-CN" sz="2400" dirty="0">
                <a:solidFill>
                  <a:srgbClr val="0070C0"/>
                </a:solidFill>
                <a:latin typeface="华文楷体" panose="02010600040101010101" charset="-122"/>
                <a:ea typeface="华文楷体" panose="02010600040101010101" charset="-122"/>
                <a:cs typeface="华文楷体" panose="02010600040101010101" charset="-122"/>
                <a:sym typeface="+mn-ea"/>
              </a:rPr>
              <a:t>Testing</a:t>
            </a:r>
            <a:r>
              <a:rPr lang="en-US" altLang="zh-CN"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：从攻击</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者的角度，以发现软件的安全漏洞为目的。安全漏洞是指系统在设计、实现、操作、管理上存在的可被利用的缺陷或弱点</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endParaRPr lang="zh-CN" altLang="en-US" sz="2400" kern="1200" dirty="0" smtClean="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994" name="Rectangle 2"/>
          <p:cNvSpPr>
            <a:spLocks noGrp="1" noChangeArrowheads="1"/>
          </p:cNvSpPr>
          <p:nvPr>
            <p:ph type="title"/>
          </p:nvPr>
        </p:nvSpPr>
        <p:spPr>
          <a:xfrm>
            <a:off x="1238250" y="367030"/>
            <a:ext cx="6334125" cy="561975"/>
          </a:xfrm>
        </p:spPr>
        <p:txBody>
          <a:bodyPr/>
          <a:lstStyle/>
          <a:p>
            <a:pPr algn="ctr">
              <a:defRPr/>
            </a:pPr>
            <a:r>
              <a:rPr kumimoji="1" lang="zh-CN" altLang="en-US" sz="3600" b="1" dirty="0">
                <a:solidFill>
                  <a:srgbClr val="FFFF00"/>
                </a:solidFill>
                <a:latin typeface="+mn-lt"/>
                <a:ea typeface="+mn-ea"/>
              </a:rPr>
              <a:t>安全性测试的范围</a:t>
            </a:r>
            <a:endParaRPr kumimoji="1" lang="zh-CN" altLang="en-US" sz="3600" b="1" dirty="0">
              <a:solidFill>
                <a:srgbClr val="FFFF00"/>
              </a:solidFill>
              <a:latin typeface="+mn-lt"/>
              <a:ea typeface="+mn-ea"/>
            </a:endParaRPr>
          </a:p>
        </p:txBody>
      </p:sp>
      <p:sp>
        <p:nvSpPr>
          <p:cNvPr id="192514" name="Rectangle 3"/>
          <p:cNvSpPr>
            <a:spLocks noGrp="1" noChangeArrowheads="1"/>
          </p:cNvSpPr>
          <p:nvPr>
            <p:ph type="body" idx="1"/>
          </p:nvPr>
        </p:nvSpPr>
        <p:spPr>
          <a:xfrm>
            <a:off x="952500" y="1916113"/>
            <a:ext cx="8191500" cy="1349375"/>
          </a:xfrm>
        </p:spPr>
        <p:txBody>
          <a:bodyPr/>
          <a:lstStyle/>
          <a:p>
            <a:pPr marL="35560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b="1" u="sng" smtClean="0">
                <a:solidFill>
                  <a:srgbClr val="3366FF"/>
                </a:solidFill>
                <a:ea typeface="宋体" panose="02010600030101010101" pitchFamily="2" charset="-122"/>
              </a:rPr>
              <a:t>系统级别的安全性</a:t>
            </a:r>
            <a:endParaRPr lang="zh-CN" altLang="en-US" sz="2400" b="1" u="sng" smtClean="0">
              <a:solidFill>
                <a:srgbClr val="3366FF"/>
              </a:solidFill>
              <a:ea typeface="宋体" panose="02010600030101010101" pitchFamily="2" charset="-122"/>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b="1" u="sng" smtClean="0">
                <a:solidFill>
                  <a:srgbClr val="3366FF"/>
                </a:solidFill>
                <a:ea typeface="宋体" panose="02010600030101010101" pitchFamily="2" charset="-122"/>
              </a:rPr>
              <a:t>应用程序级别的安全性 </a:t>
            </a:r>
            <a:r>
              <a:rPr lang="zh-CN" altLang="en-US" smtClean="0">
                <a:solidFill>
                  <a:srgbClr val="CA351C"/>
                </a:solidFill>
                <a:ea typeface="宋体" panose="02010600030101010101" pitchFamily="2" charset="-122"/>
              </a:rPr>
              <a:t>（重点）</a:t>
            </a:r>
            <a:endParaRPr lang="zh-CN" altLang="en-US" smtClean="0">
              <a:solidFill>
                <a:srgbClr val="CA351C"/>
              </a:solidFill>
              <a:ea typeface="宋体" panose="02010600030101010101" pitchFamily="2" charset="-122"/>
            </a:endParaRPr>
          </a:p>
        </p:txBody>
      </p:sp>
      <p:sp>
        <p:nvSpPr>
          <p:cNvPr id="192515" name="Rectangle 5"/>
          <p:cNvSpPr>
            <a:spLocks noChangeArrowheads="1"/>
          </p:cNvSpPr>
          <p:nvPr/>
        </p:nvSpPr>
        <p:spPr bwMode="gray">
          <a:xfrm>
            <a:off x="935038" y="3068638"/>
            <a:ext cx="7021512" cy="3492500"/>
          </a:xfrm>
          <a:prstGeom prst="rect">
            <a:avLst/>
          </a:prstGeom>
          <a:noFill/>
          <a:ln w="9525">
            <a:noFill/>
            <a:miter lim="800000"/>
          </a:ln>
        </p:spPr>
        <p:txBody>
          <a:bodyPr/>
          <a:lstStyle/>
          <a:p>
            <a:pPr marL="952500" lvl="1" indent="-495300" eaLnBrk="0" hangingPunct="0">
              <a:spcBef>
                <a:spcPct val="20000"/>
              </a:spcBef>
              <a:buClr>
                <a:schemeClr val="accent1"/>
              </a:buClr>
              <a:buFont typeface="Wingdings" panose="05000000000000000000" pitchFamily="2" charset="2"/>
              <a:buChar char="§"/>
            </a:pPr>
            <a:r>
              <a:rPr lang="zh-CN" altLang="en-GB" sz="2400">
                <a:solidFill>
                  <a:srgbClr val="0070C0"/>
                </a:solidFill>
              </a:rPr>
              <a:t>用户权限</a:t>
            </a:r>
            <a:endParaRPr lang="zh-CN" altLang="en-GB" sz="2400">
              <a:solidFill>
                <a:srgbClr val="0070C0"/>
              </a:solidFill>
            </a:endParaRPr>
          </a:p>
          <a:p>
            <a:pPr marL="952500" lvl="1" indent="-495300" eaLnBrk="0" hangingPunct="0">
              <a:spcBef>
                <a:spcPct val="20000"/>
              </a:spcBef>
              <a:buClr>
                <a:schemeClr val="accent1"/>
              </a:buClr>
              <a:buFont typeface="Wingdings" panose="05000000000000000000" pitchFamily="2" charset="2"/>
              <a:buChar char="§"/>
            </a:pPr>
            <a:r>
              <a:rPr lang="zh-CN" altLang="en-GB" sz="2400">
                <a:solidFill>
                  <a:srgbClr val="0070C0"/>
                </a:solidFill>
              </a:rPr>
              <a:t>数据输入验证</a:t>
            </a:r>
            <a:endParaRPr lang="zh-CN" altLang="en-GB" sz="2400">
              <a:solidFill>
                <a:srgbClr val="0070C0"/>
              </a:solidFill>
            </a:endParaRPr>
          </a:p>
          <a:p>
            <a:pPr marL="952500" lvl="1" indent="-495300" eaLnBrk="0" hangingPunct="0">
              <a:spcBef>
                <a:spcPct val="20000"/>
              </a:spcBef>
              <a:buClr>
                <a:schemeClr val="accent1"/>
              </a:buClr>
              <a:buFont typeface="Wingdings" panose="05000000000000000000" pitchFamily="2" charset="2"/>
              <a:buChar char="§"/>
            </a:pPr>
            <a:r>
              <a:rPr lang="zh-CN" altLang="en-GB" sz="2400">
                <a:solidFill>
                  <a:srgbClr val="0070C0"/>
                </a:solidFill>
              </a:rPr>
              <a:t>敏感数据加密</a:t>
            </a:r>
            <a:endParaRPr lang="zh-CN" altLang="en-GB" sz="2400">
              <a:solidFill>
                <a:srgbClr val="0070C0"/>
              </a:solidFill>
            </a:endParaRPr>
          </a:p>
          <a:p>
            <a:pPr marL="952500" lvl="1" indent="-495300" eaLnBrk="0" hangingPunct="0">
              <a:spcBef>
                <a:spcPct val="20000"/>
              </a:spcBef>
              <a:buClr>
                <a:schemeClr val="accent1"/>
              </a:buClr>
              <a:buFont typeface="Wingdings" panose="05000000000000000000" pitchFamily="2" charset="2"/>
              <a:buChar char="§"/>
            </a:pPr>
            <a:r>
              <a:rPr lang="zh-CN" altLang="en-GB" sz="2400">
                <a:solidFill>
                  <a:srgbClr val="0070C0"/>
                </a:solidFill>
              </a:rPr>
              <a:t>数据存储安全性</a:t>
            </a:r>
            <a:endParaRPr lang="zh-CN" altLang="en-GB" sz="2400">
              <a:solidFill>
                <a:srgbClr val="0070C0"/>
              </a:solidFill>
            </a:endParaRPr>
          </a:p>
          <a:p>
            <a:pPr marL="952500" lvl="1" indent="-495300" eaLnBrk="0" hangingPunct="0">
              <a:spcBef>
                <a:spcPct val="20000"/>
              </a:spcBef>
              <a:buClr>
                <a:schemeClr val="accent1"/>
              </a:buClr>
              <a:buFont typeface="Wingdings" panose="05000000000000000000" pitchFamily="2" charset="2"/>
              <a:buChar char="§"/>
            </a:pPr>
            <a:r>
              <a:rPr lang="zh-CN" altLang="en-GB" sz="2400">
                <a:solidFill>
                  <a:srgbClr val="0070C0"/>
                </a:solidFill>
              </a:rPr>
              <a:t>用户口令</a:t>
            </a:r>
            <a:endParaRPr lang="zh-CN" altLang="en-GB" sz="2400">
              <a:solidFill>
                <a:srgbClr val="0070C0"/>
              </a:solidFill>
            </a:endParaRPr>
          </a:p>
          <a:p>
            <a:pPr marL="952500" lvl="1" indent="-495300" eaLnBrk="0" hangingPunct="0">
              <a:spcBef>
                <a:spcPct val="20000"/>
              </a:spcBef>
              <a:buClr>
                <a:schemeClr val="accent1"/>
              </a:buClr>
              <a:buFont typeface="Wingdings" panose="05000000000000000000" pitchFamily="2" charset="2"/>
              <a:buChar char="§"/>
            </a:pPr>
            <a:r>
              <a:rPr lang="zh-CN" altLang="en-US" sz="2200">
                <a:solidFill>
                  <a:srgbClr val="0070C0"/>
                </a:solidFill>
              </a:rPr>
              <a:t>验证系统的日志文件是否得到保护</a:t>
            </a:r>
            <a:r>
              <a:rPr lang="zh-CN" altLang="en-US" sz="2400">
                <a:solidFill>
                  <a:srgbClr val="0070C0"/>
                </a:solidFill>
              </a:rPr>
              <a:t> </a:t>
            </a:r>
            <a:endParaRPr lang="zh-CN" altLang="en-US" sz="2400">
              <a:solidFill>
                <a:srgbClr val="0070C0"/>
              </a:solidFill>
            </a:endParaRPr>
          </a:p>
          <a:p>
            <a:pPr marL="952500" lvl="1" indent="-495300" eaLnBrk="0" hangingPunct="0">
              <a:spcBef>
                <a:spcPct val="20000"/>
              </a:spcBef>
              <a:buClr>
                <a:schemeClr val="accent1"/>
              </a:buClr>
              <a:buFont typeface="Wingdings" panose="05000000000000000000" pitchFamily="2" charset="2"/>
              <a:buChar char="§"/>
            </a:pPr>
            <a:r>
              <a:rPr lang="en-US" altLang="zh-CN" sz="2400">
                <a:solidFill>
                  <a:srgbClr val="0070C0"/>
                </a:solidFill>
              </a:rPr>
              <a:t>……</a:t>
            </a:r>
            <a:endParaRPr lang="en-US" altLang="zh-CN" sz="2400">
              <a:solidFill>
                <a:srgbClr val="0070C0"/>
              </a:solidFill>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标题 1"/>
          <p:cNvSpPr>
            <a:spLocks noGrp="1"/>
          </p:cNvSpPr>
          <p:nvPr>
            <p:ph type="title"/>
          </p:nvPr>
        </p:nvSpPr>
        <p:spPr>
          <a:xfrm>
            <a:off x="1187450" y="366713"/>
            <a:ext cx="6192838" cy="561975"/>
          </a:xfrm>
        </p:spPr>
        <p:txBody>
          <a:bodyPr/>
          <a:lstStyle/>
          <a:p>
            <a:pPr algn="ctr"/>
            <a:r>
              <a:rPr lang="zh-CN" altLang="en-US" sz="3200" b="1" smtClean="0">
                <a:solidFill>
                  <a:srgbClr val="FFFF00"/>
                </a:solidFill>
                <a:ea typeface="宋体" panose="02010600030101010101" pitchFamily="2" charset="-122"/>
                <a:sym typeface="+mn-ea"/>
              </a:rPr>
              <a:t>安全性测试目标</a:t>
            </a:r>
            <a:r>
              <a:rPr lang="en-US" altLang="zh-CN" sz="3200" b="1" smtClean="0">
                <a:solidFill>
                  <a:srgbClr val="FFFF00"/>
                </a:solidFill>
                <a:ea typeface="宋体" panose="02010600030101010101" pitchFamily="2" charset="-122"/>
                <a:sym typeface="+mn-ea"/>
              </a:rPr>
              <a:t>-1</a:t>
            </a:r>
            <a:endParaRPr lang="en-US" altLang="zh-CN" sz="3200" b="1" smtClean="0">
              <a:solidFill>
                <a:srgbClr val="FFFF00"/>
              </a:solidFill>
              <a:ea typeface="宋体" panose="02010600030101010101" pitchFamily="2" charset="-122"/>
              <a:sym typeface="+mn-ea"/>
            </a:endParaRPr>
          </a:p>
        </p:txBody>
      </p:sp>
      <p:sp>
        <p:nvSpPr>
          <p:cNvPr id="194562" name="内容占位符 2"/>
          <p:cNvSpPr>
            <a:spLocks noGrp="1"/>
          </p:cNvSpPr>
          <p:nvPr>
            <p:ph idx="1"/>
          </p:nvPr>
        </p:nvSpPr>
        <p:spPr>
          <a:xfrm>
            <a:off x="549275" y="1696085"/>
            <a:ext cx="8209280" cy="4502150"/>
          </a:xfrm>
        </p:spPr>
        <p:txBody>
          <a:bodyPr/>
          <a:lstStyle/>
          <a:p>
            <a:pPr marL="0" indent="0" algn="just" eaLnBrk="1" latinLnBrk="0" hangingPunct="1">
              <a:lnSpc>
                <a:spcPct val="150000"/>
              </a:lnSpc>
              <a:spcBef>
                <a:spcPts val="0"/>
              </a:spcBef>
              <a:buNone/>
            </a:pP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可以参考相关的国家标准，</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例如：</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spcBef>
                <a:spcPts val="0"/>
              </a:spcBef>
              <a:buNone/>
            </a:pPr>
            <a:r>
              <a:rPr lang="en-US" altLang="zh-CN" sz="2400" dirty="0">
                <a:solidFill>
                  <a:srgbClr val="0070C0"/>
                </a:solidFill>
                <a:latin typeface="华文楷体" panose="02010600040101010101" charset="-122"/>
                <a:ea typeface="华文楷体" panose="02010600040101010101" charset="-122"/>
                <a:cs typeface="华文楷体" panose="02010600040101010101" charset="-122"/>
                <a:sym typeface="+mn-ea"/>
              </a:rPr>
              <a:t>    (1) GB </a:t>
            </a:r>
            <a:r>
              <a:rPr lang="en-US" altLang="zh-CN"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17859-1999 </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计算机</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信息系统安全保护等级划分准则</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spcBef>
                <a:spcPts val="0"/>
              </a:spcBef>
              <a:buNone/>
            </a:pPr>
            <a:r>
              <a:rPr lang="en-US" altLang="zh-CN" sz="2400" dirty="0">
                <a:solidFill>
                  <a:srgbClr val="0070C0"/>
                </a:solidFill>
                <a:latin typeface="华文楷体" panose="02010600040101010101" charset="-122"/>
                <a:ea typeface="华文楷体" panose="02010600040101010101" charset="-122"/>
                <a:cs typeface="华文楷体" panose="02010600040101010101" charset="-122"/>
                <a:sym typeface="+mn-ea"/>
              </a:rPr>
              <a:t>    (</a:t>
            </a:r>
            <a:r>
              <a:rPr lang="en-US" altLang="zh-CN"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2) GA/T 712-2007 </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信息</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安全技术应用软件系统安全等级保护通用测试指南</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spcBef>
                <a:spcPts val="0"/>
              </a:spcBef>
              <a:buNone/>
            </a:pPr>
            <a:r>
              <a:rPr lang="en-US" altLang="zh-CN" sz="2400" dirty="0">
                <a:solidFill>
                  <a:srgbClr val="0070C0"/>
                </a:solidFill>
                <a:latin typeface="华文楷体" panose="02010600040101010101" charset="-122"/>
                <a:ea typeface="华文楷体" panose="02010600040101010101" charset="-122"/>
                <a:cs typeface="华文楷体" panose="02010600040101010101" charset="-122"/>
                <a:sym typeface="+mn-ea"/>
              </a:rPr>
              <a:t>    (</a:t>
            </a:r>
            <a:r>
              <a:rPr lang="en-US" altLang="zh-CN"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3) GB/T 20271-2006 </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信息</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安全技术信息系统通用安全技术要求</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spcBef>
                <a:spcPts val="0"/>
              </a:spcBef>
              <a:buNone/>
            </a:pPr>
            <a:r>
              <a:rPr lang="en-US" altLang="zh-CN" sz="2400" dirty="0">
                <a:solidFill>
                  <a:srgbClr val="0070C0"/>
                </a:solidFill>
                <a:latin typeface="华文楷体" panose="02010600040101010101" charset="-122"/>
                <a:ea typeface="华文楷体" panose="02010600040101010101" charset="-122"/>
                <a:cs typeface="华文楷体" panose="02010600040101010101" charset="-122"/>
                <a:sym typeface="+mn-ea"/>
              </a:rPr>
              <a:t>    (</a:t>
            </a:r>
            <a:r>
              <a:rPr lang="en-US" altLang="zh-CN"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4) GB/T 20945-2007 </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信息</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安全技术信息系统安全审计产品技术要求和测试评价方法</a:t>
            </a:r>
            <a:endPar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
        <p:nvSpPr>
          <p:cNvPr id="194563" name="灯片编号占位符 3"/>
          <p:cNvSpPr>
            <a:spLocks noGrp="1"/>
          </p:cNvSpPr>
          <p:nvPr>
            <p:ph type="sldNum" sz="quarter" idx="10"/>
          </p:nvPr>
        </p:nvSpPr>
        <p:spPr bwMode="auto">
          <a:noFill/>
          <a:ln>
            <a:miter lim="800000"/>
          </a:ln>
        </p:spPr>
        <p:txBody>
          <a:bodyPr vert="horz" wrap="square" lIns="91440" tIns="45720" rIns="91440" bIns="45720" numCol="1" anchor="t" anchorCtr="0" compatLnSpc="1"/>
          <a:lstStyle/>
          <a:p>
            <a:fld id="{CADA5930-19AA-4FF5-B1C1-447C42AC937B}" type="slidenum">
              <a:rPr lang="en-US" altLang="zh-CN" smtClean="0">
                <a:ea typeface="宋体" panose="02010600030101010101" pitchFamily="2" charset="-122"/>
              </a:rPr>
            </a:fld>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标题 1"/>
          <p:cNvSpPr>
            <a:spLocks noGrp="1"/>
          </p:cNvSpPr>
          <p:nvPr>
            <p:ph type="title"/>
          </p:nvPr>
        </p:nvSpPr>
        <p:spPr>
          <a:xfrm>
            <a:off x="1187450" y="366713"/>
            <a:ext cx="6192838" cy="561975"/>
          </a:xfrm>
        </p:spPr>
        <p:txBody>
          <a:bodyPr/>
          <a:lstStyle/>
          <a:p>
            <a:pPr algn="ctr"/>
            <a:r>
              <a:rPr lang="zh-CN" altLang="en-US" sz="3200" b="1" smtClean="0">
                <a:solidFill>
                  <a:srgbClr val="FFFF00"/>
                </a:solidFill>
                <a:ea typeface="宋体" panose="02010600030101010101" pitchFamily="2" charset="-122"/>
                <a:sym typeface="+mn-ea"/>
              </a:rPr>
              <a:t>安全性测试目标</a:t>
            </a:r>
            <a:r>
              <a:rPr lang="en-US" altLang="zh-CN" sz="3200" b="1" smtClean="0">
                <a:solidFill>
                  <a:srgbClr val="FFFF00"/>
                </a:solidFill>
                <a:ea typeface="宋体" panose="02010600030101010101" pitchFamily="2" charset="-122"/>
                <a:sym typeface="+mn-ea"/>
              </a:rPr>
              <a:t>-2</a:t>
            </a:r>
            <a:endParaRPr lang="en-US" altLang="zh-CN" sz="3200" b="1" smtClean="0">
              <a:solidFill>
                <a:srgbClr val="FFFF00"/>
              </a:solidFill>
              <a:ea typeface="宋体" panose="02010600030101010101" pitchFamily="2" charset="-122"/>
              <a:sym typeface="+mn-ea"/>
            </a:endParaRPr>
          </a:p>
        </p:txBody>
      </p:sp>
      <p:sp>
        <p:nvSpPr>
          <p:cNvPr id="194562" name="内容占位符 2"/>
          <p:cNvSpPr>
            <a:spLocks noGrp="1"/>
          </p:cNvSpPr>
          <p:nvPr>
            <p:ph idx="1"/>
          </p:nvPr>
        </p:nvSpPr>
        <p:spPr>
          <a:xfrm>
            <a:off x="549275" y="1509395"/>
            <a:ext cx="8209280" cy="5035550"/>
          </a:xfrm>
        </p:spPr>
        <p:txBody>
          <a:bodyPr/>
          <a:lstStyle/>
          <a:p>
            <a:pPr marL="0" indent="0" algn="just" eaLnBrk="1" latinLnBrk="0" hangingPunct="1">
              <a:lnSpc>
                <a:spcPct val="150000"/>
              </a:lnSpc>
              <a:spcBef>
                <a:spcPts val="0"/>
              </a:spcBef>
              <a:buNone/>
            </a:pP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根据相应标准(如 GB 17859-1999)，确定系统安全性处在下列5个级别中哪个级别。</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spcBef>
                <a:spcPts val="0"/>
              </a:spcBef>
              <a:buNone/>
            </a:pP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      (1) 用户自主保护级;</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spcBef>
                <a:spcPts val="0"/>
              </a:spcBef>
              <a:buNone/>
            </a:pP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      (2) 系统审计保护级；</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spcBef>
                <a:spcPts val="0"/>
              </a:spcBef>
              <a:buNone/>
            </a:pP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      (3) 安全标记保护级；</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spcBef>
                <a:spcPts val="0"/>
              </a:spcBef>
              <a:buNone/>
            </a:pP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      (4) 结构化保护级；</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spcBef>
                <a:spcPts val="0"/>
              </a:spcBef>
              <a:buNone/>
            </a:pP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      (5) 访问验证保护级。</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endParaRPr>
          </a:p>
          <a:p>
            <a:pPr marL="0" indent="0" algn="just" eaLnBrk="1" latinLnBrk="0" hangingPunct="1">
              <a:lnSpc>
                <a:spcPct val="150000"/>
              </a:lnSpc>
              <a:spcBef>
                <a:spcPts val="0"/>
              </a:spcBef>
              <a:buNone/>
            </a:pP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进一步根据相应标准(如 GBT 20945-2007)，确定测试的目标，完成各个级别所需要的测试项。</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
        <p:nvSpPr>
          <p:cNvPr id="194563" name="灯片编号占位符 3"/>
          <p:cNvSpPr>
            <a:spLocks noGrp="1"/>
          </p:cNvSpPr>
          <p:nvPr>
            <p:ph type="sldNum" sz="quarter" idx="10"/>
          </p:nvPr>
        </p:nvSpPr>
        <p:spPr bwMode="auto">
          <a:noFill/>
          <a:ln>
            <a:miter lim="800000"/>
          </a:ln>
        </p:spPr>
        <p:txBody>
          <a:bodyPr vert="horz" wrap="square" lIns="91440" tIns="45720" rIns="91440" bIns="45720" numCol="1" anchor="t" anchorCtr="0" compatLnSpc="1"/>
          <a:lstStyle/>
          <a:p>
            <a:fld id="{CADA5930-19AA-4FF5-B1C1-447C42AC937B}" type="slidenum">
              <a:rPr lang="en-US" altLang="zh-CN" smtClean="0">
                <a:ea typeface="宋体" panose="02010600030101010101" pitchFamily="2" charset="-122"/>
              </a:rPr>
            </a:fld>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标题 1"/>
          <p:cNvSpPr>
            <a:spLocks noGrp="1"/>
          </p:cNvSpPr>
          <p:nvPr>
            <p:ph type="title"/>
          </p:nvPr>
        </p:nvSpPr>
        <p:spPr/>
        <p:txBody>
          <a:bodyPr/>
          <a:lstStyle/>
          <a:p>
            <a:pPr algn="ctr"/>
            <a:r>
              <a:rPr lang="zh-CN" altLang="en-US" sz="3200" b="1" smtClean="0">
                <a:solidFill>
                  <a:srgbClr val="FFFF00"/>
                </a:solidFill>
                <a:ea typeface="宋体" panose="02010600030101010101" pitchFamily="2" charset="-122"/>
              </a:rPr>
              <a:t>安全性测试方法 </a:t>
            </a:r>
            <a:r>
              <a:rPr lang="en-US" altLang="zh-CN" sz="3200" b="1" i="1" smtClean="0">
                <a:solidFill>
                  <a:srgbClr val="FFFF00"/>
                </a:solidFill>
                <a:ea typeface="宋体" panose="02010600030101010101" pitchFamily="2" charset="-122"/>
              </a:rPr>
              <a:t>-1</a:t>
            </a:r>
            <a:endParaRPr lang="zh-CN" altLang="en-US" sz="3200" b="1" i="1" smtClean="0">
              <a:solidFill>
                <a:srgbClr val="FFFF00"/>
              </a:solidFill>
              <a:ea typeface="宋体" panose="02010600030101010101" pitchFamily="2" charset="-122"/>
            </a:endParaRPr>
          </a:p>
        </p:txBody>
      </p:sp>
      <p:sp>
        <p:nvSpPr>
          <p:cNvPr id="197634" name="灯片编号占位符 3"/>
          <p:cNvSpPr>
            <a:spLocks noGrp="1"/>
          </p:cNvSpPr>
          <p:nvPr>
            <p:ph type="sldNum" sz="quarter" idx="10"/>
          </p:nvPr>
        </p:nvSpPr>
        <p:spPr bwMode="auto">
          <a:noFill/>
          <a:ln>
            <a:miter lim="800000"/>
          </a:ln>
        </p:spPr>
        <p:txBody>
          <a:bodyPr vert="horz" wrap="square" lIns="91440" tIns="45720" rIns="91440" bIns="45720" numCol="1" anchor="t" anchorCtr="0" compatLnSpc="1"/>
          <a:lstStyle/>
          <a:p>
            <a:fld id="{D7F23352-E2DF-4AA2-B57E-217089607FC0}"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197635" name="矩形 4"/>
          <p:cNvSpPr>
            <a:spLocks noChangeArrowheads="1"/>
          </p:cNvSpPr>
          <p:nvPr/>
        </p:nvSpPr>
        <p:spPr bwMode="auto">
          <a:xfrm>
            <a:off x="827088" y="1773238"/>
            <a:ext cx="7561262" cy="2311400"/>
          </a:xfrm>
          <a:prstGeom prst="rect">
            <a:avLst/>
          </a:prstGeom>
          <a:noFill/>
          <a:ln w="9525">
            <a:noFill/>
            <a:miter lim="800000"/>
          </a:ln>
        </p:spPr>
        <p:txBody>
          <a:bodyPr>
            <a:spAutoFit/>
          </a:bodyPr>
          <a:lstStyle/>
          <a:p>
            <a:pPr marL="0" lvl="1" indent="-355600">
              <a:lnSpc>
                <a:spcPct val="150000"/>
              </a:lnSpc>
              <a:spcBef>
                <a:spcPts val="265"/>
              </a:spcBef>
              <a:buClr>
                <a:srgbClr val="91AC4E"/>
              </a:buClr>
              <a:buSzPct val="80000"/>
              <a:buFont typeface="Wingdings" panose="05000000000000000000" pitchFamily="2" charset="2"/>
              <a:buChar char="p"/>
              <a:tabLst>
                <a:tab pos="228600" algn="l"/>
              </a:tabLst>
            </a:pPr>
            <a:r>
              <a:rPr lang="zh-CN" altLang="en-US" sz="2400" b="1" i="0" u="sng">
                <a:solidFill>
                  <a:srgbClr val="3366FF"/>
                </a:solidFill>
              </a:rPr>
              <a:t>基于漏洞的方法</a:t>
            </a:r>
            <a:r>
              <a:rPr lang="en-US" altLang="zh-CN" sz="2400" i="0">
                <a:solidFill>
                  <a:srgbClr val="0070C0"/>
                </a:solidFill>
              </a:rPr>
              <a:t>,</a:t>
            </a:r>
            <a:r>
              <a:rPr lang="zh-CN" altLang="en-US" sz="2400" i="0">
                <a:solidFill>
                  <a:srgbClr val="0070C0"/>
                </a:solidFill>
              </a:rPr>
              <a:t> 从软件</a:t>
            </a:r>
            <a:r>
              <a:rPr lang="zh-CN" altLang="en-US" sz="2400" i="0">
                <a:solidFill>
                  <a:srgbClr val="FF0000"/>
                </a:solidFill>
              </a:rPr>
              <a:t>内部</a:t>
            </a:r>
            <a:r>
              <a:rPr lang="zh-CN" altLang="en-US" sz="2400" i="0">
                <a:solidFill>
                  <a:srgbClr val="0070C0"/>
                </a:solidFill>
              </a:rPr>
              <a:t>考虑其安全性，识别软件的安全漏洞。如借助于特定的漏洞扫描器。</a:t>
            </a:r>
            <a:endParaRPr lang="zh-CN" altLang="en-US" sz="2400" i="0">
              <a:solidFill>
                <a:srgbClr val="0070C0"/>
              </a:solidFill>
            </a:endParaRPr>
          </a:p>
          <a:p>
            <a:pPr marL="0" lvl="1" indent="-355600">
              <a:lnSpc>
                <a:spcPct val="150000"/>
              </a:lnSpc>
              <a:spcBef>
                <a:spcPts val="265"/>
              </a:spcBef>
              <a:buClr>
                <a:srgbClr val="91AC4E"/>
              </a:buClr>
              <a:buSzPct val="80000"/>
              <a:buFont typeface="Wingdings" panose="05000000000000000000" pitchFamily="2" charset="2"/>
              <a:buChar char="p"/>
              <a:tabLst>
                <a:tab pos="228600" algn="l"/>
              </a:tabLst>
            </a:pPr>
            <a:r>
              <a:rPr lang="zh-CN" altLang="en-US" sz="2400" b="1" i="0" u="sng">
                <a:solidFill>
                  <a:srgbClr val="3366FF"/>
                </a:solidFill>
              </a:rPr>
              <a:t>基于威胁的方法</a:t>
            </a:r>
            <a:r>
              <a:rPr lang="zh-CN" altLang="en-US" sz="2400" i="0">
                <a:solidFill>
                  <a:srgbClr val="0070C0"/>
                </a:solidFill>
              </a:rPr>
              <a:t>，从软件</a:t>
            </a:r>
            <a:r>
              <a:rPr lang="zh-CN" altLang="en-US" sz="2400" i="0">
                <a:solidFill>
                  <a:srgbClr val="FF0000"/>
                </a:solidFill>
              </a:rPr>
              <a:t>外部</a:t>
            </a:r>
            <a:r>
              <a:rPr lang="zh-CN" altLang="en-US" sz="2400" i="0">
                <a:solidFill>
                  <a:srgbClr val="0070C0"/>
                </a:solidFill>
              </a:rPr>
              <a:t>考察其安全性</a:t>
            </a:r>
            <a:r>
              <a:rPr lang="en-US" altLang="zh-CN" sz="2400" i="0">
                <a:solidFill>
                  <a:srgbClr val="0070C0"/>
                </a:solidFill>
              </a:rPr>
              <a:t>,</a:t>
            </a:r>
            <a:r>
              <a:rPr lang="zh-CN" altLang="en-US" sz="2400" i="0">
                <a:solidFill>
                  <a:srgbClr val="0070C0"/>
                </a:solidFill>
              </a:rPr>
              <a:t>识别软件面临的安全威胁并测试其是否能够发生</a:t>
            </a:r>
            <a:endParaRPr lang="zh-CN" altLang="en-US" sz="2400" i="0">
              <a:solidFill>
                <a:srgbClr val="0070C0"/>
              </a:solidFill>
            </a:endParaRPr>
          </a:p>
        </p:txBody>
      </p:sp>
      <p:sp>
        <p:nvSpPr>
          <p:cNvPr id="197636" name="矩形 2"/>
          <p:cNvSpPr>
            <a:spLocks noChangeArrowheads="1"/>
          </p:cNvSpPr>
          <p:nvPr/>
        </p:nvSpPr>
        <p:spPr bwMode="auto">
          <a:xfrm>
            <a:off x="827723" y="4077018"/>
            <a:ext cx="7632700" cy="2306955"/>
          </a:xfrm>
          <a:prstGeom prst="rect">
            <a:avLst/>
          </a:prstGeom>
          <a:noFill/>
          <a:ln w="9525">
            <a:noFill/>
            <a:miter lim="800000"/>
          </a:ln>
        </p:spPr>
        <p:txBody>
          <a:bodyPr wrap="square">
            <a:spAutoFit/>
          </a:bodyPr>
          <a:lstStyle/>
          <a:p>
            <a:pPr marL="355600" lvl="1" indent="-355600" eaLnBrk="1" latinLnBrk="0" hangingPunct="1">
              <a:lnSpc>
                <a:spcPct val="150000"/>
              </a:lnSpc>
              <a:spcBef>
                <a:spcPts val="200"/>
              </a:spcBef>
              <a:buClr>
                <a:srgbClr val="91AC4E"/>
              </a:buClr>
              <a:buSzPct val="80000"/>
              <a:buFont typeface="Wingdings" panose="05000000000000000000" pitchFamily="2" charset="2"/>
              <a:buChar char="p"/>
              <a:tabLst>
                <a:tab pos="228600" algn="l"/>
              </a:tabLst>
            </a:pPr>
            <a:r>
              <a:rPr lang="zh-CN" altLang="en-US" sz="2400" b="1" i="0" u="sng">
                <a:solidFill>
                  <a:srgbClr val="3366FF"/>
                </a:solidFill>
              </a:rPr>
              <a:t>模拟攻击测试</a:t>
            </a:r>
            <a:r>
              <a:rPr lang="zh-CN" altLang="en-US" sz="2400" i="0">
                <a:solidFill>
                  <a:srgbClr val="0070C0"/>
                </a:solidFill>
              </a:rPr>
              <a:t>是一组特殊的、极端的测试方法，如Fuzzing，使用大量半有效的数据作为应用程序的输入，以程序是否出现异常为标志，来发现应用程序中可能存在的安全漏洞</a:t>
            </a:r>
            <a:endParaRPr lang="zh-CN" altLang="en-US" sz="2400" i="0">
              <a:solidFill>
                <a:srgbClr val="0070C0"/>
              </a:solidFill>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标题 1"/>
          <p:cNvSpPr>
            <a:spLocks noGrp="1"/>
          </p:cNvSpPr>
          <p:nvPr>
            <p:ph type="title"/>
          </p:nvPr>
        </p:nvSpPr>
        <p:spPr>
          <a:xfrm>
            <a:off x="1763713" y="366713"/>
            <a:ext cx="5808662" cy="561975"/>
          </a:xfrm>
        </p:spPr>
        <p:txBody>
          <a:bodyPr/>
          <a:lstStyle/>
          <a:p>
            <a:pPr algn="ctr"/>
            <a:r>
              <a:rPr kumimoji="1" lang="zh-CN" altLang="en-US" smtClean="0">
                <a:solidFill>
                  <a:srgbClr val="FFFF00"/>
                </a:solidFill>
              </a:rPr>
              <a:t>安全性：</a:t>
            </a:r>
            <a:r>
              <a:rPr kumimoji="1" lang="zh-CN" altLang="en-US" sz="3600" smtClean="0">
                <a:solidFill>
                  <a:srgbClr val="FFFF00"/>
                </a:solidFill>
              </a:rPr>
              <a:t>漏洞来源</a:t>
            </a:r>
            <a:endParaRPr kumimoji="1" lang="zh-CN" altLang="en-US" sz="3600" smtClean="0">
              <a:solidFill>
                <a:srgbClr val="FFFF00"/>
              </a:solidFill>
            </a:endParaRPr>
          </a:p>
        </p:txBody>
      </p:sp>
      <p:sp>
        <p:nvSpPr>
          <p:cNvPr id="198658" name="幻灯片编号占位符 3"/>
          <p:cNvSpPr>
            <a:spLocks noGrp="1"/>
          </p:cNvSpPr>
          <p:nvPr>
            <p:ph type="sldNum" sz="quarter" idx="10"/>
          </p:nvPr>
        </p:nvSpPr>
        <p:spPr bwMode="auto">
          <a:noFill/>
          <a:ln>
            <a:miter lim="800000"/>
          </a:ln>
        </p:spPr>
        <p:txBody>
          <a:bodyPr vert="horz" wrap="square" lIns="91440" tIns="45720" rIns="91440" bIns="45720" numCol="1" anchor="t" anchorCtr="0" compatLnSpc="1"/>
          <a:lstStyle/>
          <a:p>
            <a:fld id="{30216CE8-E498-4737-A832-14D951081111}" type="slidenum">
              <a:rPr lang="en-US" altLang="zh-CN" smtClean="0">
                <a:ea typeface="宋体" panose="02010600030101010101" pitchFamily="2" charset="-122"/>
              </a:rPr>
            </a:fld>
            <a:endParaRPr lang="en-US" altLang="zh-CN" smtClean="0">
              <a:ea typeface="宋体" panose="02010600030101010101" pitchFamily="2" charset="-122"/>
            </a:endParaRPr>
          </a:p>
        </p:txBody>
      </p:sp>
      <p:pic>
        <p:nvPicPr>
          <p:cNvPr id="198659" name="图片 4" descr="屏幕快照 2014-04-08 上午8.43.59.png"/>
          <p:cNvPicPr>
            <a:picLocks noChangeAspect="1"/>
          </p:cNvPicPr>
          <p:nvPr/>
        </p:nvPicPr>
        <p:blipFill>
          <a:blip r:embed="rId1"/>
          <a:srcRect/>
          <a:stretch>
            <a:fillRect/>
          </a:stretch>
        </p:blipFill>
        <p:spPr bwMode="auto">
          <a:xfrm>
            <a:off x="2268538" y="1412875"/>
            <a:ext cx="4610100" cy="5270500"/>
          </a:xfrm>
          <a:prstGeom prst="rect">
            <a:avLst/>
          </a:prstGeom>
          <a:noFill/>
          <a:ln w="9525">
            <a:noFill/>
            <a:miter lim="800000"/>
            <a:headEnd/>
            <a:tailEnd/>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标题 1"/>
          <p:cNvSpPr>
            <a:spLocks noGrp="1"/>
          </p:cNvSpPr>
          <p:nvPr>
            <p:ph type="title"/>
          </p:nvPr>
        </p:nvSpPr>
        <p:spPr>
          <a:xfrm>
            <a:off x="1763713" y="366713"/>
            <a:ext cx="5808662" cy="561975"/>
          </a:xfrm>
        </p:spPr>
        <p:txBody>
          <a:bodyPr/>
          <a:lstStyle/>
          <a:p>
            <a:pPr algn="ctr"/>
            <a:r>
              <a:rPr kumimoji="1" lang="zh-CN" altLang="en-US" smtClean="0">
                <a:solidFill>
                  <a:srgbClr val="FFFF00"/>
                </a:solidFill>
              </a:rPr>
              <a:t>安全性：</a:t>
            </a:r>
            <a:r>
              <a:rPr kumimoji="1" lang="zh-CN" altLang="en-US" sz="3600" smtClean="0">
                <a:solidFill>
                  <a:srgbClr val="FFFF00"/>
                </a:solidFill>
              </a:rPr>
              <a:t>威胁</a:t>
            </a:r>
            <a:endParaRPr kumimoji="1" lang="zh-CN" altLang="en-US" sz="3600" smtClean="0">
              <a:solidFill>
                <a:srgbClr val="FFFF00"/>
              </a:solidFill>
            </a:endParaRPr>
          </a:p>
        </p:txBody>
      </p:sp>
      <p:sp>
        <p:nvSpPr>
          <p:cNvPr id="201730" name="幻灯片编号占位符 3"/>
          <p:cNvSpPr>
            <a:spLocks noGrp="1"/>
          </p:cNvSpPr>
          <p:nvPr>
            <p:ph type="sldNum" sz="quarter" idx="10"/>
          </p:nvPr>
        </p:nvSpPr>
        <p:spPr bwMode="auto">
          <a:noFill/>
          <a:ln>
            <a:miter lim="800000"/>
          </a:ln>
        </p:spPr>
        <p:txBody>
          <a:bodyPr vert="horz" wrap="square" lIns="91440" tIns="45720" rIns="91440" bIns="45720" numCol="1" anchor="t" anchorCtr="0" compatLnSpc="1"/>
          <a:lstStyle/>
          <a:p>
            <a:fld id="{00937D6E-3B2F-4EA4-BA93-9E0AE2A0AE10}" type="slidenum">
              <a:rPr lang="en-US" altLang="zh-CN" smtClean="0">
                <a:ea typeface="宋体" panose="02010600030101010101" pitchFamily="2" charset="-122"/>
              </a:rPr>
            </a:fld>
            <a:endParaRPr lang="en-US" altLang="zh-CN" smtClean="0">
              <a:ea typeface="宋体" panose="02010600030101010101" pitchFamily="2" charset="-122"/>
            </a:endParaRPr>
          </a:p>
        </p:txBody>
      </p:sp>
      <p:pic>
        <p:nvPicPr>
          <p:cNvPr id="201731" name="图片 2" descr="屏幕快照 2014-04-08 下午8.01.53.png"/>
          <p:cNvPicPr>
            <a:picLocks noChangeAspect="1"/>
          </p:cNvPicPr>
          <p:nvPr/>
        </p:nvPicPr>
        <p:blipFill>
          <a:blip r:embed="rId1"/>
          <a:srcRect/>
          <a:stretch>
            <a:fillRect/>
          </a:stretch>
        </p:blipFill>
        <p:spPr bwMode="auto">
          <a:xfrm>
            <a:off x="1403350" y="1176338"/>
            <a:ext cx="5995988" cy="5681662"/>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标题 1"/>
          <p:cNvSpPr>
            <a:spLocks noGrp="1"/>
          </p:cNvSpPr>
          <p:nvPr>
            <p:ph type="title"/>
          </p:nvPr>
        </p:nvSpPr>
        <p:spPr>
          <a:xfrm>
            <a:off x="1120140" y="367030"/>
            <a:ext cx="6452235" cy="561975"/>
          </a:xfrm>
        </p:spPr>
        <p:txBody>
          <a:bodyPr/>
          <a:lstStyle/>
          <a:p>
            <a:pPr algn="ctr"/>
            <a:r>
              <a:rPr lang="zh-CN" altLang="en-US" sz="3200" b="1" smtClean="0">
                <a:solidFill>
                  <a:srgbClr val="FFFF00"/>
                </a:solidFill>
                <a:ea typeface="宋体" panose="02010600030101010101" pitchFamily="2" charset="-122"/>
              </a:rPr>
              <a:t>安全性测试方法 </a:t>
            </a:r>
            <a:r>
              <a:rPr lang="en-US" altLang="zh-CN" sz="3200" b="1" i="1" smtClean="0">
                <a:solidFill>
                  <a:srgbClr val="FFFF00"/>
                </a:solidFill>
                <a:ea typeface="宋体" panose="02010600030101010101" pitchFamily="2" charset="-122"/>
              </a:rPr>
              <a:t>-2</a:t>
            </a:r>
            <a:endParaRPr lang="zh-CN" altLang="en-US" sz="3200" b="1" i="1" smtClean="0">
              <a:solidFill>
                <a:srgbClr val="FFFF00"/>
              </a:solidFill>
              <a:ea typeface="宋体" panose="02010600030101010101" pitchFamily="2" charset="-122"/>
            </a:endParaRPr>
          </a:p>
        </p:txBody>
      </p:sp>
      <p:sp>
        <p:nvSpPr>
          <p:cNvPr id="202754" name="灯片编号占位符 3"/>
          <p:cNvSpPr>
            <a:spLocks noGrp="1"/>
          </p:cNvSpPr>
          <p:nvPr>
            <p:ph type="sldNum" sz="quarter" idx="10"/>
          </p:nvPr>
        </p:nvSpPr>
        <p:spPr bwMode="auto">
          <a:noFill/>
          <a:ln>
            <a:miter lim="800000"/>
          </a:ln>
        </p:spPr>
        <p:txBody>
          <a:bodyPr vert="horz" wrap="square" lIns="91440" tIns="45720" rIns="91440" bIns="45720" numCol="1" anchor="t" anchorCtr="0" compatLnSpc="1"/>
          <a:lstStyle/>
          <a:p>
            <a:fld id="{2A400AE9-C6AE-41D6-8FF6-A203966B90F5}"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202755" name="矩形 4"/>
          <p:cNvSpPr>
            <a:spLocks noChangeArrowheads="1"/>
          </p:cNvSpPr>
          <p:nvPr/>
        </p:nvSpPr>
        <p:spPr bwMode="auto">
          <a:xfrm>
            <a:off x="1187450" y="1301750"/>
            <a:ext cx="6985000" cy="4976813"/>
          </a:xfrm>
          <a:prstGeom prst="rect">
            <a:avLst/>
          </a:prstGeom>
          <a:noFill/>
          <a:ln w="9525">
            <a:noFill/>
            <a:miter lim="800000"/>
          </a:ln>
        </p:spPr>
        <p:txBody>
          <a:bodyPr>
            <a:spAutoFit/>
          </a:bodyPr>
          <a:lstStyle/>
          <a:p>
            <a:pPr marL="0" lvl="1" indent="-355600">
              <a:lnSpc>
                <a:spcPct val="130000"/>
              </a:lnSpc>
              <a:buClr>
                <a:srgbClr val="91AC4E"/>
              </a:buClr>
              <a:buSzPct val="80000"/>
              <a:tabLst>
                <a:tab pos="228600" algn="l"/>
              </a:tabLst>
            </a:pPr>
            <a:r>
              <a:rPr lang="zh-CN" altLang="en-US" sz="2400" b="1" i="0">
                <a:solidFill>
                  <a:srgbClr val="C00000"/>
                </a:solidFill>
              </a:rPr>
              <a:t>白盒方法</a:t>
            </a:r>
            <a:endParaRPr lang="en-US" altLang="zh-CN" sz="2400" b="1" i="0">
              <a:solidFill>
                <a:srgbClr val="C00000"/>
              </a:solidFill>
            </a:endParaRPr>
          </a:p>
          <a:p>
            <a:pPr marL="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i="0">
                <a:solidFill>
                  <a:srgbClr val="0070C0"/>
                </a:solidFill>
              </a:rPr>
              <a:t>用商业的统计分析工具</a:t>
            </a:r>
            <a:endParaRPr lang="en-US" altLang="zh-CN" sz="2400" i="0">
              <a:solidFill>
                <a:srgbClr val="0070C0"/>
              </a:solidFill>
            </a:endParaRPr>
          </a:p>
          <a:p>
            <a:pPr marL="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i="0">
                <a:solidFill>
                  <a:srgbClr val="0070C0"/>
                </a:solidFill>
              </a:rPr>
              <a:t>对源码的内审</a:t>
            </a:r>
            <a:endParaRPr lang="en-US" altLang="zh-CN" sz="2400" i="0">
              <a:solidFill>
                <a:srgbClr val="0070C0"/>
              </a:solidFill>
            </a:endParaRPr>
          </a:p>
          <a:p>
            <a:pPr marL="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i="0">
                <a:solidFill>
                  <a:srgbClr val="0070C0"/>
                </a:solidFill>
              </a:rPr>
              <a:t>借助工具 </a:t>
            </a:r>
            <a:r>
              <a:rPr lang="en-US" altLang="zh-CN" sz="2400" i="0">
                <a:solidFill>
                  <a:srgbClr val="0070C0"/>
                </a:solidFill>
              </a:rPr>
              <a:t>Coverity /Fortify </a:t>
            </a:r>
            <a:r>
              <a:rPr lang="zh-CN" altLang="en-US" sz="2400" i="0">
                <a:solidFill>
                  <a:srgbClr val="0070C0"/>
                </a:solidFill>
              </a:rPr>
              <a:t>等</a:t>
            </a:r>
            <a:endParaRPr lang="en-US" altLang="zh-CN" sz="2400" i="0">
              <a:solidFill>
                <a:srgbClr val="0070C0"/>
              </a:solidFill>
            </a:endParaRPr>
          </a:p>
          <a:p>
            <a:pPr>
              <a:tabLst>
                <a:tab pos="228600" algn="l"/>
              </a:tabLst>
            </a:pPr>
            <a:endParaRPr lang="en-US" altLang="zh-CN"/>
          </a:p>
          <a:p>
            <a:pPr marL="0" lvl="1" indent="-355600">
              <a:tabLst>
                <a:tab pos="228600" algn="l"/>
              </a:tabLst>
            </a:pPr>
            <a:r>
              <a:rPr lang="zh-CN" altLang="en-US" sz="2400" b="1" i="0">
                <a:solidFill>
                  <a:srgbClr val="C00000"/>
                </a:solidFill>
              </a:rPr>
              <a:t>黑盒方法</a:t>
            </a:r>
            <a:endParaRPr lang="en-US" altLang="zh-CN" sz="2400" b="1" i="0">
              <a:solidFill>
                <a:srgbClr val="C00000"/>
              </a:solidFill>
            </a:endParaRPr>
          </a:p>
          <a:p>
            <a:pPr marL="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i="0">
                <a:solidFill>
                  <a:srgbClr val="0070C0"/>
                </a:solidFill>
              </a:rPr>
              <a:t>错误注入（</a:t>
            </a:r>
            <a:r>
              <a:rPr lang="en-US" altLang="zh-CN" sz="2400" i="0">
                <a:solidFill>
                  <a:srgbClr val="0070C0"/>
                </a:solidFill>
              </a:rPr>
              <a:t>Fault injection</a:t>
            </a:r>
            <a:r>
              <a:rPr lang="zh-CN" altLang="en-US" sz="2400" i="0">
                <a:solidFill>
                  <a:srgbClr val="0070C0"/>
                </a:solidFill>
              </a:rPr>
              <a:t>）</a:t>
            </a:r>
            <a:endParaRPr lang="en-US" altLang="zh-CN" sz="2400" i="0">
              <a:solidFill>
                <a:srgbClr val="0070C0"/>
              </a:solidFill>
            </a:endParaRPr>
          </a:p>
          <a:p>
            <a:pPr marL="0" lvl="1" indent="-355600">
              <a:lnSpc>
                <a:spcPct val="130000"/>
              </a:lnSpc>
              <a:spcBef>
                <a:spcPts val="265"/>
              </a:spcBef>
              <a:buClr>
                <a:srgbClr val="91AC4E"/>
              </a:buClr>
              <a:buSzPct val="80000"/>
              <a:buFont typeface="Wingdings" panose="05000000000000000000" pitchFamily="2" charset="2"/>
              <a:buChar char="p"/>
              <a:tabLst>
                <a:tab pos="228600" algn="l"/>
              </a:tabLst>
            </a:pPr>
            <a:r>
              <a:rPr lang="en-US" altLang="zh-CN" sz="2400" i="0">
                <a:solidFill>
                  <a:srgbClr val="0070C0"/>
                </a:solidFill>
              </a:rPr>
              <a:t>Dumb Fuzzing</a:t>
            </a:r>
            <a:endParaRPr lang="en-US" altLang="zh-CN" sz="2400" i="0">
              <a:solidFill>
                <a:srgbClr val="0070C0"/>
              </a:solidFill>
            </a:endParaRPr>
          </a:p>
          <a:p>
            <a:pPr>
              <a:tabLst>
                <a:tab pos="228600" algn="l"/>
              </a:tabLst>
            </a:pPr>
            <a:endParaRPr lang="en-US" altLang="zh-CN"/>
          </a:p>
          <a:p>
            <a:pPr marL="0" lvl="1" indent="-355600">
              <a:tabLst>
                <a:tab pos="228600" algn="l"/>
              </a:tabLst>
            </a:pPr>
            <a:r>
              <a:rPr lang="zh-CN" altLang="en-US" sz="2400" b="1" i="0">
                <a:solidFill>
                  <a:srgbClr val="C00000"/>
                </a:solidFill>
              </a:rPr>
              <a:t>灰盒方法</a:t>
            </a:r>
            <a:endParaRPr lang="en-US" altLang="zh-CN" sz="2400" b="1" i="0">
              <a:solidFill>
                <a:srgbClr val="C00000"/>
              </a:solidFill>
            </a:endParaRPr>
          </a:p>
          <a:p>
            <a:pPr marL="0" lvl="1" indent="-355600">
              <a:lnSpc>
                <a:spcPct val="130000"/>
              </a:lnSpc>
              <a:spcBef>
                <a:spcPts val="265"/>
              </a:spcBef>
              <a:buClr>
                <a:srgbClr val="91AC4E"/>
              </a:buClr>
              <a:buSzPct val="80000"/>
              <a:buFont typeface="Wingdings" panose="05000000000000000000" pitchFamily="2" charset="2"/>
              <a:buChar char="p"/>
              <a:tabLst>
                <a:tab pos="228600" algn="l"/>
              </a:tabLst>
            </a:pPr>
            <a:r>
              <a:rPr lang="en-US" altLang="zh-CN" sz="2400" i="0">
                <a:solidFill>
                  <a:srgbClr val="0070C0"/>
                </a:solidFill>
              </a:rPr>
              <a:t>Smart Fuzzing / Intelligent fuzzing</a:t>
            </a:r>
            <a:r>
              <a:rPr lang="en-US" altLang="zh-CN" sz="2400" i="0"/>
              <a:t> </a:t>
            </a:r>
            <a:endParaRPr lang="zh-CN" altLang="en-US" sz="2400" i="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标题 1"/>
          <p:cNvSpPr>
            <a:spLocks noGrp="1"/>
          </p:cNvSpPr>
          <p:nvPr>
            <p:ph type="title"/>
          </p:nvPr>
        </p:nvSpPr>
        <p:spPr>
          <a:xfrm>
            <a:off x="1889760" y="333375"/>
            <a:ext cx="5445125" cy="561975"/>
          </a:xfrm>
        </p:spPr>
        <p:txBody>
          <a:bodyPr/>
          <a:lstStyle/>
          <a:p>
            <a:pPr algn="ctr"/>
            <a:r>
              <a:rPr lang="zh-CN" altLang="en-US" sz="3200" b="1" smtClean="0">
                <a:solidFill>
                  <a:srgbClr val="FFFF00"/>
                </a:solidFill>
              </a:rPr>
              <a:t>静态安全性测试的重要性</a:t>
            </a:r>
            <a:endParaRPr lang="zh-CN" altLang="en-US" sz="3200" b="1" smtClean="0">
              <a:solidFill>
                <a:srgbClr val="FFFF00"/>
              </a:solidFill>
            </a:endParaRPr>
          </a:p>
        </p:txBody>
      </p:sp>
      <p:sp>
        <p:nvSpPr>
          <p:cNvPr id="203778" name="灯片编号占位符 3"/>
          <p:cNvSpPr>
            <a:spLocks noGrp="1"/>
          </p:cNvSpPr>
          <p:nvPr>
            <p:ph type="sldNum" sz="quarter" idx="10"/>
          </p:nvPr>
        </p:nvSpPr>
        <p:spPr bwMode="auto">
          <a:noFill/>
          <a:ln>
            <a:miter lim="800000"/>
          </a:ln>
        </p:spPr>
        <p:txBody>
          <a:bodyPr vert="horz" wrap="square" lIns="91440" tIns="45720" rIns="91440" bIns="45720" numCol="1" anchor="t" anchorCtr="0" compatLnSpc="1"/>
          <a:lstStyle/>
          <a:p>
            <a:fld id="{58612026-F327-49FE-9276-FD9F54DC7AB9}"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203779" name="矩形 4"/>
          <p:cNvSpPr>
            <a:spLocks noChangeArrowheads="1"/>
          </p:cNvSpPr>
          <p:nvPr/>
        </p:nvSpPr>
        <p:spPr bwMode="auto">
          <a:xfrm>
            <a:off x="865188" y="1475740"/>
            <a:ext cx="7731125" cy="4892675"/>
          </a:xfrm>
          <a:prstGeom prst="rect">
            <a:avLst/>
          </a:prstGeom>
          <a:noFill/>
          <a:ln w="9525">
            <a:noFill/>
            <a:miter lim="800000"/>
          </a:ln>
        </p:spPr>
        <p:txBody>
          <a:bodyPr>
            <a:spAutoFit/>
          </a:bodyPr>
          <a:lstStyle/>
          <a:p>
            <a:pPr marL="0" lvl="1" indent="0" defTabSz="914400" eaLnBrk="1" latinLnBrk="0" hangingPunct="1">
              <a:lnSpc>
                <a:spcPct val="200000"/>
              </a:lnSpc>
              <a:spcBef>
                <a:spcPts val="0"/>
              </a:spcBef>
              <a:buClr>
                <a:srgbClr val="91AC4E"/>
              </a:buClr>
              <a:buSzPct val="80000"/>
              <a:buFont typeface="Wingdings" panose="05000000000000000000" pitchFamily="2" charset="2"/>
              <a:buNone/>
              <a:tabLst>
                <a:tab pos="228600" algn="l"/>
              </a:tabLst>
            </a:pPr>
            <a:r>
              <a:rPr lang="zh-CN" altLang="en-US" sz="2400" i="0">
                <a:solidFill>
                  <a:srgbClr val="0070C0"/>
                </a:solidFill>
              </a:rPr>
              <a:t>对代码进行静态扫描，提前发现潜在的安全性问题，那么会避免后期因为漏洞而付出的代价。从微观来看程序代码的安全性问题可能有：</a:t>
            </a:r>
            <a:endParaRPr lang="zh-CN" altLang="en-US" sz="2400" i="0">
              <a:solidFill>
                <a:srgbClr val="0070C0"/>
              </a:solidFill>
            </a:endParaRPr>
          </a:p>
          <a:p>
            <a:pPr marL="0" lvl="1" indent="0" defTabSz="914400" eaLnBrk="1" latinLnBrk="0" hangingPunct="1">
              <a:lnSpc>
                <a:spcPct val="200000"/>
              </a:lnSpc>
              <a:spcBef>
                <a:spcPts val="0"/>
              </a:spcBef>
              <a:buClr>
                <a:srgbClr val="91AC4E"/>
              </a:buClr>
              <a:buSzPct val="80000"/>
              <a:buFont typeface="Wingdings" panose="05000000000000000000" pitchFamily="2" charset="2"/>
              <a:buNone/>
              <a:tabLst>
                <a:tab pos="228600" algn="l"/>
              </a:tabLst>
            </a:pPr>
            <a:r>
              <a:rPr lang="zh-CN" altLang="en-US" sz="2400" i="0">
                <a:solidFill>
                  <a:srgbClr val="0070C0"/>
                </a:solidFill>
              </a:rPr>
              <a:t>      </a:t>
            </a:r>
            <a:r>
              <a:rPr lang="en-US" altLang="zh-CN" sz="2400" i="0">
                <a:solidFill>
                  <a:srgbClr val="0070C0"/>
                </a:solidFill>
              </a:rPr>
              <a:t>1. </a:t>
            </a:r>
            <a:r>
              <a:rPr lang="zh-CN" altLang="en-US" sz="2800" b="1" i="0">
                <a:solidFill>
                  <a:srgbClr val="0070C0"/>
                </a:solidFill>
              </a:rPr>
              <a:t>语言级</a:t>
            </a:r>
            <a:r>
              <a:rPr lang="zh-CN" altLang="en-US" sz="2400" i="0">
                <a:solidFill>
                  <a:srgbClr val="0070C0"/>
                </a:solidFill>
              </a:rPr>
              <a:t>代码安全，如</a:t>
            </a:r>
            <a:r>
              <a:rPr lang="en-US" altLang="zh-CN" sz="2400" i="0">
                <a:solidFill>
                  <a:srgbClr val="0070C0"/>
                </a:solidFill>
              </a:rPr>
              <a:t>C/C++</a:t>
            </a:r>
            <a:r>
              <a:rPr lang="zh-CN" altLang="en-US" sz="2400" i="0">
                <a:solidFill>
                  <a:srgbClr val="0070C0"/>
                </a:solidFill>
              </a:rPr>
              <a:t>缓冲区溢出</a:t>
            </a:r>
            <a:r>
              <a:rPr lang="en-US" altLang="zh-CN" sz="2400" i="0">
                <a:solidFill>
                  <a:srgbClr val="0070C0"/>
                </a:solidFill>
              </a:rPr>
              <a:t>...</a:t>
            </a:r>
            <a:endParaRPr lang="en-US" altLang="zh-CN" sz="2400" i="0">
              <a:solidFill>
                <a:srgbClr val="0070C0"/>
              </a:solidFill>
            </a:endParaRPr>
          </a:p>
          <a:p>
            <a:pPr marL="0" lvl="1" indent="0" defTabSz="914400" eaLnBrk="1" latinLnBrk="0" hangingPunct="1">
              <a:lnSpc>
                <a:spcPct val="200000"/>
              </a:lnSpc>
              <a:spcBef>
                <a:spcPts val="0"/>
              </a:spcBef>
              <a:buClr>
                <a:srgbClr val="91AC4E"/>
              </a:buClr>
              <a:buSzPct val="80000"/>
              <a:buFont typeface="Wingdings" panose="05000000000000000000" pitchFamily="2" charset="2"/>
              <a:buNone/>
              <a:tabLst>
                <a:tab pos="228600" algn="l"/>
              </a:tabLst>
            </a:pPr>
            <a:r>
              <a:rPr lang="en-US" altLang="zh-CN" sz="2400" i="0">
                <a:solidFill>
                  <a:srgbClr val="0070C0"/>
                </a:solidFill>
              </a:rPr>
              <a:t>      2. </a:t>
            </a:r>
            <a:r>
              <a:rPr lang="zh-CN" altLang="en-US" sz="2800" b="1" i="0">
                <a:solidFill>
                  <a:srgbClr val="0070C0"/>
                </a:solidFill>
              </a:rPr>
              <a:t>逻辑级</a:t>
            </a:r>
            <a:r>
              <a:rPr lang="zh-CN" altLang="en-US" sz="2400" i="0">
                <a:solidFill>
                  <a:srgbClr val="0070C0"/>
                </a:solidFill>
              </a:rPr>
              <a:t>代码安全，如身份认证与授权</a:t>
            </a:r>
            <a:r>
              <a:rPr lang="en-US" altLang="zh-CN" sz="2400" i="0">
                <a:solidFill>
                  <a:srgbClr val="0070C0"/>
                </a:solidFill>
              </a:rPr>
              <a:t>...</a:t>
            </a:r>
            <a:endParaRPr lang="en-US" altLang="zh-CN" sz="2400" i="0">
              <a:solidFill>
                <a:srgbClr val="0070C0"/>
              </a:solidFill>
            </a:endParaRPr>
          </a:p>
          <a:p>
            <a:pPr marL="0" lvl="1" indent="0" defTabSz="914400" eaLnBrk="1" latinLnBrk="0" hangingPunct="1">
              <a:lnSpc>
                <a:spcPct val="200000"/>
              </a:lnSpc>
              <a:spcBef>
                <a:spcPts val="0"/>
              </a:spcBef>
              <a:buClr>
                <a:srgbClr val="91AC4E"/>
              </a:buClr>
              <a:buSzPct val="80000"/>
              <a:buFont typeface="Wingdings" panose="05000000000000000000" pitchFamily="2" charset="2"/>
              <a:buNone/>
              <a:tabLst>
                <a:tab pos="228600" algn="l"/>
              </a:tabLst>
            </a:pPr>
            <a:r>
              <a:rPr lang="en-US" altLang="zh-CN" sz="2400" i="0">
                <a:solidFill>
                  <a:srgbClr val="0070C0"/>
                </a:solidFill>
              </a:rPr>
              <a:t>      3. </a:t>
            </a:r>
            <a:r>
              <a:rPr lang="zh-CN" altLang="en-US" sz="2800" b="1" i="0">
                <a:solidFill>
                  <a:srgbClr val="0070C0"/>
                </a:solidFill>
              </a:rPr>
              <a:t>规范级</a:t>
            </a:r>
            <a:r>
              <a:rPr lang="zh-CN" altLang="en-US" sz="2400" i="0">
                <a:solidFill>
                  <a:srgbClr val="0070C0"/>
                </a:solidFill>
              </a:rPr>
              <a:t>代码安全，如内存泄漏</a:t>
            </a:r>
            <a:r>
              <a:rPr lang="en-US" altLang="zh-CN" sz="2400" i="0">
                <a:solidFill>
                  <a:srgbClr val="0070C0"/>
                </a:solidFill>
              </a:rPr>
              <a:t>...</a:t>
            </a:r>
            <a:r>
              <a:rPr lang="zh-CN" altLang="en-US" sz="2400" i="0">
                <a:solidFill>
                  <a:srgbClr val="0070C0"/>
                </a:solidFill>
              </a:rPr>
              <a:t> </a:t>
            </a:r>
            <a:endParaRPr lang="zh-CN" altLang="en-US" sz="2400" i="0">
              <a:solidFill>
                <a:srgbClr val="0070C0"/>
              </a:solidFill>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标题 1"/>
          <p:cNvSpPr>
            <a:spLocks noGrp="1"/>
          </p:cNvSpPr>
          <p:nvPr>
            <p:ph type="title"/>
          </p:nvPr>
        </p:nvSpPr>
        <p:spPr>
          <a:xfrm>
            <a:off x="2078355" y="476250"/>
            <a:ext cx="5180330" cy="487680"/>
          </a:xfrm>
        </p:spPr>
        <p:txBody>
          <a:bodyPr/>
          <a:lstStyle/>
          <a:p>
            <a:pPr algn="ctr"/>
            <a:r>
              <a:rPr lang="zh-CN" altLang="en-US" sz="3200" b="1" smtClean="0">
                <a:solidFill>
                  <a:srgbClr val="FFFF00"/>
                </a:solidFill>
                <a:ea typeface="宋体" panose="02010600030101010101" pitchFamily="2" charset="-122"/>
              </a:rPr>
              <a:t>安全性的动态测试</a:t>
            </a:r>
            <a:endParaRPr lang="zh-CN" altLang="en-US" sz="3200" b="1" smtClean="0">
              <a:solidFill>
                <a:srgbClr val="FFFF00"/>
              </a:solidFill>
              <a:ea typeface="宋体" panose="02010600030101010101" pitchFamily="2" charset="-122"/>
            </a:endParaRPr>
          </a:p>
        </p:txBody>
      </p:sp>
      <p:sp>
        <p:nvSpPr>
          <p:cNvPr id="204802" name="Rectangle 6"/>
          <p:cNvSpPr>
            <a:spLocks noChangeArrowheads="1"/>
          </p:cNvSpPr>
          <p:nvPr/>
        </p:nvSpPr>
        <p:spPr bwMode="auto">
          <a:xfrm>
            <a:off x="1007110" y="1524635"/>
            <a:ext cx="6118225" cy="1709420"/>
          </a:xfrm>
          <a:prstGeom prst="rect">
            <a:avLst/>
          </a:prstGeom>
          <a:noFill/>
          <a:ln w="9525">
            <a:noFill/>
            <a:miter lim="800000"/>
          </a:ln>
        </p:spPr>
        <p:txBody>
          <a:bodyPr wrap="square">
            <a:spAutoFit/>
          </a:bodyPr>
          <a:lstStyle/>
          <a:p>
            <a:r>
              <a:rPr lang="zh-CN" altLang="en-US" sz="2800" i="0">
                <a:solidFill>
                  <a:srgbClr val="0070C0"/>
                </a:solidFill>
              </a:rPr>
              <a:t>在系统运行时进行安全性测试</a:t>
            </a:r>
            <a:endParaRPr lang="en-US" altLang="zh-CN" sz="2800" i="0">
              <a:solidFill>
                <a:srgbClr val="0070C0"/>
              </a:solidFill>
            </a:endParaRPr>
          </a:p>
          <a:p>
            <a:pPr marL="355600" lvl="1" indent="-355600">
              <a:lnSpc>
                <a:spcPct val="130000"/>
              </a:lnSpc>
              <a:spcBef>
                <a:spcPts val="265"/>
              </a:spcBef>
              <a:buClr>
                <a:srgbClr val="91AC4E"/>
              </a:buClr>
              <a:buSzPct val="80000"/>
              <a:buFont typeface="Wingdings" panose="05000000000000000000" pitchFamily="2" charset="2"/>
              <a:buChar char="p"/>
            </a:pPr>
            <a:r>
              <a:rPr lang="zh-CN" altLang="en-US" sz="2800" b="1" i="0">
                <a:solidFill>
                  <a:srgbClr val="0000FF"/>
                </a:solidFill>
              </a:rPr>
              <a:t>渗透测试</a:t>
            </a:r>
            <a:endParaRPr lang="zh-CN" altLang="en-US" sz="2800" b="1" i="0">
              <a:solidFill>
                <a:srgbClr val="0000FF"/>
              </a:solidFill>
            </a:endParaRPr>
          </a:p>
          <a:p>
            <a:pPr marL="355600" lvl="1" indent="-355600">
              <a:lnSpc>
                <a:spcPct val="130000"/>
              </a:lnSpc>
              <a:spcBef>
                <a:spcPts val="265"/>
              </a:spcBef>
              <a:buClr>
                <a:srgbClr val="91AC4E"/>
              </a:buClr>
              <a:buSzPct val="80000"/>
              <a:buFont typeface="Wingdings" panose="05000000000000000000" pitchFamily="2" charset="2"/>
              <a:buChar char="p"/>
            </a:pPr>
            <a:r>
              <a:rPr lang="zh-CN" altLang="en-US" sz="2800" b="1" i="0">
                <a:solidFill>
                  <a:srgbClr val="0000FF"/>
                </a:solidFill>
              </a:rPr>
              <a:t>安全功能的测试</a:t>
            </a:r>
            <a:endParaRPr lang="zh-CN" altLang="en-US" sz="2800" b="1" i="0">
              <a:solidFill>
                <a:srgbClr val="0000FF"/>
              </a:solidFill>
            </a:endParaRPr>
          </a:p>
        </p:txBody>
      </p:sp>
      <p:pic>
        <p:nvPicPr>
          <p:cNvPr id="204803" name="图片 5" descr="temp.png"/>
          <p:cNvPicPr>
            <a:picLocks noChangeAspect="1"/>
          </p:cNvPicPr>
          <p:nvPr/>
        </p:nvPicPr>
        <p:blipFill>
          <a:blip r:embed="rId1"/>
          <a:srcRect/>
          <a:stretch>
            <a:fillRect/>
          </a:stretch>
        </p:blipFill>
        <p:spPr bwMode="auto">
          <a:xfrm>
            <a:off x="467043" y="3572828"/>
            <a:ext cx="8350250" cy="29511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 Box 31"/>
          <p:cNvSpPr txBox="1">
            <a:spLocks noChangeArrowheads="1"/>
          </p:cNvSpPr>
          <p:nvPr/>
        </p:nvSpPr>
        <p:spPr bwMode="auto">
          <a:xfrm>
            <a:off x="802640" y="1330325"/>
            <a:ext cx="7538720" cy="5539740"/>
          </a:xfrm>
          <a:prstGeom prst="rect">
            <a:avLst/>
          </a:prstGeom>
          <a:noFill/>
          <a:ln w="9525">
            <a:noFill/>
            <a:miter lim="800000"/>
          </a:ln>
        </p:spPr>
        <p:txBody>
          <a:bodyPr wrap="square" lIns="0" tIns="0" rIns="0" bIns="0">
            <a:spAutoFit/>
          </a:bodyPr>
          <a:lstStyle/>
          <a:p>
            <a:pPr marL="0" indent="0" algn="just" eaLnBrk="1" latinLnBrk="0" hangingPunct="1">
              <a:lnSpc>
                <a:spcPct val="150000"/>
              </a:lnSpc>
              <a:buNone/>
            </a:pPr>
            <a:r>
              <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  </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r>
              <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1</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）识别</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出软件中被修改的</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部分。</a:t>
            </a:r>
            <a:endParaRPr lang="en-US" altLang="zh-CN" sz="2400" i="0" dirty="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buNone/>
            </a:pP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  （</a:t>
            </a:r>
            <a:r>
              <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2</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）从</a:t>
            </a:r>
            <a:r>
              <a:rPr lang="zh-CN" altLang="en-US" sz="2400" b="1" i="0" dirty="0">
                <a:solidFill>
                  <a:srgbClr val="00B050"/>
                </a:solidFill>
                <a:latin typeface="华文楷体" panose="02010600040101010101" charset="-122"/>
                <a:ea typeface="华文楷体" panose="02010600040101010101" charset="-122"/>
                <a:cs typeface="华文楷体" panose="02010600040101010101" charset="-122"/>
                <a:sym typeface="+mn-ea"/>
              </a:rPr>
              <a:t>原基线测试用例库</a:t>
            </a:r>
            <a:r>
              <a:rPr lang="en-US" altLang="zh-CN" sz="2400" b="1" i="0" dirty="0">
                <a:solidFill>
                  <a:srgbClr val="00B050"/>
                </a:solidFill>
                <a:latin typeface="华文楷体" panose="02010600040101010101" charset="-122"/>
                <a:ea typeface="华文楷体" panose="02010600040101010101" charset="-122"/>
                <a:cs typeface="华文楷体" panose="02010600040101010101" charset="-122"/>
                <a:sym typeface="+mn-ea"/>
              </a:rPr>
              <a:t>T</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中，排除</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所有不再适用的</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测试用例，确定</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那些对新的软件版本依然有效的</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测试用例，其</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结果是建立一个</a:t>
            </a:r>
            <a:r>
              <a:rPr lang="zh-CN" altLang="en-US" sz="2400" b="1" i="0" dirty="0">
                <a:solidFill>
                  <a:srgbClr val="00B050"/>
                </a:solidFill>
                <a:latin typeface="华文楷体" panose="02010600040101010101" charset="-122"/>
                <a:ea typeface="华文楷体" panose="02010600040101010101" charset="-122"/>
                <a:cs typeface="华文楷体" panose="02010600040101010101" charset="-122"/>
                <a:sym typeface="+mn-ea"/>
              </a:rPr>
              <a:t>新的基线测试用例库 </a:t>
            </a:r>
            <a:r>
              <a:rPr lang="en-US" altLang="zh-CN" sz="2400" b="1" i="0" dirty="0" smtClean="0">
                <a:solidFill>
                  <a:srgbClr val="00B050"/>
                </a:solidFill>
                <a:latin typeface="华文楷体" panose="02010600040101010101" charset="-122"/>
                <a:ea typeface="华文楷体" panose="02010600040101010101" charset="-122"/>
                <a:cs typeface="华文楷体" panose="02010600040101010101" charset="-122"/>
                <a:sym typeface="+mn-ea"/>
              </a:rPr>
              <a:t>T0</a:t>
            </a:r>
            <a:r>
              <a:rPr lang="zh-CN" altLang="en-US" sz="2400" b="1" i="0" dirty="0" smtClean="0">
                <a:solidFill>
                  <a:srgbClr val="00B050"/>
                </a:solidFill>
                <a:latin typeface="华文楷体" panose="02010600040101010101" charset="-122"/>
                <a:ea typeface="华文楷体" panose="02010600040101010101" charset="-122"/>
                <a:cs typeface="华文楷体" panose="02010600040101010101" charset="-122"/>
                <a:sym typeface="+mn-ea"/>
              </a:rPr>
              <a:t>。</a:t>
            </a:r>
            <a:endParaRPr lang="en-US" altLang="zh-CN" sz="2400" i="0" dirty="0">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buNone/>
            </a:pP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  （</a:t>
            </a:r>
            <a:r>
              <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3</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）依据</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一定的策略从 </a:t>
            </a:r>
            <a:r>
              <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T0</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中</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选择测试用例测试被修改的</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软件。</a:t>
            </a:r>
            <a:endParaRPr lang="en-US" altLang="zh-CN" sz="2400" i="0" dirty="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buNone/>
            </a:pP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  （</a:t>
            </a:r>
            <a:r>
              <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4</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）如果</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回归测试包不能达到所需的覆盖</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要求，必须</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补充新的测试用例使覆盖率达到规定的</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要求，生成</a:t>
            </a:r>
            <a:r>
              <a:rPr lang="zh-CN" altLang="en-US" sz="2400" b="1" i="0" dirty="0">
                <a:solidFill>
                  <a:srgbClr val="00B050"/>
                </a:solidFill>
                <a:latin typeface="华文楷体" panose="02010600040101010101" charset="-122"/>
                <a:ea typeface="华文楷体" panose="02010600040101010101" charset="-122"/>
                <a:cs typeface="华文楷体" panose="02010600040101010101" charset="-122"/>
                <a:sym typeface="+mn-ea"/>
              </a:rPr>
              <a:t>新的测试用例集</a:t>
            </a:r>
            <a:r>
              <a:rPr lang="en-US" altLang="zh-CN" sz="2400" b="1" i="0" dirty="0" smtClean="0">
                <a:solidFill>
                  <a:srgbClr val="00B050"/>
                </a:solidFill>
                <a:latin typeface="华文楷体" panose="02010600040101010101" charset="-122"/>
                <a:ea typeface="华文楷体" panose="02010600040101010101" charset="-122"/>
                <a:cs typeface="华文楷体" panose="02010600040101010101" charset="-122"/>
                <a:sym typeface="+mn-ea"/>
              </a:rPr>
              <a:t>T1</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，用于</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测试 </a:t>
            </a:r>
            <a:r>
              <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T0</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无法</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充分测试的软件部分。</a:t>
            </a:r>
            <a:endParaRPr lang="zh-CN" altLang="en-US" sz="2400" i="0" dirty="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buNone/>
            </a:pP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  （</a:t>
            </a:r>
            <a:r>
              <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5</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）用</a:t>
            </a:r>
            <a:r>
              <a:rPr lang="en-US" altLang="zh-CN" sz="2400" i="0" dirty="0">
                <a:solidFill>
                  <a:srgbClr val="0070C0"/>
                </a:solidFill>
                <a:latin typeface="华文楷体" panose="02010600040101010101" charset="-122"/>
                <a:ea typeface="华文楷体" panose="02010600040101010101" charset="-122"/>
                <a:cs typeface="华文楷体" panose="02010600040101010101" charset="-122"/>
                <a:sym typeface="+mn-ea"/>
              </a:rPr>
              <a:t>T1</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执行修改后的软件。</a:t>
            </a:r>
            <a:endPar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
        <p:nvSpPr>
          <p:cNvPr id="26627" name="Rectangle 2"/>
          <p:cNvSpPr>
            <a:spLocks noGrp="1" noChangeArrowheads="1"/>
          </p:cNvSpPr>
          <p:nvPr>
            <p:ph type="title"/>
          </p:nvPr>
        </p:nvSpPr>
        <p:spPr>
          <a:xfrm>
            <a:off x="1619250" y="333375"/>
            <a:ext cx="5903913" cy="765175"/>
          </a:xfrm>
        </p:spPr>
        <p:txBody>
          <a:bodyPr/>
          <a:lstStyle/>
          <a:p>
            <a:pPr algn="ctr">
              <a:defRPr/>
            </a:pPr>
            <a:r>
              <a:rPr lang="zh-CN" altLang="en-US" sz="3200" dirty="0">
                <a:solidFill>
                  <a:srgbClr val="FFFF00"/>
                </a:solidFill>
                <a:latin typeface="+mj-ea"/>
              </a:rPr>
              <a:t>回归测试基本过程</a:t>
            </a:r>
            <a:r>
              <a:rPr lang="zh-CN" altLang="en-US" sz="3200" dirty="0">
                <a:solidFill>
                  <a:srgbClr val="FFFF00"/>
                </a:solidFill>
                <a:latin typeface="+mj-ea"/>
              </a:rPr>
              <a:t> </a:t>
            </a:r>
            <a:endParaRPr lang="en-US" altLang="zh-CN" sz="3200" dirty="0">
              <a:solidFill>
                <a:srgbClr val="FFFF00"/>
              </a:solidFill>
              <a:latin typeface="+mj-ea"/>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标题 1"/>
          <p:cNvSpPr>
            <a:spLocks noGrp="1"/>
          </p:cNvSpPr>
          <p:nvPr>
            <p:ph type="title"/>
          </p:nvPr>
        </p:nvSpPr>
        <p:spPr>
          <a:xfrm>
            <a:off x="1435735" y="367030"/>
            <a:ext cx="6136640" cy="561975"/>
          </a:xfrm>
        </p:spPr>
        <p:txBody>
          <a:bodyPr/>
          <a:lstStyle/>
          <a:p>
            <a:pPr algn="ctr"/>
            <a:r>
              <a:rPr lang="zh-CN" altLang="en-US" sz="3200" b="1" smtClean="0">
                <a:solidFill>
                  <a:srgbClr val="FFFF00"/>
                </a:solidFill>
                <a:ea typeface="宋体" panose="02010600030101010101" pitchFamily="2" charset="-122"/>
              </a:rPr>
              <a:t>安全性测试方法 </a:t>
            </a:r>
            <a:r>
              <a:rPr lang="en-US" altLang="zh-CN" sz="3200" b="1" i="1" smtClean="0">
                <a:solidFill>
                  <a:srgbClr val="FFFF00"/>
                </a:solidFill>
                <a:ea typeface="宋体" panose="02010600030101010101" pitchFamily="2" charset="-122"/>
              </a:rPr>
              <a:t>-3</a:t>
            </a:r>
            <a:endParaRPr lang="zh-CN" altLang="en-US" sz="3200" b="1" i="1" smtClean="0">
              <a:solidFill>
                <a:srgbClr val="FFFF00"/>
              </a:solidFill>
              <a:ea typeface="宋体" panose="02010600030101010101" pitchFamily="2" charset="-122"/>
            </a:endParaRPr>
          </a:p>
        </p:txBody>
      </p:sp>
      <p:sp>
        <p:nvSpPr>
          <p:cNvPr id="206850" name="灯片编号占位符 3"/>
          <p:cNvSpPr>
            <a:spLocks noGrp="1"/>
          </p:cNvSpPr>
          <p:nvPr>
            <p:ph type="sldNum" sz="quarter" idx="10"/>
          </p:nvPr>
        </p:nvSpPr>
        <p:spPr bwMode="auto">
          <a:noFill/>
          <a:ln>
            <a:miter lim="800000"/>
          </a:ln>
        </p:spPr>
        <p:txBody>
          <a:bodyPr vert="horz" wrap="square" lIns="91440" tIns="45720" rIns="91440" bIns="45720" numCol="1" anchor="t" anchorCtr="0" compatLnSpc="1"/>
          <a:lstStyle/>
          <a:p>
            <a:fld id="{0C914DF6-1689-4984-84FF-83B3C0B64C9B}"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206851" name="矩形 2"/>
          <p:cNvSpPr>
            <a:spLocks noChangeArrowheads="1"/>
          </p:cNvSpPr>
          <p:nvPr/>
        </p:nvSpPr>
        <p:spPr bwMode="auto">
          <a:xfrm>
            <a:off x="755650" y="1341438"/>
            <a:ext cx="6337300" cy="5178425"/>
          </a:xfrm>
          <a:prstGeom prst="rect">
            <a:avLst/>
          </a:prstGeom>
          <a:noFill/>
          <a:ln w="9525">
            <a:noFill/>
            <a:miter lim="800000"/>
          </a:ln>
        </p:spPr>
        <p:txBody>
          <a:bodyPr>
            <a:spAutoFit/>
          </a:bodyPr>
          <a:lstStyle/>
          <a:p>
            <a:pPr marL="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b="1" i="0" u="sng">
                <a:solidFill>
                  <a:srgbClr val="0000FF"/>
                </a:solidFill>
              </a:rPr>
              <a:t>基于模型的安全功能测试</a:t>
            </a:r>
            <a:endParaRPr lang="zh-CN" altLang="en-US" sz="2400" b="1" i="0" u="sng">
              <a:solidFill>
                <a:srgbClr val="0000FF"/>
              </a:solidFill>
            </a:endParaRPr>
          </a:p>
          <a:p>
            <a:pPr marL="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b="1" i="0" u="sng">
                <a:solidFill>
                  <a:srgbClr val="0000FF"/>
                </a:solidFill>
              </a:rPr>
              <a:t>基于故障注入的安全性测试</a:t>
            </a:r>
            <a:endParaRPr lang="zh-CN" altLang="en-US" sz="2400" b="1" i="0" u="sng">
              <a:solidFill>
                <a:srgbClr val="0000FF"/>
              </a:solidFill>
            </a:endParaRPr>
          </a:p>
          <a:p>
            <a:pPr marL="0" lvl="1" indent="-355600">
              <a:lnSpc>
                <a:spcPct val="130000"/>
              </a:lnSpc>
              <a:spcBef>
                <a:spcPts val="265"/>
              </a:spcBef>
              <a:buClr>
                <a:srgbClr val="91AC4E"/>
              </a:buClr>
              <a:buSzPct val="80000"/>
              <a:buFont typeface="Wingdings" panose="05000000000000000000" pitchFamily="2" charset="2"/>
              <a:buChar char="p"/>
              <a:tabLst>
                <a:tab pos="228600" algn="l"/>
              </a:tabLst>
            </a:pPr>
            <a:r>
              <a:rPr lang="zh-TW" altLang="en-US" sz="2400" b="1" i="0" u="sng">
                <a:solidFill>
                  <a:srgbClr val="0000FF"/>
                </a:solidFill>
              </a:rPr>
              <a:t>模糊测试</a:t>
            </a:r>
            <a:r>
              <a:rPr lang="zh-TW" altLang="en-US" sz="2000" i="0"/>
              <a:t>（</a:t>
            </a:r>
            <a:r>
              <a:rPr lang="en-US" altLang="zh-CN" sz="2000" i="0"/>
              <a:t>Fuzz</a:t>
            </a:r>
            <a:r>
              <a:rPr lang="zh-CN" altLang="en-US" sz="2000" i="0"/>
              <a:t> </a:t>
            </a:r>
            <a:r>
              <a:rPr lang="en-US" altLang="zh-CN" sz="2000" i="0"/>
              <a:t>Testing</a:t>
            </a:r>
            <a:r>
              <a:rPr lang="zh-TW" altLang="en-US" sz="2000" i="0"/>
              <a:t>）</a:t>
            </a:r>
            <a:endParaRPr lang="zh-TW" altLang="en-US" sz="2000" i="0" u="sng">
              <a:solidFill>
                <a:srgbClr val="0000FF"/>
              </a:solidFill>
            </a:endParaRPr>
          </a:p>
          <a:p>
            <a:pPr marL="0" lvl="1" indent="-355600">
              <a:lnSpc>
                <a:spcPct val="130000"/>
              </a:lnSpc>
              <a:spcBef>
                <a:spcPts val="265"/>
              </a:spcBef>
              <a:buClr>
                <a:srgbClr val="91AC4E"/>
              </a:buClr>
              <a:buSzPct val="80000"/>
              <a:buFont typeface="Wingdings" panose="05000000000000000000" pitchFamily="2" charset="2"/>
              <a:buChar char="p"/>
              <a:tabLst>
                <a:tab pos="228600" algn="l"/>
              </a:tabLst>
            </a:pPr>
            <a:r>
              <a:rPr lang="zh-TW" altLang="en-US" sz="2400" b="1" i="0" u="sng">
                <a:solidFill>
                  <a:srgbClr val="0000FF"/>
                </a:solidFill>
              </a:rPr>
              <a:t>基于白盒的安全测试</a:t>
            </a:r>
            <a:endParaRPr lang="zh-TW" altLang="en-US" sz="2400" b="1" i="0" u="sng">
              <a:solidFill>
                <a:srgbClr val="0000FF"/>
              </a:solidFill>
            </a:endParaRPr>
          </a:p>
          <a:p>
            <a:pPr marL="0" lvl="1" indent="-355600">
              <a:lnSpc>
                <a:spcPct val="130000"/>
              </a:lnSpc>
              <a:spcBef>
                <a:spcPts val="265"/>
              </a:spcBef>
              <a:buClr>
                <a:srgbClr val="91AC4E"/>
              </a:buClr>
              <a:buSzPct val="80000"/>
              <a:buFont typeface="Wingdings" panose="05000000000000000000" pitchFamily="2" charset="2"/>
              <a:buChar char="p"/>
              <a:tabLst>
                <a:tab pos="228600" algn="l"/>
              </a:tabLst>
            </a:pPr>
            <a:r>
              <a:rPr lang="zh-TW" altLang="en-US" sz="2400" b="1" i="0" u="sng">
                <a:solidFill>
                  <a:srgbClr val="0000FF"/>
                </a:solidFill>
              </a:rPr>
              <a:t>威胁模型与攻击树理论</a:t>
            </a:r>
            <a:endParaRPr lang="zh-TW" altLang="en-US" sz="2400" b="1" i="0" u="sng">
              <a:solidFill>
                <a:srgbClr val="0000FF"/>
              </a:solidFill>
            </a:endParaRPr>
          </a:p>
          <a:p>
            <a:pPr marL="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i="0">
                <a:solidFill>
                  <a:srgbClr val="0070C0"/>
                </a:solidFill>
              </a:rPr>
              <a:t>形式化安全测试方法</a:t>
            </a:r>
            <a:endParaRPr lang="en-US" altLang="zh-CN" sz="2400" i="0">
              <a:solidFill>
                <a:srgbClr val="0070C0"/>
              </a:solidFill>
            </a:endParaRPr>
          </a:p>
          <a:p>
            <a:pPr marL="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i="0">
                <a:solidFill>
                  <a:srgbClr val="0070C0"/>
                </a:solidFill>
              </a:rPr>
              <a:t>语法测试</a:t>
            </a:r>
            <a:endParaRPr lang="en-US" altLang="zh-CN" sz="2400" i="0">
              <a:solidFill>
                <a:srgbClr val="0070C0"/>
              </a:solidFill>
            </a:endParaRPr>
          </a:p>
          <a:p>
            <a:pPr marL="0" lvl="1" indent="-355600">
              <a:lnSpc>
                <a:spcPct val="130000"/>
              </a:lnSpc>
              <a:spcBef>
                <a:spcPts val="265"/>
              </a:spcBef>
              <a:buClr>
                <a:srgbClr val="91AC4E"/>
              </a:buClr>
              <a:buSzPct val="80000"/>
              <a:buFont typeface="Wingdings" panose="05000000000000000000" pitchFamily="2" charset="2"/>
              <a:buChar char="p"/>
              <a:tabLst>
                <a:tab pos="228600" algn="l"/>
              </a:tabLst>
            </a:pPr>
            <a:r>
              <a:rPr lang="zh-TW" altLang="en-US" sz="2400" i="0">
                <a:solidFill>
                  <a:srgbClr val="0070C0"/>
                </a:solidFill>
              </a:rPr>
              <a:t>基于属性的测试</a:t>
            </a:r>
            <a:endParaRPr lang="en-US" altLang="zh-TW" sz="2400" i="0">
              <a:solidFill>
                <a:srgbClr val="0070C0"/>
              </a:solidFill>
            </a:endParaRPr>
          </a:p>
          <a:p>
            <a:pPr marL="0" lvl="1" indent="-355600">
              <a:lnSpc>
                <a:spcPct val="130000"/>
              </a:lnSpc>
              <a:spcBef>
                <a:spcPts val="265"/>
              </a:spcBef>
              <a:buClr>
                <a:srgbClr val="91AC4E"/>
              </a:buClr>
              <a:buSzPct val="80000"/>
              <a:buFont typeface="Wingdings" panose="05000000000000000000" pitchFamily="2" charset="2"/>
              <a:buChar char="p"/>
              <a:tabLst>
                <a:tab pos="228600" algn="l"/>
              </a:tabLst>
            </a:pPr>
            <a:r>
              <a:rPr lang="zh-TW" altLang="en-US" sz="2400" i="0">
                <a:solidFill>
                  <a:srgbClr val="0070C0"/>
                </a:solidFill>
              </a:rPr>
              <a:t>动态污</a:t>
            </a:r>
            <a:r>
              <a:rPr lang="en-US" altLang="en-US" sz="2400" i="0">
                <a:solidFill>
                  <a:srgbClr val="0070C0"/>
                </a:solidFill>
              </a:rPr>
              <a:t>点</a:t>
            </a:r>
            <a:r>
              <a:rPr lang="zh-TW" altLang="en-US" sz="2400" i="0">
                <a:solidFill>
                  <a:srgbClr val="0070C0"/>
                </a:solidFill>
              </a:rPr>
              <a:t>分析方法</a:t>
            </a:r>
            <a:r>
              <a:rPr lang="zh-TW" altLang="en-US" sz="2000" i="0">
                <a:solidFill>
                  <a:srgbClr val="0070C0"/>
                </a:solidFill>
              </a:rPr>
              <a:t>（</a:t>
            </a:r>
            <a:r>
              <a:rPr lang="en-US" altLang="zh-TW" sz="2000" i="0">
                <a:solidFill>
                  <a:srgbClr val="0070C0"/>
                </a:solidFill>
              </a:rPr>
              <a:t>Dynamic Taint Analysis</a:t>
            </a:r>
            <a:r>
              <a:rPr lang="zh-TW" altLang="en-US" sz="2000" i="0">
                <a:solidFill>
                  <a:srgbClr val="0070C0"/>
                </a:solidFill>
              </a:rPr>
              <a:t>）</a:t>
            </a:r>
            <a:endParaRPr lang="en-US" altLang="zh-TW" sz="2400" i="0">
              <a:solidFill>
                <a:srgbClr val="0070C0"/>
              </a:solidFill>
            </a:endParaRPr>
          </a:p>
          <a:p>
            <a:pPr marL="0" lvl="1" indent="-355600">
              <a:lnSpc>
                <a:spcPct val="130000"/>
              </a:lnSpc>
              <a:spcBef>
                <a:spcPts val="265"/>
              </a:spcBef>
              <a:buClr>
                <a:srgbClr val="91AC4E"/>
              </a:buClr>
              <a:buSzPct val="80000"/>
              <a:buFont typeface="Wingdings" panose="05000000000000000000" pitchFamily="2" charset="2"/>
              <a:buChar char="p"/>
              <a:tabLst>
                <a:tab pos="228600" algn="l"/>
              </a:tabLst>
            </a:pPr>
            <a:r>
              <a:rPr lang="zh-TW" altLang="en-US" sz="2400" i="0">
                <a:solidFill>
                  <a:srgbClr val="0070C0"/>
                </a:solidFill>
              </a:rPr>
              <a:t>基于风险的安全测试</a:t>
            </a:r>
            <a:endParaRPr lang="zh-TW" altLang="en-US" sz="2400" i="0">
              <a:solidFill>
                <a:srgbClr val="0070C0"/>
              </a:solidFill>
            </a:endParaRPr>
          </a:p>
        </p:txBody>
      </p:sp>
      <p:pic>
        <p:nvPicPr>
          <p:cNvPr id="206852" name="图片 3" descr="bank-security-icons--bella-vector.jpg"/>
          <p:cNvPicPr>
            <a:picLocks noChangeAspect="1"/>
          </p:cNvPicPr>
          <p:nvPr/>
        </p:nvPicPr>
        <p:blipFill>
          <a:blip r:embed="rId1"/>
          <a:srcRect/>
          <a:stretch>
            <a:fillRect/>
          </a:stretch>
        </p:blipFill>
        <p:spPr bwMode="auto">
          <a:xfrm>
            <a:off x="5570538" y="1897380"/>
            <a:ext cx="3097212" cy="3259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标题 1"/>
          <p:cNvSpPr>
            <a:spLocks noGrp="1"/>
          </p:cNvSpPr>
          <p:nvPr>
            <p:ph type="title"/>
          </p:nvPr>
        </p:nvSpPr>
        <p:spPr>
          <a:xfrm>
            <a:off x="1258888" y="366713"/>
            <a:ext cx="6313487" cy="561975"/>
          </a:xfrm>
        </p:spPr>
        <p:txBody>
          <a:bodyPr/>
          <a:lstStyle/>
          <a:p>
            <a:pPr algn="ctr"/>
            <a:r>
              <a:rPr lang="zh-TW" altLang="en-US" sz="3200" smtClean="0"/>
              <a:t>基于风险的</a:t>
            </a:r>
            <a:r>
              <a:rPr lang="zh-CN" altLang="en-US" sz="3200" b="1" smtClean="0">
                <a:solidFill>
                  <a:srgbClr val="FFFF00"/>
                </a:solidFill>
                <a:ea typeface="宋体" panose="02010600030101010101" pitchFamily="2" charset="-122"/>
              </a:rPr>
              <a:t>安全性测试方法</a:t>
            </a:r>
            <a:endParaRPr lang="zh-CN" altLang="en-US" sz="3200" b="1" i="1" smtClean="0">
              <a:solidFill>
                <a:srgbClr val="FFFF00"/>
              </a:solidFill>
              <a:ea typeface="宋体" panose="02010600030101010101" pitchFamily="2" charset="-122"/>
            </a:endParaRPr>
          </a:p>
        </p:txBody>
      </p:sp>
      <p:sp>
        <p:nvSpPr>
          <p:cNvPr id="207874" name="灯片编号占位符 3"/>
          <p:cNvSpPr>
            <a:spLocks noGrp="1"/>
          </p:cNvSpPr>
          <p:nvPr>
            <p:ph type="sldNum" sz="quarter" idx="10"/>
          </p:nvPr>
        </p:nvSpPr>
        <p:spPr bwMode="auto">
          <a:noFill/>
          <a:ln>
            <a:miter lim="800000"/>
          </a:ln>
        </p:spPr>
        <p:txBody>
          <a:bodyPr vert="horz" wrap="square" lIns="91440" tIns="45720" rIns="91440" bIns="45720" numCol="1" anchor="t" anchorCtr="0" compatLnSpc="1"/>
          <a:lstStyle/>
          <a:p>
            <a:fld id="{3BAADAD3-66D0-4429-9386-F17DFAF42BD7}"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207875" name="矩形 4"/>
          <p:cNvSpPr>
            <a:spLocks noChangeArrowheads="1"/>
          </p:cNvSpPr>
          <p:nvPr/>
        </p:nvSpPr>
        <p:spPr bwMode="auto">
          <a:xfrm>
            <a:off x="250190" y="1473835"/>
            <a:ext cx="8501380" cy="2009775"/>
          </a:xfrm>
          <a:prstGeom prst="rect">
            <a:avLst/>
          </a:prstGeom>
          <a:noFill/>
          <a:ln w="9525">
            <a:noFill/>
            <a:miter lim="800000"/>
          </a:ln>
        </p:spPr>
        <p:txBody>
          <a:bodyPr wrap="square">
            <a:spAutoFit/>
          </a:bodyPr>
          <a:lstStyle/>
          <a:p>
            <a:pPr>
              <a:lnSpc>
                <a:spcPct val="130000"/>
              </a:lnSpc>
            </a:pPr>
            <a:r>
              <a:rPr lang="en-US" altLang="zh-CN" sz="2400" i="0">
                <a:solidFill>
                  <a:srgbClr val="0070C0"/>
                </a:solidFill>
              </a:rPr>
              <a:t>       </a:t>
            </a:r>
            <a:r>
              <a:rPr lang="zh-CN" altLang="en-US" sz="2400" i="0">
                <a:solidFill>
                  <a:srgbClr val="0070C0"/>
                </a:solidFill>
              </a:rPr>
              <a:t>将风险分析、安全测试与软件开发过程 </a:t>
            </a:r>
            <a:r>
              <a:rPr lang="en-US" altLang="zh-CN" sz="2400" i="0">
                <a:solidFill>
                  <a:srgbClr val="0070C0"/>
                </a:solidFill>
              </a:rPr>
              <a:t>(Security Development Lifecycle</a:t>
            </a:r>
            <a:r>
              <a:rPr lang="zh-CN" altLang="en-US" sz="2400" i="0">
                <a:solidFill>
                  <a:srgbClr val="0070C0"/>
                </a:solidFill>
              </a:rPr>
              <a:t>，</a:t>
            </a:r>
            <a:r>
              <a:rPr lang="en-US" altLang="zh-CN" sz="2400" i="0">
                <a:solidFill>
                  <a:srgbClr val="0070C0"/>
                </a:solidFill>
              </a:rPr>
              <a:t>SDL)</a:t>
            </a:r>
            <a:r>
              <a:rPr lang="zh-CN" altLang="en-US" sz="2400" i="0">
                <a:solidFill>
                  <a:srgbClr val="0070C0"/>
                </a:solidFill>
              </a:rPr>
              <a:t>结合起来</a:t>
            </a:r>
            <a:r>
              <a:rPr lang="en-US" altLang="zh-CN" sz="2400" i="0">
                <a:solidFill>
                  <a:srgbClr val="0070C0"/>
                </a:solidFill>
              </a:rPr>
              <a:t>,</a:t>
            </a:r>
            <a:r>
              <a:rPr lang="zh-CN" altLang="en-US" sz="2400" i="0">
                <a:solidFill>
                  <a:srgbClr val="0070C0"/>
                </a:solidFill>
              </a:rPr>
              <a:t> 在软件开发的各个阶段进行误用模式、异常场景、风险分析以及渗透测试等</a:t>
            </a:r>
            <a:r>
              <a:rPr lang="en-US" altLang="zh-CN" sz="2400" i="0">
                <a:solidFill>
                  <a:srgbClr val="0070C0"/>
                </a:solidFill>
              </a:rPr>
              <a:t>, </a:t>
            </a:r>
            <a:r>
              <a:rPr lang="zh-CN" altLang="en-US" sz="2400" i="0">
                <a:solidFill>
                  <a:srgbClr val="0070C0"/>
                </a:solidFill>
              </a:rPr>
              <a:t>尽早地发现高风险的安全漏洞</a:t>
            </a:r>
            <a:endParaRPr lang="zh-CN" altLang="en-US" sz="2400" i="0">
              <a:solidFill>
                <a:srgbClr val="0070C0"/>
              </a:solidFill>
            </a:endParaRPr>
          </a:p>
        </p:txBody>
      </p:sp>
      <p:pic>
        <p:nvPicPr>
          <p:cNvPr id="207876" name="图片 6" descr="屏幕快照 2014-04-08 上午10.47.30.png"/>
          <p:cNvPicPr>
            <a:picLocks noChangeAspect="1"/>
          </p:cNvPicPr>
          <p:nvPr/>
        </p:nvPicPr>
        <p:blipFill>
          <a:blip r:embed="rId1"/>
          <a:srcRect/>
          <a:stretch>
            <a:fillRect/>
          </a:stretch>
        </p:blipFill>
        <p:spPr bwMode="auto">
          <a:xfrm>
            <a:off x="250825" y="3644900"/>
            <a:ext cx="8501063" cy="2592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2"/>
          <p:cNvSpPr>
            <a:spLocks noGrp="1" noChangeArrowheads="1"/>
          </p:cNvSpPr>
          <p:nvPr>
            <p:ph type="title"/>
          </p:nvPr>
        </p:nvSpPr>
        <p:spPr>
          <a:xfrm>
            <a:off x="1476375" y="366713"/>
            <a:ext cx="6096000" cy="561975"/>
          </a:xfrm>
        </p:spPr>
        <p:txBody>
          <a:bodyPr/>
          <a:lstStyle/>
          <a:p>
            <a:pPr algn="ctr"/>
            <a:r>
              <a:rPr lang="zh-CN" altLang="en-US" sz="3200" b="1" smtClean="0">
                <a:solidFill>
                  <a:srgbClr val="FFFF00"/>
                </a:solidFill>
              </a:rPr>
              <a:t>渗透测试</a:t>
            </a:r>
            <a:endParaRPr lang="zh-CN" altLang="en-US" sz="3200" b="1" smtClean="0">
              <a:solidFill>
                <a:srgbClr val="FFFF00"/>
              </a:solidFill>
            </a:endParaRPr>
          </a:p>
        </p:txBody>
      </p:sp>
      <p:sp>
        <p:nvSpPr>
          <p:cNvPr id="209922" name="Rectangle 3"/>
          <p:cNvSpPr>
            <a:spLocks noGrp="1" noChangeArrowheads="1"/>
          </p:cNvSpPr>
          <p:nvPr>
            <p:ph type="body" idx="1"/>
          </p:nvPr>
        </p:nvSpPr>
        <p:spPr>
          <a:xfrm>
            <a:off x="611188" y="1700213"/>
            <a:ext cx="7705725" cy="2016125"/>
          </a:xfrm>
        </p:spPr>
        <p:txBody>
          <a:bodyPr/>
          <a:lstStyle/>
          <a:p>
            <a:pPr marL="35560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smtClean="0">
                <a:solidFill>
                  <a:srgbClr val="0070C0"/>
                </a:solidFill>
                <a:ea typeface="宋体" panose="02010600030101010101" pitchFamily="2" charset="-122"/>
              </a:rPr>
              <a:t>完全模拟黑客可能使用的攻击技术和漏洞发现技术，对目标系统的安全做深入的探测，发现系统最脆弱的环节，直观地发现问题</a:t>
            </a:r>
            <a:endParaRPr lang="en-US" altLang="zh-CN" sz="2400" smtClean="0">
              <a:solidFill>
                <a:srgbClr val="0070C0"/>
              </a:solidFill>
              <a:ea typeface="宋体" panose="02010600030101010101" pitchFamily="2" charset="-122"/>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smtClean="0">
                <a:solidFill>
                  <a:srgbClr val="0070C0"/>
                </a:solidFill>
                <a:ea typeface="宋体" panose="02010600030101010101" pitchFamily="2" charset="-122"/>
              </a:rPr>
              <a:t>探索式测试</a:t>
            </a:r>
            <a:endParaRPr lang="zh-CN" altLang="en-US" sz="2400" smtClean="0">
              <a:solidFill>
                <a:srgbClr val="0070C0"/>
              </a:solidFill>
              <a:ea typeface="宋体" panose="02010600030101010101" pitchFamily="2" charset="-122"/>
            </a:endParaRPr>
          </a:p>
        </p:txBody>
      </p:sp>
      <p:sp>
        <p:nvSpPr>
          <p:cNvPr id="209923" name="AutoShape 4" descr="http://preview.filesonic.com/img/1053541.jpeg"/>
          <p:cNvSpPr>
            <a:spLocks noChangeAspect="1" noChangeArrowheads="1"/>
          </p:cNvSpPr>
          <p:nvPr/>
        </p:nvSpPr>
        <p:spPr bwMode="auto">
          <a:xfrm>
            <a:off x="63500" y="-136525"/>
            <a:ext cx="304800" cy="304800"/>
          </a:xfrm>
          <a:prstGeom prst="rect">
            <a:avLst/>
          </a:prstGeom>
          <a:noFill/>
          <a:ln w="9525">
            <a:noFill/>
            <a:miter lim="800000"/>
          </a:ln>
        </p:spPr>
        <p:txBody>
          <a:bodyPr/>
          <a:lstStyle/>
          <a:p>
            <a:endParaRPr lang="zh-CN" altLang="en-US"/>
          </a:p>
        </p:txBody>
      </p:sp>
      <p:pic>
        <p:nvPicPr>
          <p:cNvPr id="209924" name="Picture 6" descr="http://www.flazx.us/covers/large-1435483693.jpg"/>
          <p:cNvPicPr>
            <a:picLocks noChangeAspect="1" noChangeArrowheads="1"/>
          </p:cNvPicPr>
          <p:nvPr/>
        </p:nvPicPr>
        <p:blipFill>
          <a:blip r:embed="rId1"/>
          <a:srcRect/>
          <a:stretch>
            <a:fillRect/>
          </a:stretch>
        </p:blipFill>
        <p:spPr bwMode="auto">
          <a:xfrm>
            <a:off x="6084888" y="3429000"/>
            <a:ext cx="2681287" cy="3429000"/>
          </a:xfrm>
          <a:prstGeom prst="rect">
            <a:avLst/>
          </a:prstGeom>
          <a:noFill/>
          <a:ln w="9525">
            <a:noFill/>
            <a:miter lim="800000"/>
            <a:headEnd/>
            <a:tailEnd/>
          </a:ln>
        </p:spPr>
      </p:pic>
      <p:pic>
        <p:nvPicPr>
          <p:cNvPr id="209925" name="Picture 8" descr="http://covers.openlibrary.org/b/id/1404976-M.jpg"/>
          <p:cNvPicPr>
            <a:picLocks noChangeAspect="1" noChangeArrowheads="1"/>
          </p:cNvPicPr>
          <p:nvPr/>
        </p:nvPicPr>
        <p:blipFill>
          <a:blip r:embed="rId2"/>
          <a:srcRect/>
          <a:stretch>
            <a:fillRect/>
          </a:stretch>
        </p:blipFill>
        <p:spPr bwMode="auto">
          <a:xfrm>
            <a:off x="1187450" y="4448175"/>
            <a:ext cx="1714500" cy="2409825"/>
          </a:xfrm>
          <a:prstGeom prst="rect">
            <a:avLst/>
          </a:prstGeom>
          <a:noFill/>
          <a:ln w="9525">
            <a:noFill/>
            <a:miter lim="800000"/>
            <a:headEnd/>
            <a:tailEnd/>
          </a:ln>
        </p:spPr>
      </p:pic>
      <p:sp>
        <p:nvSpPr>
          <p:cNvPr id="209926" name="AutoShape 10" descr="http://preview.filesonic.com/img/1053541.jpeg"/>
          <p:cNvSpPr>
            <a:spLocks noChangeAspect="1" noChangeArrowheads="1"/>
          </p:cNvSpPr>
          <p:nvPr/>
        </p:nvSpPr>
        <p:spPr bwMode="auto">
          <a:xfrm>
            <a:off x="63500" y="-136525"/>
            <a:ext cx="304800" cy="304800"/>
          </a:xfrm>
          <a:prstGeom prst="rect">
            <a:avLst/>
          </a:prstGeom>
          <a:noFill/>
          <a:ln w="9525">
            <a:noFill/>
            <a:miter lim="800000"/>
          </a:ln>
        </p:spPr>
        <p:txBody>
          <a:bodyPr/>
          <a:lstStyle/>
          <a:p>
            <a:endParaRPr lang="zh-CN" altLang="en-US"/>
          </a:p>
        </p:txBody>
      </p:sp>
      <p:sp>
        <p:nvSpPr>
          <p:cNvPr id="209927" name="AutoShape 12" descr="http://preview.filesonic.com/img/1053541.jpeg"/>
          <p:cNvSpPr>
            <a:spLocks noChangeAspect="1" noChangeArrowheads="1"/>
          </p:cNvSpPr>
          <p:nvPr/>
        </p:nvSpPr>
        <p:spPr bwMode="auto">
          <a:xfrm>
            <a:off x="63500" y="-136525"/>
            <a:ext cx="304800" cy="304800"/>
          </a:xfrm>
          <a:prstGeom prst="rect">
            <a:avLst/>
          </a:prstGeom>
          <a:noFill/>
          <a:ln w="9525">
            <a:noFill/>
            <a:miter lim="800000"/>
          </a:ln>
        </p:spPr>
        <p:txBody>
          <a:bodyPr/>
          <a:lstStyle/>
          <a:p>
            <a:endParaRPr lang="zh-CN" altLang="en-US"/>
          </a:p>
        </p:txBody>
      </p:sp>
      <p:sp>
        <p:nvSpPr>
          <p:cNvPr id="209928" name="AutoShape 14" descr="http://preview.filesonic.com/img/1053541.jpeg"/>
          <p:cNvSpPr>
            <a:spLocks noChangeAspect="1" noChangeArrowheads="1"/>
          </p:cNvSpPr>
          <p:nvPr/>
        </p:nvSpPr>
        <p:spPr bwMode="auto">
          <a:xfrm>
            <a:off x="63500" y="-136525"/>
            <a:ext cx="304800" cy="304800"/>
          </a:xfrm>
          <a:prstGeom prst="rect">
            <a:avLst/>
          </a:prstGeom>
          <a:noFill/>
          <a:ln w="9525">
            <a:noFill/>
            <a:miter lim="800000"/>
          </a:ln>
        </p:spPr>
        <p:txBody>
          <a:bodyPr/>
          <a:lstStyle/>
          <a:p>
            <a:endParaRPr lang="zh-CN" altLang="en-US"/>
          </a:p>
        </p:txBody>
      </p:sp>
      <p:pic>
        <p:nvPicPr>
          <p:cNvPr id="209929" name="Picture 16" descr="http://e-bookdown.com/uploads/posts/2011-04/thumbs/13037688372611053541.jpeg"/>
          <p:cNvPicPr>
            <a:picLocks noChangeAspect="1" noChangeArrowheads="1"/>
          </p:cNvPicPr>
          <p:nvPr/>
        </p:nvPicPr>
        <p:blipFill>
          <a:blip r:embed="rId3"/>
          <a:srcRect/>
          <a:stretch>
            <a:fillRect/>
          </a:stretch>
        </p:blipFill>
        <p:spPr bwMode="auto">
          <a:xfrm>
            <a:off x="3276600" y="3860800"/>
            <a:ext cx="2430463" cy="2997200"/>
          </a:xfrm>
          <a:prstGeom prst="rect">
            <a:avLst/>
          </a:prstGeom>
          <a:noFill/>
          <a:ln w="9525">
            <a:noFill/>
            <a:miter lim="800000"/>
            <a:headEnd/>
            <a:tailEnd/>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2"/>
          <p:cNvSpPr>
            <a:spLocks noGrp="1" noChangeArrowheads="1"/>
          </p:cNvSpPr>
          <p:nvPr>
            <p:ph type="title"/>
          </p:nvPr>
        </p:nvSpPr>
        <p:spPr>
          <a:xfrm>
            <a:off x="1403350" y="366713"/>
            <a:ext cx="6169025" cy="561975"/>
          </a:xfrm>
        </p:spPr>
        <p:txBody>
          <a:bodyPr/>
          <a:lstStyle/>
          <a:p>
            <a:pPr algn="ctr"/>
            <a:r>
              <a:rPr lang="zh-CN" altLang="en-US" sz="3200" b="1" smtClean="0">
                <a:solidFill>
                  <a:srgbClr val="FFFF00"/>
                </a:solidFill>
              </a:rPr>
              <a:t>渗透测试方法</a:t>
            </a:r>
            <a:endParaRPr lang="zh-CN" altLang="en-US" sz="3200" b="1" smtClean="0">
              <a:solidFill>
                <a:srgbClr val="FFFF00"/>
              </a:solidFill>
            </a:endParaRPr>
          </a:p>
        </p:txBody>
      </p:sp>
      <p:sp>
        <p:nvSpPr>
          <p:cNvPr id="210946" name="Rectangle 3"/>
          <p:cNvSpPr>
            <a:spLocks noGrp="1" noChangeArrowheads="1"/>
          </p:cNvSpPr>
          <p:nvPr>
            <p:ph type="body" idx="1"/>
          </p:nvPr>
        </p:nvSpPr>
        <p:spPr>
          <a:xfrm>
            <a:off x="468630" y="1412875"/>
            <a:ext cx="8212455" cy="3169285"/>
          </a:xfrm>
        </p:spPr>
        <p:txBody>
          <a:bodyPr/>
          <a:lstStyle/>
          <a:p>
            <a:pPr marL="35560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smtClean="0">
                <a:solidFill>
                  <a:srgbClr val="0070C0"/>
                </a:solidFill>
                <a:ea typeface="宋体" panose="02010600030101010101" pitchFamily="2" charset="-122"/>
              </a:rPr>
              <a:t>黑箱测试，”</a:t>
            </a:r>
            <a:r>
              <a:rPr lang="en-US" altLang="zh-CN" sz="2400" smtClean="0">
                <a:solidFill>
                  <a:srgbClr val="0070C0"/>
                </a:solidFill>
                <a:ea typeface="宋体" panose="02010600030101010101" pitchFamily="2" charset="-122"/>
              </a:rPr>
              <a:t>zero-knowledge testing”</a:t>
            </a:r>
            <a:br>
              <a:rPr lang="en-US" altLang="zh-CN" sz="2400" smtClean="0">
                <a:solidFill>
                  <a:srgbClr val="0070C0"/>
                </a:solidFill>
                <a:ea typeface="宋体" panose="02010600030101010101" pitchFamily="2" charset="-122"/>
              </a:rPr>
            </a:br>
            <a:r>
              <a:rPr lang="zh-CN" altLang="en-US" sz="2400" smtClean="0">
                <a:solidFill>
                  <a:srgbClr val="0070C0"/>
                </a:solidFill>
                <a:ea typeface="宋体" panose="02010600030101010101" pitchFamily="2" charset="-122"/>
              </a:rPr>
              <a:t>这类测试，最初的信息获取来自</a:t>
            </a:r>
            <a:r>
              <a:rPr lang="en-US" altLang="zh-CN" sz="2400" smtClean="0">
                <a:solidFill>
                  <a:srgbClr val="0070C0"/>
                </a:solidFill>
                <a:ea typeface="宋体" panose="02010600030101010101" pitchFamily="2" charset="-122"/>
              </a:rPr>
              <a:t>DNS</a:t>
            </a:r>
            <a:r>
              <a:rPr lang="zh-CN" altLang="en-US" sz="2400" smtClean="0">
                <a:solidFill>
                  <a:srgbClr val="0070C0"/>
                </a:solidFill>
                <a:ea typeface="宋体" panose="02010600030101010101" pitchFamily="2" charset="-122"/>
              </a:rPr>
              <a:t>、</a:t>
            </a:r>
            <a:r>
              <a:rPr lang="en-US" altLang="zh-CN" sz="2400" smtClean="0">
                <a:solidFill>
                  <a:srgbClr val="0070C0"/>
                </a:solidFill>
                <a:ea typeface="宋体" panose="02010600030101010101" pitchFamily="2" charset="-122"/>
              </a:rPr>
              <a:t>Web</a:t>
            </a:r>
            <a:r>
              <a:rPr lang="zh-CN" altLang="en-US" sz="2400" smtClean="0">
                <a:solidFill>
                  <a:srgbClr val="0070C0"/>
                </a:solidFill>
                <a:ea typeface="宋体" panose="02010600030101010101" pitchFamily="2" charset="-122"/>
              </a:rPr>
              <a:t>、</a:t>
            </a:r>
            <a:r>
              <a:rPr lang="en-US" altLang="zh-CN" sz="2400" smtClean="0">
                <a:solidFill>
                  <a:srgbClr val="0070C0"/>
                </a:solidFill>
                <a:ea typeface="宋体" panose="02010600030101010101" pitchFamily="2" charset="-122"/>
              </a:rPr>
              <a:t>Email</a:t>
            </a:r>
            <a:r>
              <a:rPr lang="zh-CN" altLang="en-US" sz="2400" smtClean="0">
                <a:solidFill>
                  <a:srgbClr val="0070C0"/>
                </a:solidFill>
                <a:ea typeface="宋体" panose="02010600030101010101" pitchFamily="2" charset="-122"/>
              </a:rPr>
              <a:t>及各种公开对外的服务器。</a:t>
            </a:r>
            <a:endParaRPr lang="zh-CN" altLang="en-US" sz="2400" smtClean="0">
              <a:solidFill>
                <a:srgbClr val="0070C0"/>
              </a:solidFill>
              <a:ea typeface="宋体" panose="02010600030101010101" pitchFamily="2" charset="-122"/>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smtClean="0">
                <a:solidFill>
                  <a:srgbClr val="0070C0"/>
                </a:solidFill>
                <a:ea typeface="宋体" panose="02010600030101010101" pitchFamily="2" charset="-122"/>
              </a:rPr>
              <a:t>白盒测试，测试者可以通过正常渠道向被测单位取得各种资料，包括网络拓扑、员工资料甚至网站或其他程序的代码片段。目的是模拟企业内部雇员的越权操作</a:t>
            </a:r>
            <a:endParaRPr lang="zh-CN" altLang="en-US" sz="2400" smtClean="0">
              <a:solidFill>
                <a:srgbClr val="0070C0"/>
              </a:solidFill>
              <a:ea typeface="宋体" panose="02010600030101010101" pitchFamily="2" charset="-122"/>
            </a:endParaRPr>
          </a:p>
        </p:txBody>
      </p:sp>
      <p:pic>
        <p:nvPicPr>
          <p:cNvPr id="210947" name="Picture 2" descr="http://www.imaginet.com.ph/images/services/Vulnerability-Assessment-Penetration-Testing-Services-Philippines-2.jpg"/>
          <p:cNvPicPr>
            <a:picLocks noChangeAspect="1" noChangeArrowheads="1"/>
          </p:cNvPicPr>
          <p:nvPr/>
        </p:nvPicPr>
        <p:blipFill>
          <a:blip r:embed="rId1"/>
          <a:srcRect/>
          <a:stretch>
            <a:fillRect/>
          </a:stretch>
        </p:blipFill>
        <p:spPr bwMode="auto">
          <a:xfrm>
            <a:off x="2987675" y="4581525"/>
            <a:ext cx="2955925" cy="2073275"/>
          </a:xfrm>
          <a:prstGeom prst="rect">
            <a:avLst/>
          </a:prstGeom>
          <a:noFill/>
          <a:ln w="9525">
            <a:noFill/>
            <a:miter lim="800000"/>
            <a:headEnd/>
            <a:tailEnd/>
          </a:ln>
        </p:spPr>
      </p:pic>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2"/>
          <p:cNvSpPr>
            <a:spLocks noGrp="1" noChangeArrowheads="1"/>
          </p:cNvSpPr>
          <p:nvPr>
            <p:ph type="title"/>
          </p:nvPr>
        </p:nvSpPr>
        <p:spPr>
          <a:xfrm>
            <a:off x="1692275" y="366713"/>
            <a:ext cx="5880100" cy="561975"/>
          </a:xfrm>
        </p:spPr>
        <p:txBody>
          <a:bodyPr/>
          <a:lstStyle/>
          <a:p>
            <a:pPr algn="ctr"/>
            <a:r>
              <a:rPr lang="zh-CN" altLang="en-US" sz="3200" b="1" smtClean="0">
                <a:solidFill>
                  <a:srgbClr val="FFFF00"/>
                </a:solidFill>
              </a:rPr>
              <a:t>渗透测试的方法</a:t>
            </a:r>
            <a:endParaRPr lang="zh-CN" altLang="en-US" sz="3200" b="1" smtClean="0">
              <a:solidFill>
                <a:srgbClr val="FFFF00"/>
              </a:solidFill>
            </a:endParaRPr>
          </a:p>
        </p:txBody>
      </p:sp>
      <p:sp>
        <p:nvSpPr>
          <p:cNvPr id="211970" name="Rectangle 3"/>
          <p:cNvSpPr>
            <a:spLocks noGrp="1" noChangeArrowheads="1"/>
          </p:cNvSpPr>
          <p:nvPr>
            <p:ph type="body" idx="1"/>
          </p:nvPr>
        </p:nvSpPr>
        <p:spPr>
          <a:xfrm>
            <a:off x="539750" y="1412875"/>
            <a:ext cx="8135938" cy="5111750"/>
          </a:xfrm>
        </p:spPr>
        <p:txBody>
          <a:bodyPr/>
          <a:lstStyle/>
          <a:p>
            <a:pPr marL="35560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b="1" smtClean="0">
                <a:solidFill>
                  <a:srgbClr val="0070C0"/>
                </a:solidFill>
                <a:ea typeface="宋体" panose="02010600030101010101" pitchFamily="2" charset="-122"/>
              </a:rPr>
              <a:t>不同网段 </a:t>
            </a:r>
            <a:r>
              <a:rPr lang="en-US" altLang="zh-CN" sz="2400" b="1" smtClean="0">
                <a:solidFill>
                  <a:srgbClr val="0070C0"/>
                </a:solidFill>
                <a:ea typeface="宋体" panose="02010600030101010101" pitchFamily="2" charset="-122"/>
              </a:rPr>
              <a:t>/vlan</a:t>
            </a:r>
            <a:r>
              <a:rPr lang="zh-CN" altLang="en-US" sz="2400" b="1" smtClean="0">
                <a:solidFill>
                  <a:srgbClr val="0070C0"/>
                </a:solidFill>
                <a:ea typeface="宋体" panose="02010600030101010101" pitchFamily="2" charset="-122"/>
              </a:rPr>
              <a:t>之间的渗透</a:t>
            </a:r>
            <a:endParaRPr lang="en-US" altLang="zh-CN" sz="2400" b="1" smtClean="0">
              <a:solidFill>
                <a:srgbClr val="0070C0"/>
              </a:solidFill>
              <a:ea typeface="宋体" panose="02010600030101010101" pitchFamily="2" charset="-122"/>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b="1" smtClean="0">
                <a:solidFill>
                  <a:srgbClr val="0070C0"/>
                </a:solidFill>
                <a:ea typeface="宋体" panose="02010600030101010101" pitchFamily="2" charset="-122"/>
              </a:rPr>
              <a:t>端口扫描：</a:t>
            </a:r>
            <a:r>
              <a:rPr lang="zh-CN" altLang="en-US" smtClean="0">
                <a:solidFill>
                  <a:srgbClr val="0070C0"/>
                </a:solidFill>
                <a:ea typeface="宋体" panose="02010600030101010101" pitchFamily="2" charset="-122"/>
              </a:rPr>
              <a:t>利用网络安全扫描器</a:t>
            </a:r>
            <a:endParaRPr lang="zh-CN" altLang="en-US" smtClean="0">
              <a:solidFill>
                <a:srgbClr val="0070C0"/>
              </a:solidFill>
              <a:ea typeface="宋体" panose="02010600030101010101" pitchFamily="2" charset="-122"/>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b="1" smtClean="0">
                <a:solidFill>
                  <a:srgbClr val="0070C0"/>
                </a:solidFill>
                <a:ea typeface="宋体" panose="02010600030101010101" pitchFamily="2" charset="-122"/>
              </a:rPr>
              <a:t>远程溢出</a:t>
            </a:r>
            <a:r>
              <a:rPr lang="zh-CN" altLang="en-US" sz="2400" smtClean="0">
                <a:solidFill>
                  <a:srgbClr val="0070C0"/>
                </a:solidFill>
                <a:ea typeface="宋体" panose="02010600030101010101" pitchFamily="2" charset="-122"/>
              </a:rPr>
              <a:t>：</a:t>
            </a:r>
            <a:r>
              <a:rPr lang="zh-CN" altLang="en-US" smtClean="0">
                <a:solidFill>
                  <a:srgbClr val="0070C0"/>
                </a:solidFill>
                <a:ea typeface="宋体" panose="02010600030101010101" pitchFamily="2" charset="-122"/>
              </a:rPr>
              <a:t>可利用现成的工具实现远程溢出攻击</a:t>
            </a:r>
            <a:endParaRPr lang="en-US" altLang="zh-CN" smtClean="0">
              <a:solidFill>
                <a:srgbClr val="0070C0"/>
              </a:solidFill>
              <a:ea typeface="宋体" panose="02010600030101010101" pitchFamily="2" charset="-122"/>
            </a:endParaRPr>
          </a:p>
          <a:p>
            <a:pPr marL="355600" lvl="1" indent="-355600">
              <a:lnSpc>
                <a:spcPct val="130000"/>
              </a:lnSpc>
              <a:spcBef>
                <a:spcPts val="265"/>
              </a:spcBef>
              <a:buClr>
                <a:srgbClr val="91AC4E"/>
              </a:buClr>
              <a:buSzPct val="80000"/>
              <a:buFontTx/>
              <a:buNone/>
              <a:tabLst>
                <a:tab pos="228600" algn="l"/>
              </a:tabLst>
            </a:pPr>
            <a:r>
              <a:rPr lang="zh-CN" altLang="en-US" sz="1800" smtClean="0">
                <a:solidFill>
                  <a:srgbClr val="C00000"/>
                </a:solidFill>
                <a:ea typeface="宋体" panose="02010600030101010101" pitchFamily="2" charset="-122"/>
              </a:rPr>
              <a:t>（例如：溢出工具</a:t>
            </a:r>
            <a:r>
              <a:rPr lang="en-US" altLang="zh-CN" sz="1800" smtClean="0">
                <a:solidFill>
                  <a:srgbClr val="C00000"/>
                </a:solidFill>
                <a:ea typeface="宋体" panose="02010600030101010101" pitchFamily="2" charset="-122"/>
              </a:rPr>
              <a:t>SQL2.exe + </a:t>
            </a:r>
            <a:r>
              <a:rPr lang="zh-CN" altLang="en-US" sz="1800" smtClean="0">
                <a:solidFill>
                  <a:srgbClr val="C00000"/>
                </a:solidFill>
                <a:ea typeface="宋体" panose="02010600030101010101" pitchFamily="2" charset="-122"/>
              </a:rPr>
              <a:t>监听工具</a:t>
            </a:r>
            <a:r>
              <a:rPr lang="en-US" altLang="zh-CN" sz="1800" smtClean="0">
                <a:solidFill>
                  <a:srgbClr val="C00000"/>
                </a:solidFill>
                <a:ea typeface="宋体" panose="02010600030101010101" pitchFamily="2" charset="-122"/>
              </a:rPr>
              <a:t>nc.exe </a:t>
            </a:r>
            <a:r>
              <a:rPr lang="zh-CN" altLang="en-US" sz="1800" smtClean="0">
                <a:solidFill>
                  <a:srgbClr val="C00000"/>
                </a:solidFill>
                <a:ea typeface="宋体" panose="02010600030101010101" pitchFamily="2" charset="-122"/>
              </a:rPr>
              <a:t>攻击</a:t>
            </a:r>
            <a:r>
              <a:rPr lang="en-US" altLang="zh-CN" sz="1800" smtClean="0">
                <a:solidFill>
                  <a:srgbClr val="C00000"/>
                </a:solidFill>
                <a:ea typeface="宋体" panose="02010600030101010101" pitchFamily="2" charset="-122"/>
              </a:rPr>
              <a:t>SQL server 1433</a:t>
            </a:r>
            <a:r>
              <a:rPr lang="zh-CN" altLang="en-US" sz="1800" smtClean="0">
                <a:solidFill>
                  <a:srgbClr val="C00000"/>
                </a:solidFill>
                <a:ea typeface="宋体" panose="02010600030101010101" pitchFamily="2" charset="-122"/>
              </a:rPr>
              <a:t>端口）</a:t>
            </a:r>
            <a:endParaRPr lang="en-US" altLang="zh-CN" sz="1800" smtClean="0">
              <a:solidFill>
                <a:srgbClr val="C00000"/>
              </a:solidFill>
              <a:ea typeface="宋体" panose="02010600030101010101" pitchFamily="2" charset="-122"/>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b="1" smtClean="0">
                <a:solidFill>
                  <a:srgbClr val="0070C0"/>
                </a:solidFill>
                <a:ea typeface="宋体" panose="02010600030101010101" pitchFamily="2" charset="-122"/>
              </a:rPr>
              <a:t>口令猜测</a:t>
            </a:r>
            <a:r>
              <a:rPr lang="zh-CN" altLang="en-US" sz="2400" smtClean="0">
                <a:solidFill>
                  <a:srgbClr val="0070C0"/>
                </a:solidFill>
                <a:ea typeface="宋体" panose="02010600030101010101" pitchFamily="2" charset="-122"/>
              </a:rPr>
              <a:t>：</a:t>
            </a:r>
            <a:r>
              <a:rPr lang="zh-CN" altLang="en-US" smtClean="0">
                <a:solidFill>
                  <a:srgbClr val="0070C0"/>
                </a:solidFill>
                <a:ea typeface="宋体" panose="02010600030101010101" pitchFamily="2" charset="-122"/>
              </a:rPr>
              <a:t>利用一个简单的暴力攻击程序和一个比较完善的字典，就可以猜测口令</a:t>
            </a:r>
            <a:endParaRPr lang="en-US" altLang="zh-CN" smtClean="0">
              <a:solidFill>
                <a:srgbClr val="0070C0"/>
              </a:solidFill>
              <a:ea typeface="宋体" panose="02010600030101010101" pitchFamily="2" charset="-122"/>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b="1" smtClean="0">
                <a:solidFill>
                  <a:srgbClr val="0070C0"/>
                </a:solidFill>
                <a:ea typeface="宋体" panose="02010600030101010101" pitchFamily="2" charset="-122"/>
              </a:rPr>
              <a:t>本地溢出</a:t>
            </a:r>
            <a:r>
              <a:rPr lang="zh-CN" altLang="en-US" sz="2400" smtClean="0">
                <a:solidFill>
                  <a:srgbClr val="0070C0"/>
                </a:solidFill>
                <a:ea typeface="宋体" panose="02010600030101010101" pitchFamily="2" charset="-122"/>
              </a:rPr>
              <a:t>：</a:t>
            </a:r>
            <a:r>
              <a:rPr lang="zh-CN" altLang="en-US" smtClean="0">
                <a:solidFill>
                  <a:srgbClr val="0070C0"/>
                </a:solidFill>
                <a:ea typeface="宋体" panose="02010600030101010101" pitchFamily="2" charset="-122"/>
              </a:rPr>
              <a:t>指在拥有了一个普通用户的账号之后，通过一段特殊的指令代码获得管理员权限的方法，（如</a:t>
            </a:r>
            <a:r>
              <a:rPr lang="en-US" altLang="zh-CN" b="1" smtClean="0">
                <a:solidFill>
                  <a:srgbClr val="0070C0"/>
                </a:solidFill>
              </a:rPr>
              <a:t>Wincsrss</a:t>
            </a:r>
            <a:r>
              <a:rPr lang="zh-CN" altLang="en-US" smtClean="0">
                <a:solidFill>
                  <a:srgbClr val="0070C0"/>
                </a:solidFill>
                <a:ea typeface="宋体" panose="02010600030101010101" pitchFamily="2" charset="-122"/>
              </a:rPr>
              <a:t>）</a:t>
            </a:r>
            <a:endParaRPr lang="en-US" altLang="zh-CN" smtClean="0">
              <a:solidFill>
                <a:srgbClr val="0070C0"/>
              </a:solidFill>
              <a:ea typeface="宋体" panose="02010600030101010101" pitchFamily="2" charset="-122"/>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b="1" smtClean="0">
                <a:solidFill>
                  <a:srgbClr val="0070C0"/>
                </a:solidFill>
                <a:ea typeface="宋体" panose="02010600030101010101" pitchFamily="2" charset="-122"/>
              </a:rPr>
              <a:t>脚本及应用测试</a:t>
            </a:r>
            <a:r>
              <a:rPr lang="zh-CN" altLang="en-US" smtClean="0">
                <a:solidFill>
                  <a:srgbClr val="0070C0"/>
                </a:solidFill>
                <a:ea typeface="宋体" panose="02010600030101010101" pitchFamily="2" charset="-122"/>
              </a:rPr>
              <a:t>，针对</a:t>
            </a:r>
            <a:r>
              <a:rPr lang="en-US" altLang="zh-CN" smtClean="0">
                <a:solidFill>
                  <a:srgbClr val="0070C0"/>
                </a:solidFill>
                <a:ea typeface="宋体" panose="02010600030101010101" pitchFamily="2" charset="-122"/>
              </a:rPr>
              <a:t>web</a:t>
            </a:r>
            <a:r>
              <a:rPr lang="zh-CN" altLang="en-US" smtClean="0">
                <a:solidFill>
                  <a:srgbClr val="0070C0"/>
                </a:solidFill>
                <a:ea typeface="宋体" panose="02010600030101010101" pitchFamily="2" charset="-122"/>
              </a:rPr>
              <a:t>及数据库服务器进行。利用脚本相关弱点轻则可以获取系统其他目录的访问权限，重则将有可能取得系统的控制权限</a:t>
            </a:r>
            <a:endParaRPr lang="zh-CN" altLang="en-US" smtClean="0">
              <a:solidFill>
                <a:srgbClr val="0070C0"/>
              </a:solidFill>
              <a:ea typeface="宋体" panose="02010600030101010101" pitchFamily="2" charset="-122"/>
            </a:endParaRP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2"/>
          <p:cNvSpPr>
            <a:spLocks noGrp="1" noChangeArrowheads="1"/>
          </p:cNvSpPr>
          <p:nvPr>
            <p:ph type="title"/>
          </p:nvPr>
        </p:nvSpPr>
        <p:spPr>
          <a:xfrm>
            <a:off x="1544320" y="367030"/>
            <a:ext cx="6028055" cy="561975"/>
          </a:xfrm>
        </p:spPr>
        <p:txBody>
          <a:bodyPr/>
          <a:lstStyle/>
          <a:p>
            <a:pPr algn="ctr"/>
            <a:r>
              <a:rPr lang="zh-CN" altLang="en-US" sz="3200" b="1" smtClean="0">
                <a:solidFill>
                  <a:srgbClr val="FFFF00"/>
                </a:solidFill>
              </a:rPr>
              <a:t>渗透测试实施策略</a:t>
            </a:r>
            <a:endParaRPr lang="zh-CN" altLang="en-US" sz="3200" b="1" smtClean="0">
              <a:solidFill>
                <a:srgbClr val="FFFF00"/>
              </a:solidFill>
            </a:endParaRPr>
          </a:p>
        </p:txBody>
      </p:sp>
      <p:sp>
        <p:nvSpPr>
          <p:cNvPr id="212994" name="矩形 3"/>
          <p:cNvSpPr>
            <a:spLocks noChangeArrowheads="1"/>
          </p:cNvSpPr>
          <p:nvPr/>
        </p:nvSpPr>
        <p:spPr bwMode="auto">
          <a:xfrm>
            <a:off x="647383" y="1863090"/>
            <a:ext cx="7848600" cy="4349115"/>
          </a:xfrm>
          <a:prstGeom prst="rect">
            <a:avLst/>
          </a:prstGeom>
          <a:noFill/>
          <a:ln w="9525">
            <a:noFill/>
            <a:miter lim="800000"/>
          </a:ln>
        </p:spPr>
        <p:txBody>
          <a:bodyPr wrap="square">
            <a:spAutoFit/>
          </a:bodyPr>
          <a:lstStyle/>
          <a:p>
            <a:pPr marL="355600" lvl="1" indent="-355600" defTabSz="914400" eaLnBrk="1" latinLnBrk="0" hangingPunct="1">
              <a:lnSpc>
                <a:spcPct val="150000"/>
              </a:lnSpc>
              <a:spcBef>
                <a:spcPts val="200"/>
              </a:spcBef>
              <a:buClr>
                <a:srgbClr val="91AC4E"/>
              </a:buClr>
              <a:buSzPct val="80000"/>
              <a:buFont typeface="Wingdings" panose="05000000000000000000" pitchFamily="2" charset="2"/>
              <a:buChar char="p"/>
              <a:tabLst>
                <a:tab pos="228600" algn="l"/>
              </a:tabLst>
            </a:pPr>
            <a:r>
              <a:rPr lang="zh-CN" altLang="en-US" sz="2400" b="1" i="0" u="sng">
                <a:solidFill>
                  <a:srgbClr val="3366FF"/>
                </a:solidFill>
              </a:rPr>
              <a:t>全程监控</a:t>
            </a:r>
            <a:r>
              <a:rPr lang="zh-CN" altLang="en-US" sz="2400" i="0">
                <a:solidFill>
                  <a:srgbClr val="0070C0"/>
                </a:solidFill>
              </a:rPr>
              <a:t>：</a:t>
            </a:r>
            <a:r>
              <a:rPr lang="zh-CN" altLang="en-US" sz="2000" i="0">
                <a:solidFill>
                  <a:srgbClr val="0070C0"/>
                </a:solidFill>
              </a:rPr>
              <a:t>采用类似</a:t>
            </a:r>
            <a:r>
              <a:rPr lang="en-US" altLang="zh-CN" sz="2000" i="0">
                <a:solidFill>
                  <a:srgbClr val="0070C0"/>
                </a:solidFill>
              </a:rPr>
              <a:t>ethereal</a:t>
            </a:r>
            <a:r>
              <a:rPr lang="en-US" altLang="en-US" sz="2000" i="0">
                <a:solidFill>
                  <a:srgbClr val="0070C0"/>
                </a:solidFill>
              </a:rPr>
              <a:t>/wireshark</a:t>
            </a:r>
            <a:r>
              <a:rPr lang="zh-CN" altLang="en-US" sz="2000" i="0">
                <a:solidFill>
                  <a:srgbClr val="0070C0"/>
                </a:solidFill>
              </a:rPr>
              <a:t>的嗅探软件进行全程抓包嗅探</a:t>
            </a:r>
            <a:endParaRPr lang="zh-CN" altLang="en-US" sz="2000" i="0">
              <a:solidFill>
                <a:srgbClr val="0070C0"/>
              </a:solidFill>
            </a:endParaRPr>
          </a:p>
          <a:p>
            <a:pPr marL="355600" lvl="1" indent="-355600" defTabSz="914400" eaLnBrk="1" latinLnBrk="0" hangingPunct="1">
              <a:lnSpc>
                <a:spcPct val="150000"/>
              </a:lnSpc>
              <a:spcBef>
                <a:spcPts val="200"/>
              </a:spcBef>
              <a:buClr>
                <a:srgbClr val="91AC4E"/>
              </a:buClr>
              <a:buSzPct val="80000"/>
              <a:buFont typeface="Wingdings" panose="05000000000000000000" pitchFamily="2" charset="2"/>
              <a:buChar char="p"/>
              <a:tabLst>
                <a:tab pos="228600" algn="l"/>
              </a:tabLst>
            </a:pPr>
            <a:r>
              <a:rPr lang="zh-CN" altLang="en-US" sz="2400" b="1" i="0" u="sng">
                <a:solidFill>
                  <a:srgbClr val="3366FF"/>
                </a:solidFill>
              </a:rPr>
              <a:t>择要监控</a:t>
            </a:r>
            <a:r>
              <a:rPr lang="zh-CN" altLang="en-US" sz="2400" i="0">
                <a:solidFill>
                  <a:srgbClr val="0070C0"/>
                </a:solidFill>
              </a:rPr>
              <a:t>：</a:t>
            </a:r>
            <a:r>
              <a:rPr lang="zh-CN" altLang="en-US" sz="2000" i="0">
                <a:solidFill>
                  <a:srgbClr val="0070C0"/>
                </a:solidFill>
              </a:rPr>
              <a:t>对扫描过程不进行录制，仅仅在安全工程师分析数据后，准备发起渗透前才开启软件进行嗅探</a:t>
            </a:r>
            <a:endParaRPr lang="zh-CN" altLang="en-US" sz="2000" i="0">
              <a:solidFill>
                <a:srgbClr val="0070C0"/>
              </a:solidFill>
            </a:endParaRPr>
          </a:p>
          <a:p>
            <a:pPr marL="355600" lvl="1" indent="-355600" defTabSz="914400" eaLnBrk="1" latinLnBrk="0" hangingPunct="1">
              <a:lnSpc>
                <a:spcPct val="150000"/>
              </a:lnSpc>
              <a:spcBef>
                <a:spcPts val="200"/>
              </a:spcBef>
              <a:buClr>
                <a:srgbClr val="91AC4E"/>
              </a:buClr>
              <a:buSzPct val="80000"/>
              <a:buFont typeface="Wingdings" panose="05000000000000000000" pitchFamily="2" charset="2"/>
              <a:buChar char="p"/>
              <a:tabLst>
                <a:tab pos="228600" algn="l"/>
              </a:tabLst>
            </a:pPr>
            <a:r>
              <a:rPr lang="zh-CN" altLang="en-US" sz="2400" b="1" i="0" u="sng">
                <a:solidFill>
                  <a:srgbClr val="3366FF"/>
                </a:solidFill>
              </a:rPr>
              <a:t>主机监控</a:t>
            </a:r>
            <a:r>
              <a:rPr lang="zh-CN" altLang="en-US" sz="2400" i="0">
                <a:solidFill>
                  <a:srgbClr val="0070C0"/>
                </a:solidFill>
              </a:rPr>
              <a:t>：</a:t>
            </a:r>
            <a:r>
              <a:rPr lang="zh-CN" altLang="en-US" sz="2000" i="0">
                <a:solidFill>
                  <a:srgbClr val="0070C0"/>
                </a:solidFill>
              </a:rPr>
              <a:t>仅监控受测主机的存活状态，避免意外情况发生</a:t>
            </a:r>
            <a:endParaRPr lang="zh-CN" altLang="en-US" sz="2000" i="0">
              <a:solidFill>
                <a:srgbClr val="0070C0"/>
              </a:solidFill>
            </a:endParaRPr>
          </a:p>
          <a:p>
            <a:pPr marL="355600" lvl="1" indent="-355600" defTabSz="914400" eaLnBrk="1" latinLnBrk="0" hangingPunct="1">
              <a:lnSpc>
                <a:spcPct val="150000"/>
              </a:lnSpc>
              <a:spcBef>
                <a:spcPts val="200"/>
              </a:spcBef>
              <a:buClr>
                <a:srgbClr val="91AC4E"/>
              </a:buClr>
              <a:buSzPct val="80000"/>
              <a:buFont typeface="Wingdings" panose="05000000000000000000" pitchFamily="2" charset="2"/>
              <a:buChar char="p"/>
              <a:tabLst>
                <a:tab pos="228600" algn="l"/>
              </a:tabLst>
            </a:pPr>
            <a:r>
              <a:rPr lang="zh-CN" altLang="en-US" sz="2400" b="1" i="0" u="sng">
                <a:solidFill>
                  <a:srgbClr val="3366FF"/>
                </a:solidFill>
              </a:rPr>
              <a:t>指定攻击源</a:t>
            </a:r>
            <a:r>
              <a:rPr lang="zh-CN" altLang="en-US" sz="2400" i="0">
                <a:solidFill>
                  <a:srgbClr val="0070C0"/>
                </a:solidFill>
              </a:rPr>
              <a:t>：</a:t>
            </a:r>
            <a:r>
              <a:rPr lang="zh-CN" altLang="en-US" sz="2000" i="0">
                <a:solidFill>
                  <a:srgbClr val="0070C0"/>
                </a:solidFill>
              </a:rPr>
              <a:t>该源地址的主机由用户进行进程、网络连接、数据传输等多方监控</a:t>
            </a:r>
            <a:endParaRPr lang="en-US" altLang="zh-CN" sz="2000" i="0">
              <a:solidFill>
                <a:srgbClr val="0070C0"/>
              </a:solidFill>
            </a:endParaRPr>
          </a:p>
          <a:p>
            <a:pPr marL="355600" lvl="1" indent="-355600" defTabSz="914400" eaLnBrk="1" latinLnBrk="0" hangingPunct="1">
              <a:lnSpc>
                <a:spcPct val="150000"/>
              </a:lnSpc>
              <a:spcBef>
                <a:spcPts val="200"/>
              </a:spcBef>
              <a:buClr>
                <a:srgbClr val="91AC4E"/>
              </a:buClr>
              <a:buSzPct val="80000"/>
              <a:buFont typeface="Wingdings" panose="05000000000000000000" pitchFamily="2" charset="2"/>
              <a:buChar char="p"/>
              <a:tabLst>
                <a:tab pos="228600" algn="l"/>
              </a:tabLst>
            </a:pPr>
            <a:r>
              <a:rPr lang="zh-CN" altLang="en-US" sz="2400" b="1" i="0" u="sng">
                <a:solidFill>
                  <a:srgbClr val="3366FF"/>
                </a:solidFill>
              </a:rPr>
              <a:t>对关键系统</a:t>
            </a:r>
            <a:r>
              <a:rPr lang="zh-CN" altLang="en-US" sz="2400" i="0">
                <a:solidFill>
                  <a:srgbClr val="0070C0"/>
                </a:solidFill>
              </a:rPr>
              <a:t>，</a:t>
            </a:r>
            <a:r>
              <a:rPr lang="zh-CN" altLang="en-US" sz="2000" i="0">
                <a:solidFill>
                  <a:srgbClr val="0070C0"/>
                </a:solidFill>
              </a:rPr>
              <a:t>可以采用对目标的副本进行渗透测试</a:t>
            </a:r>
            <a:endParaRPr lang="zh-CN" altLang="en-US" sz="2000" i="0">
              <a:solidFill>
                <a:srgbClr val="0070C0"/>
              </a:solidFill>
            </a:endParaRP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标题 1"/>
          <p:cNvSpPr>
            <a:spLocks noGrp="1"/>
          </p:cNvSpPr>
          <p:nvPr>
            <p:ph type="title"/>
          </p:nvPr>
        </p:nvSpPr>
        <p:spPr>
          <a:xfrm>
            <a:off x="1258888" y="366713"/>
            <a:ext cx="6313487" cy="561975"/>
          </a:xfrm>
        </p:spPr>
        <p:txBody>
          <a:bodyPr/>
          <a:lstStyle/>
          <a:p>
            <a:pPr algn="ctr"/>
            <a:r>
              <a:rPr lang="zh-CN" altLang="en-US" sz="3200" b="1" i="1" smtClean="0">
                <a:solidFill>
                  <a:srgbClr val="FFFF00"/>
                </a:solidFill>
              </a:rPr>
              <a:t>什么是 </a:t>
            </a:r>
            <a:r>
              <a:rPr lang="en-US" altLang="zh-CN" sz="3200" b="1" i="1" smtClean="0">
                <a:solidFill>
                  <a:srgbClr val="FFFF00"/>
                </a:solidFill>
              </a:rPr>
              <a:t>Fuzz Testing</a:t>
            </a:r>
            <a:endParaRPr lang="zh-CN" altLang="en-US" sz="3200" i="1" smtClean="0">
              <a:ea typeface="宋体" panose="02010600030101010101" pitchFamily="2" charset="-122"/>
            </a:endParaRPr>
          </a:p>
        </p:txBody>
      </p:sp>
      <p:sp>
        <p:nvSpPr>
          <p:cNvPr id="214018" name="内容占位符 2"/>
          <p:cNvSpPr>
            <a:spLocks noGrp="1"/>
          </p:cNvSpPr>
          <p:nvPr>
            <p:ph idx="1"/>
          </p:nvPr>
        </p:nvSpPr>
        <p:spPr>
          <a:xfrm>
            <a:off x="468313" y="2276475"/>
            <a:ext cx="5183187" cy="4032250"/>
          </a:xfrm>
        </p:spPr>
        <p:txBody>
          <a:bodyPr/>
          <a:lstStyle/>
          <a:p>
            <a:pPr marL="35560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b="1" i="1" smtClean="0">
                <a:solidFill>
                  <a:srgbClr val="0070C0"/>
                </a:solidFill>
                <a:ea typeface="宋体" panose="02010600030101010101" pitchFamily="2" charset="-122"/>
              </a:rPr>
              <a:t>模糊测试</a:t>
            </a:r>
            <a:r>
              <a:rPr lang="zh-CN" altLang="en-US" sz="2400" i="1" smtClean="0">
                <a:solidFill>
                  <a:srgbClr val="0070C0"/>
                </a:solidFill>
                <a:ea typeface="宋体" panose="02010600030101010101" pitchFamily="2" charset="-122"/>
              </a:rPr>
              <a:t>：在一个被测试程序中附加上随机数据（</a:t>
            </a:r>
            <a:r>
              <a:rPr lang="en-US" altLang="zh-CN" sz="2400" i="1" smtClean="0">
                <a:solidFill>
                  <a:srgbClr val="0070C0"/>
                </a:solidFill>
                <a:ea typeface="宋体" panose="02010600030101010101" pitchFamily="2" charset="-122"/>
              </a:rPr>
              <a:t>fuzz</a:t>
            </a:r>
            <a:r>
              <a:rPr lang="zh-CN" altLang="en-US" sz="2400" i="1" smtClean="0">
                <a:solidFill>
                  <a:srgbClr val="0070C0"/>
                </a:solidFill>
                <a:ea typeface="宋体" panose="02010600030101010101" pitchFamily="2" charset="-122"/>
              </a:rPr>
              <a:t>）作为程序的输入。如果被测试程序出现问题（例如 </a:t>
            </a:r>
            <a:r>
              <a:rPr lang="en-US" altLang="zh-CN" sz="2400" i="1" smtClean="0">
                <a:solidFill>
                  <a:srgbClr val="0070C0"/>
                </a:solidFill>
                <a:ea typeface="宋体" panose="02010600030101010101" pitchFamily="2" charset="-122"/>
              </a:rPr>
              <a:t>Crush ,</a:t>
            </a:r>
            <a:r>
              <a:rPr lang="zh-CN" altLang="en-US" sz="2400" i="1" smtClean="0">
                <a:solidFill>
                  <a:srgbClr val="0070C0"/>
                </a:solidFill>
                <a:ea typeface="宋体" panose="02010600030101010101" pitchFamily="2" charset="-122"/>
              </a:rPr>
              <a:t>或者异常退出），就可以定位程序的缺陷。</a:t>
            </a:r>
            <a:endParaRPr lang="zh-CN" altLang="en-US" sz="2400" i="1" smtClean="0">
              <a:solidFill>
                <a:srgbClr val="0070C0"/>
              </a:solidFill>
              <a:ea typeface="宋体" panose="02010600030101010101" pitchFamily="2" charset="-122"/>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i="1" smtClean="0">
                <a:solidFill>
                  <a:srgbClr val="0070C0"/>
                </a:solidFill>
                <a:ea typeface="宋体" panose="02010600030101010101" pitchFamily="2" charset="-122"/>
              </a:rPr>
              <a:t>模糊测试的巨大优势是，测试设计极其简单，系统的行为先入为主。</a:t>
            </a:r>
            <a:endParaRPr lang="zh-CN" altLang="en-US" sz="2400" i="1" smtClean="0">
              <a:solidFill>
                <a:srgbClr val="0070C0"/>
              </a:solidFill>
              <a:ea typeface="宋体" panose="02010600030101010101" pitchFamily="2" charset="-122"/>
            </a:endParaRPr>
          </a:p>
        </p:txBody>
      </p:sp>
      <p:sp>
        <p:nvSpPr>
          <p:cNvPr id="214019" name="灯片编号占位符 3"/>
          <p:cNvSpPr>
            <a:spLocks noGrp="1"/>
          </p:cNvSpPr>
          <p:nvPr>
            <p:ph type="sldNum" sz="quarter" idx="10"/>
          </p:nvPr>
        </p:nvSpPr>
        <p:spPr bwMode="auto">
          <a:noFill/>
          <a:ln>
            <a:miter lim="800000"/>
          </a:ln>
        </p:spPr>
        <p:txBody>
          <a:bodyPr vert="horz" wrap="square" lIns="91440" tIns="45720" rIns="91440" bIns="45720" numCol="1" anchor="t" anchorCtr="0" compatLnSpc="1"/>
          <a:lstStyle/>
          <a:p>
            <a:fld id="{35ABA1A4-57F4-40F9-976C-543A16B6ACDD}" type="slidenum">
              <a:rPr lang="en-US" altLang="zh-CN" smtClean="0">
                <a:ea typeface="宋体" panose="02010600030101010101" pitchFamily="2" charset="-122"/>
              </a:rPr>
            </a:fld>
            <a:endParaRPr lang="en-US" altLang="zh-CN" smtClean="0">
              <a:ea typeface="宋体" panose="02010600030101010101" pitchFamily="2" charset="-122"/>
            </a:endParaRPr>
          </a:p>
        </p:txBody>
      </p:sp>
      <p:pic>
        <p:nvPicPr>
          <p:cNvPr id="214020" name="Picture 4" descr="http://fuzzing.org/wp-content/book_cover.jpg"/>
          <p:cNvPicPr>
            <a:picLocks noChangeAspect="1" noChangeArrowheads="1"/>
          </p:cNvPicPr>
          <p:nvPr/>
        </p:nvPicPr>
        <p:blipFill>
          <a:blip r:embed="rId1"/>
          <a:srcRect/>
          <a:stretch>
            <a:fillRect/>
          </a:stretch>
        </p:blipFill>
        <p:spPr bwMode="auto">
          <a:xfrm>
            <a:off x="6084888" y="2133600"/>
            <a:ext cx="2822575" cy="3741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标题 1"/>
          <p:cNvSpPr>
            <a:spLocks noGrp="1"/>
          </p:cNvSpPr>
          <p:nvPr>
            <p:ph type="title"/>
          </p:nvPr>
        </p:nvSpPr>
        <p:spPr>
          <a:xfrm>
            <a:off x="1187450" y="366713"/>
            <a:ext cx="6384925" cy="561975"/>
          </a:xfrm>
        </p:spPr>
        <p:txBody>
          <a:bodyPr/>
          <a:lstStyle/>
          <a:p>
            <a:pPr algn="ctr"/>
            <a:r>
              <a:rPr lang="zh-CN" altLang="en-US" sz="3200" b="1" smtClean="0">
                <a:solidFill>
                  <a:srgbClr val="FFFF00"/>
                </a:solidFill>
              </a:rPr>
              <a:t>几种不同模糊器的构造</a:t>
            </a:r>
            <a:endParaRPr lang="zh-CN" altLang="en-US" sz="3200" b="1" smtClean="0">
              <a:solidFill>
                <a:srgbClr val="FFFF00"/>
              </a:solidFill>
            </a:endParaRPr>
          </a:p>
        </p:txBody>
      </p:sp>
      <p:sp>
        <p:nvSpPr>
          <p:cNvPr id="215042" name="灯片编号占位符 3"/>
          <p:cNvSpPr>
            <a:spLocks noGrp="1"/>
          </p:cNvSpPr>
          <p:nvPr>
            <p:ph type="sldNum" sz="quarter" idx="10"/>
          </p:nvPr>
        </p:nvSpPr>
        <p:spPr bwMode="auto">
          <a:noFill/>
          <a:ln>
            <a:miter lim="800000"/>
          </a:ln>
        </p:spPr>
        <p:txBody>
          <a:bodyPr vert="horz" wrap="square" lIns="91440" tIns="45720" rIns="91440" bIns="45720" numCol="1" anchor="t" anchorCtr="0" compatLnSpc="1"/>
          <a:lstStyle/>
          <a:p>
            <a:fld id="{61DDBA89-8190-4793-945E-89E3D3A92D5F}"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215043" name="矩形 2"/>
          <p:cNvSpPr>
            <a:spLocks noChangeArrowheads="1"/>
          </p:cNvSpPr>
          <p:nvPr/>
        </p:nvSpPr>
        <p:spPr bwMode="auto">
          <a:xfrm>
            <a:off x="684213" y="1773238"/>
            <a:ext cx="7704137" cy="4210050"/>
          </a:xfrm>
          <a:prstGeom prst="rect">
            <a:avLst/>
          </a:prstGeom>
          <a:noFill/>
          <a:ln w="9525">
            <a:noFill/>
            <a:miter lim="800000"/>
          </a:ln>
        </p:spPr>
        <p:txBody>
          <a:bodyPr>
            <a:spAutoFit/>
          </a:bodyPr>
          <a:lstStyle/>
          <a:p>
            <a:pPr marL="355600" lvl="1" indent="-355600" eaLnBrk="1" latinLnBrk="0" hangingPunct="1">
              <a:lnSpc>
                <a:spcPct val="175000"/>
              </a:lnSpc>
              <a:spcBef>
                <a:spcPts val="200"/>
              </a:spcBef>
              <a:buClr>
                <a:srgbClr val="91AC4E"/>
              </a:buClr>
              <a:buSzPct val="80000"/>
              <a:buFont typeface="Wingdings" panose="05000000000000000000" pitchFamily="2" charset="2"/>
              <a:buChar char="p"/>
              <a:tabLst>
                <a:tab pos="228600" algn="l"/>
              </a:tabLst>
            </a:pPr>
            <a:r>
              <a:rPr lang="en-US" altLang="zh-CN" sz="2800" i="0">
                <a:solidFill>
                  <a:srgbClr val="0070C0"/>
                </a:solidFill>
              </a:rPr>
              <a:t>IDefense FileFuzz</a:t>
            </a:r>
            <a:r>
              <a:rPr lang="zh-CN" altLang="en-US" sz="2800" i="0">
                <a:solidFill>
                  <a:srgbClr val="0070C0"/>
                </a:solidFill>
              </a:rPr>
              <a:t>：</a:t>
            </a:r>
            <a:r>
              <a:rPr lang="zh-CN" altLang="en-US" sz="2400" i="0">
                <a:solidFill>
                  <a:srgbClr val="0070C0"/>
                </a:solidFill>
              </a:rPr>
              <a:t>测试者只想要按照要求来修改软件所能处理的特殊文件（逐个字节将数据换成</a:t>
            </a:r>
            <a:r>
              <a:rPr lang="en-US" altLang="zh-CN" sz="2400" i="0">
                <a:solidFill>
                  <a:srgbClr val="0070C0"/>
                </a:solidFill>
              </a:rPr>
              <a:t>FF</a:t>
            </a:r>
            <a:r>
              <a:rPr lang="zh-CN" altLang="en-US" sz="2400" i="0">
                <a:solidFill>
                  <a:srgbClr val="0070C0"/>
                </a:solidFill>
              </a:rPr>
              <a:t>）</a:t>
            </a:r>
            <a:r>
              <a:rPr lang="en-US" altLang="zh-CN" sz="2400" i="0">
                <a:solidFill>
                  <a:srgbClr val="0070C0"/>
                </a:solidFill>
              </a:rPr>
              <a:t>,</a:t>
            </a:r>
            <a:r>
              <a:rPr lang="zh-CN" altLang="en-US" sz="2400" i="0">
                <a:solidFill>
                  <a:srgbClr val="0070C0"/>
                </a:solidFill>
              </a:rPr>
              <a:t>然后给被测试对象处理</a:t>
            </a:r>
            <a:endParaRPr lang="zh-CN" altLang="en-US" sz="2400" i="0">
              <a:solidFill>
                <a:srgbClr val="0070C0"/>
              </a:solidFill>
            </a:endParaRPr>
          </a:p>
          <a:p>
            <a:pPr marL="355600" lvl="1" indent="-355600" eaLnBrk="1" latinLnBrk="0" hangingPunct="1">
              <a:lnSpc>
                <a:spcPct val="175000"/>
              </a:lnSpc>
              <a:spcBef>
                <a:spcPts val="200"/>
              </a:spcBef>
              <a:buClr>
                <a:srgbClr val="91AC4E"/>
              </a:buClr>
              <a:buSzPct val="80000"/>
              <a:buFont typeface="Wingdings" panose="05000000000000000000" pitchFamily="2" charset="2"/>
              <a:buChar char="p"/>
              <a:tabLst>
                <a:tab pos="228600" algn="l"/>
              </a:tabLst>
            </a:pPr>
            <a:r>
              <a:rPr lang="en-US" altLang="zh-CN" sz="2800" i="0">
                <a:solidFill>
                  <a:srgbClr val="0070C0"/>
                </a:solidFill>
              </a:rPr>
              <a:t>OWASP  JBroFuzz</a:t>
            </a:r>
            <a:r>
              <a:rPr lang="zh-CN" altLang="en-US" sz="2800" i="0">
                <a:solidFill>
                  <a:srgbClr val="0070C0"/>
                </a:solidFill>
              </a:rPr>
              <a:t>：</a:t>
            </a:r>
            <a:r>
              <a:rPr lang="zh-CN" altLang="en-US" sz="2400" i="0">
                <a:solidFill>
                  <a:srgbClr val="0070C0"/>
                </a:solidFill>
              </a:rPr>
              <a:t>用</a:t>
            </a:r>
            <a:r>
              <a:rPr lang="en-US" altLang="zh-CN" sz="2400" i="0">
                <a:solidFill>
                  <a:srgbClr val="0070C0"/>
                </a:solidFill>
              </a:rPr>
              <a:t>HTTP</a:t>
            </a:r>
            <a:r>
              <a:rPr lang="zh-CN" altLang="en-US" sz="2400" i="0">
                <a:solidFill>
                  <a:srgbClr val="0070C0"/>
                </a:solidFill>
              </a:rPr>
              <a:t>或</a:t>
            </a:r>
            <a:r>
              <a:rPr lang="en-US" altLang="zh-CN" sz="2400" i="0">
                <a:solidFill>
                  <a:srgbClr val="0070C0"/>
                </a:solidFill>
              </a:rPr>
              <a:t>HTTPS</a:t>
            </a:r>
            <a:r>
              <a:rPr lang="zh-CN" altLang="en-US" sz="2400" i="0">
                <a:solidFill>
                  <a:srgbClr val="0070C0"/>
                </a:solidFill>
              </a:rPr>
              <a:t>方式发送请求进行模糊测试，以提供一个单一的，便携式的，能够稳定模糊测试</a:t>
            </a:r>
            <a:r>
              <a:rPr lang="en-US" altLang="zh-CN" sz="2400" i="0">
                <a:solidFill>
                  <a:srgbClr val="0070C0"/>
                </a:solidFill>
              </a:rPr>
              <a:t>Web</a:t>
            </a:r>
            <a:r>
              <a:rPr lang="zh-CN" altLang="en-US" sz="2400" i="0">
                <a:solidFill>
                  <a:srgbClr val="0070C0"/>
                </a:solidFill>
              </a:rPr>
              <a:t>协议的应用程序 </a:t>
            </a:r>
            <a:endParaRPr lang="zh-CN" altLang="en-US" sz="2400" i="0">
              <a:solidFill>
                <a:srgbClr val="0070C0"/>
              </a:solidFill>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标题 1"/>
          <p:cNvSpPr>
            <a:spLocks noGrp="1"/>
          </p:cNvSpPr>
          <p:nvPr>
            <p:ph type="title"/>
          </p:nvPr>
        </p:nvSpPr>
        <p:spPr>
          <a:xfrm>
            <a:off x="900113" y="404813"/>
            <a:ext cx="7104062" cy="561975"/>
          </a:xfrm>
        </p:spPr>
        <p:txBody>
          <a:bodyPr/>
          <a:lstStyle/>
          <a:p>
            <a:pPr algn="ctr"/>
            <a:r>
              <a:rPr lang="en-US" altLang="zh-CN" b="1" smtClean="0">
                <a:solidFill>
                  <a:srgbClr val="FFFF00"/>
                </a:solidFill>
                <a:ea typeface="宋体" panose="02010600030101010101" pitchFamily="2" charset="-122"/>
              </a:rPr>
              <a:t>Web</a:t>
            </a:r>
            <a:r>
              <a:rPr lang="zh-CN" altLang="en-US" b="1" smtClean="0">
                <a:solidFill>
                  <a:srgbClr val="FFFF00"/>
                </a:solidFill>
                <a:ea typeface="宋体" panose="02010600030101010101" pitchFamily="2" charset="-122"/>
              </a:rPr>
              <a:t>安全性测试 </a:t>
            </a:r>
            <a:r>
              <a:rPr lang="en-US" altLang="zh-CN" b="1" smtClean="0">
                <a:solidFill>
                  <a:srgbClr val="FFFF00"/>
                </a:solidFill>
                <a:ea typeface="宋体" panose="02010600030101010101" pitchFamily="2" charset="-122"/>
              </a:rPr>
              <a:t>– </a:t>
            </a:r>
            <a:r>
              <a:rPr lang="zh-CN" altLang="en-US" b="1" smtClean="0">
                <a:solidFill>
                  <a:srgbClr val="FFFF00"/>
                </a:solidFill>
                <a:ea typeface="宋体" panose="02010600030101010101" pitchFamily="2" charset="-122"/>
              </a:rPr>
              <a:t>静态测试和渗透测试</a:t>
            </a:r>
            <a:endParaRPr lang="zh-CN" altLang="en-US" b="1" smtClean="0">
              <a:solidFill>
                <a:srgbClr val="FFFF00"/>
              </a:solidFill>
              <a:ea typeface="宋体" panose="02010600030101010101" pitchFamily="2" charset="-122"/>
            </a:endParaRPr>
          </a:p>
        </p:txBody>
      </p:sp>
      <p:sp>
        <p:nvSpPr>
          <p:cNvPr id="216066" name="灯片编号占位符 3"/>
          <p:cNvSpPr>
            <a:spLocks noGrp="1"/>
          </p:cNvSpPr>
          <p:nvPr>
            <p:ph type="sldNum" sz="quarter" idx="10"/>
          </p:nvPr>
        </p:nvSpPr>
        <p:spPr bwMode="auto">
          <a:noFill/>
          <a:ln>
            <a:miter lim="800000"/>
          </a:ln>
        </p:spPr>
        <p:txBody>
          <a:bodyPr vert="horz" wrap="square" lIns="91440" tIns="45720" rIns="91440" bIns="45720" numCol="1" anchor="t" anchorCtr="0" compatLnSpc="1"/>
          <a:lstStyle/>
          <a:p>
            <a:fld id="{AC4E8D38-25EE-4065-A89F-01F0365AA6C6}"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216067" name="矩形 2"/>
          <p:cNvSpPr>
            <a:spLocks noChangeArrowheads="1"/>
          </p:cNvSpPr>
          <p:nvPr/>
        </p:nvSpPr>
        <p:spPr bwMode="auto">
          <a:xfrm>
            <a:off x="900113" y="2121535"/>
            <a:ext cx="7058025" cy="2963545"/>
          </a:xfrm>
          <a:prstGeom prst="rect">
            <a:avLst/>
          </a:prstGeom>
          <a:noFill/>
          <a:ln w="9525">
            <a:noFill/>
            <a:miter lim="800000"/>
          </a:ln>
        </p:spPr>
        <p:txBody>
          <a:bodyPr>
            <a:spAutoFit/>
          </a:bodyPr>
          <a:lstStyle/>
          <a:p>
            <a:pPr marL="355600" lvl="1" indent="-355600" eaLnBrk="1" latinLnBrk="0" hangingPunct="1">
              <a:lnSpc>
                <a:spcPct val="150000"/>
              </a:lnSpc>
              <a:spcBef>
                <a:spcPts val="200"/>
              </a:spcBef>
              <a:buClr>
                <a:srgbClr val="91AC4E"/>
              </a:buClr>
              <a:buSzPct val="80000"/>
              <a:buFont typeface="Wingdings" panose="05000000000000000000" pitchFamily="2" charset="2"/>
              <a:buChar char="p"/>
              <a:tabLst>
                <a:tab pos="228600" algn="l"/>
              </a:tabLst>
            </a:pPr>
            <a:r>
              <a:rPr lang="zh-CN" altLang="en-US" sz="2400" i="0">
                <a:solidFill>
                  <a:srgbClr val="0070C0"/>
                </a:solidFill>
              </a:rPr>
              <a:t>注入攻击（</a:t>
            </a:r>
            <a:r>
              <a:rPr lang="en-US" altLang="zh-CN" sz="2400" i="0">
                <a:solidFill>
                  <a:srgbClr val="0070C0"/>
                </a:solidFill>
              </a:rPr>
              <a:t>Injection</a:t>
            </a:r>
            <a:r>
              <a:rPr lang="zh-CN" altLang="en-US" sz="2400" i="0">
                <a:solidFill>
                  <a:srgbClr val="0070C0"/>
                </a:solidFill>
              </a:rPr>
              <a:t>）</a:t>
            </a:r>
            <a:endParaRPr lang="zh-CN" altLang="en-US" sz="2400" i="0">
              <a:solidFill>
                <a:srgbClr val="0070C0"/>
              </a:solidFill>
            </a:endParaRPr>
          </a:p>
          <a:p>
            <a:pPr marL="355600" lvl="1" indent="-355600" eaLnBrk="1" latinLnBrk="0" hangingPunct="1">
              <a:lnSpc>
                <a:spcPct val="150000"/>
              </a:lnSpc>
              <a:spcBef>
                <a:spcPts val="200"/>
              </a:spcBef>
              <a:buClr>
                <a:srgbClr val="91AC4E"/>
              </a:buClr>
              <a:buSzPct val="80000"/>
              <a:buFont typeface="Wingdings" panose="05000000000000000000" pitchFamily="2" charset="2"/>
              <a:buChar char="p"/>
              <a:tabLst>
                <a:tab pos="228600" algn="l"/>
              </a:tabLst>
            </a:pPr>
            <a:r>
              <a:rPr lang="zh-CN" altLang="en-US" sz="2400" i="0">
                <a:solidFill>
                  <a:srgbClr val="0070C0"/>
                </a:solidFill>
              </a:rPr>
              <a:t>跨站点脚本工具（</a:t>
            </a:r>
            <a:r>
              <a:rPr lang="en-US" altLang="zh-CN" sz="2400" i="0">
                <a:solidFill>
                  <a:srgbClr val="0070C0"/>
                </a:solidFill>
              </a:rPr>
              <a:t>XSS</a:t>
            </a:r>
            <a:r>
              <a:rPr lang="zh-CN" altLang="en-US" sz="2400" i="0">
                <a:solidFill>
                  <a:srgbClr val="0070C0"/>
                </a:solidFill>
              </a:rPr>
              <a:t>）</a:t>
            </a:r>
            <a:endParaRPr lang="zh-CN" altLang="en-US" sz="2400" i="0">
              <a:solidFill>
                <a:srgbClr val="0070C0"/>
              </a:solidFill>
            </a:endParaRPr>
          </a:p>
          <a:p>
            <a:pPr marL="355600" lvl="1" indent="-355600" eaLnBrk="1" latinLnBrk="0" hangingPunct="1">
              <a:lnSpc>
                <a:spcPct val="150000"/>
              </a:lnSpc>
              <a:spcBef>
                <a:spcPts val="200"/>
              </a:spcBef>
              <a:buClr>
                <a:srgbClr val="91AC4E"/>
              </a:buClr>
              <a:buSzPct val="80000"/>
              <a:buFont typeface="Wingdings" panose="05000000000000000000" pitchFamily="2" charset="2"/>
              <a:buChar char="p"/>
              <a:tabLst>
                <a:tab pos="228600" algn="l"/>
              </a:tabLst>
            </a:pPr>
            <a:r>
              <a:rPr lang="zh-CN" altLang="en-US" sz="2400" i="0">
                <a:solidFill>
                  <a:srgbClr val="0070C0"/>
                </a:solidFill>
              </a:rPr>
              <a:t>跨站点请求伪造</a:t>
            </a:r>
            <a:r>
              <a:rPr lang="en-US" altLang="zh-CN" sz="2400" i="0">
                <a:solidFill>
                  <a:srgbClr val="0070C0"/>
                </a:solidFill>
              </a:rPr>
              <a:t>(CSRF)</a:t>
            </a:r>
            <a:endParaRPr lang="en-US" altLang="zh-CN" sz="2400" i="0">
              <a:solidFill>
                <a:srgbClr val="0070C0"/>
              </a:solidFill>
            </a:endParaRPr>
          </a:p>
          <a:p>
            <a:pPr marL="355600" lvl="1" indent="-355600" eaLnBrk="1" latinLnBrk="0" hangingPunct="1">
              <a:lnSpc>
                <a:spcPct val="150000"/>
              </a:lnSpc>
              <a:spcBef>
                <a:spcPts val="200"/>
              </a:spcBef>
              <a:buClr>
                <a:srgbClr val="91AC4E"/>
              </a:buClr>
              <a:buSzPct val="80000"/>
              <a:buFont typeface="Wingdings" panose="05000000000000000000" pitchFamily="2" charset="2"/>
              <a:buChar char="p"/>
              <a:tabLst>
                <a:tab pos="228600" algn="l"/>
              </a:tabLst>
            </a:pPr>
            <a:r>
              <a:rPr lang="zh-CN" altLang="en-US" sz="2400" i="0">
                <a:solidFill>
                  <a:srgbClr val="0070C0"/>
                </a:solidFill>
              </a:rPr>
              <a:t>未能限制</a:t>
            </a:r>
            <a:r>
              <a:rPr lang="en-US" altLang="zh-CN" sz="2400" i="0">
                <a:solidFill>
                  <a:srgbClr val="0070C0"/>
                </a:solidFill>
              </a:rPr>
              <a:t>URL</a:t>
            </a:r>
            <a:r>
              <a:rPr lang="zh-CN" altLang="en-US" sz="2400" i="0">
                <a:solidFill>
                  <a:srgbClr val="0070C0"/>
                </a:solidFill>
              </a:rPr>
              <a:t>访问 </a:t>
            </a:r>
            <a:endParaRPr lang="en-US" altLang="zh-CN" sz="2400" i="0">
              <a:solidFill>
                <a:srgbClr val="0070C0"/>
              </a:solidFill>
            </a:endParaRPr>
          </a:p>
          <a:p>
            <a:pPr marL="355600" lvl="1" indent="-355600" eaLnBrk="1" latinLnBrk="0" hangingPunct="1">
              <a:lnSpc>
                <a:spcPct val="150000"/>
              </a:lnSpc>
              <a:spcBef>
                <a:spcPts val="200"/>
              </a:spcBef>
              <a:buClr>
                <a:srgbClr val="91AC4E"/>
              </a:buClr>
              <a:buSzPct val="80000"/>
              <a:tabLst>
                <a:tab pos="228600" algn="l"/>
              </a:tabLst>
            </a:pPr>
            <a:r>
              <a:rPr lang="en-US" altLang="zh-CN" sz="2400">
                <a:solidFill>
                  <a:srgbClr val="0070C0"/>
                </a:solidFill>
              </a:rPr>
              <a:t>  (</a:t>
            </a:r>
            <a:r>
              <a:rPr lang="en-US" altLang="zh-CN" sz="2000">
                <a:solidFill>
                  <a:srgbClr val="0070C0"/>
                </a:solidFill>
              </a:rPr>
              <a:t>Failure to  Restrict URL Access</a:t>
            </a:r>
            <a:r>
              <a:rPr lang="en-US" altLang="zh-CN" sz="2400">
                <a:solidFill>
                  <a:srgbClr val="0070C0"/>
                </a:solidFill>
              </a:rPr>
              <a:t>)</a:t>
            </a:r>
            <a:endParaRPr lang="en-US" altLang="zh-CN" sz="2400">
              <a:solidFill>
                <a:srgbClr val="0070C0"/>
              </a:solidFill>
            </a:endParaRPr>
          </a:p>
        </p:txBody>
      </p:sp>
      <p:pic>
        <p:nvPicPr>
          <p:cNvPr id="216068" name="Picture 6" descr="http://www.paros-web.eu/images/gk_website.jpg"/>
          <p:cNvPicPr>
            <a:picLocks noChangeAspect="1" noChangeArrowheads="1"/>
          </p:cNvPicPr>
          <p:nvPr/>
        </p:nvPicPr>
        <p:blipFill>
          <a:blip r:embed="rId1"/>
          <a:srcRect/>
          <a:stretch>
            <a:fillRect/>
          </a:stretch>
        </p:blipFill>
        <p:spPr bwMode="auto">
          <a:xfrm>
            <a:off x="5724525" y="2060575"/>
            <a:ext cx="3024188" cy="3024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标题 1"/>
          <p:cNvSpPr>
            <a:spLocks noGrp="1"/>
          </p:cNvSpPr>
          <p:nvPr>
            <p:ph type="title"/>
          </p:nvPr>
        </p:nvSpPr>
        <p:spPr>
          <a:xfrm>
            <a:off x="900113" y="404813"/>
            <a:ext cx="7104062" cy="561975"/>
          </a:xfrm>
        </p:spPr>
        <p:txBody>
          <a:bodyPr/>
          <a:lstStyle/>
          <a:p>
            <a:pPr algn="ctr"/>
            <a:r>
              <a:rPr lang="en-US" altLang="zh-CN" b="1" smtClean="0">
                <a:solidFill>
                  <a:srgbClr val="FFFF00"/>
                </a:solidFill>
                <a:ea typeface="宋体" panose="02010600030101010101" pitchFamily="2" charset="-122"/>
              </a:rPr>
              <a:t>Web</a:t>
            </a:r>
            <a:r>
              <a:rPr lang="zh-CN" altLang="en-US" b="1" smtClean="0">
                <a:solidFill>
                  <a:srgbClr val="FFFF00"/>
                </a:solidFill>
                <a:ea typeface="宋体" panose="02010600030101010101" pitchFamily="2" charset="-122"/>
              </a:rPr>
              <a:t>安全性测试关注点</a:t>
            </a:r>
            <a:endParaRPr lang="zh-CN" altLang="en-US" b="1" smtClean="0">
              <a:solidFill>
                <a:srgbClr val="FFFF00"/>
              </a:solidFill>
              <a:ea typeface="宋体" panose="02010600030101010101" pitchFamily="2" charset="-122"/>
            </a:endParaRPr>
          </a:p>
        </p:txBody>
      </p:sp>
      <p:sp>
        <p:nvSpPr>
          <p:cNvPr id="216066" name="灯片编号占位符 3"/>
          <p:cNvSpPr>
            <a:spLocks noGrp="1"/>
          </p:cNvSpPr>
          <p:nvPr>
            <p:ph type="sldNum" sz="quarter" idx="10"/>
          </p:nvPr>
        </p:nvSpPr>
        <p:spPr bwMode="auto">
          <a:noFill/>
          <a:ln>
            <a:miter lim="800000"/>
          </a:ln>
        </p:spPr>
        <p:txBody>
          <a:bodyPr vert="horz" wrap="square" lIns="91440" tIns="45720" rIns="91440" bIns="45720" numCol="1" anchor="t" anchorCtr="0" compatLnSpc="1"/>
          <a:lstStyle/>
          <a:p>
            <a:fld id="{AC4E8D38-25EE-4065-A89F-01F0365AA6C6}"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216067" name="矩形 2"/>
          <p:cNvSpPr>
            <a:spLocks noChangeArrowheads="1"/>
          </p:cNvSpPr>
          <p:nvPr/>
        </p:nvSpPr>
        <p:spPr bwMode="auto">
          <a:xfrm>
            <a:off x="608965" y="1480185"/>
            <a:ext cx="7925435" cy="5408295"/>
          </a:xfrm>
          <a:prstGeom prst="rect">
            <a:avLst/>
          </a:prstGeom>
          <a:noFill/>
          <a:ln w="9525">
            <a:noFill/>
            <a:miter lim="800000"/>
          </a:ln>
        </p:spPr>
        <p:txBody>
          <a:bodyPr wrap="square">
            <a:spAutoFit/>
          </a:bodyPr>
          <a:lstStyle/>
          <a:p>
            <a:pPr marL="0" indent="0" algn="just" eaLnBrk="1" latinLnBrk="0" hangingPunct="1">
              <a:lnSpc>
                <a:spcPct val="120000"/>
              </a:lnSpc>
              <a:buNone/>
            </a:pPr>
            <a:r>
              <a:rPr lang="en-US" altLang="zh-CN" sz="2400" i="0" dirty="0">
                <a:latin typeface="华文楷体" panose="02010600040101010101" charset="-122"/>
                <a:ea typeface="华文楷体" panose="02010600040101010101" charset="-122"/>
                <a:cs typeface="华文楷体" panose="02010600040101010101" charset="-122"/>
                <a:sym typeface="+mn-ea"/>
              </a:rPr>
              <a:t>    (1) </a:t>
            </a:r>
            <a:r>
              <a:rPr lang="zh-CN" altLang="en-US" sz="2400" i="0" dirty="0">
                <a:solidFill>
                  <a:srgbClr val="FF0000"/>
                </a:solidFill>
                <a:latin typeface="华文楷体" panose="02010600040101010101" charset="-122"/>
                <a:ea typeface="华文楷体" panose="02010600040101010101" charset="-122"/>
                <a:cs typeface="华文楷体" panose="02010600040101010101" charset="-122"/>
                <a:sym typeface="+mn-ea"/>
              </a:rPr>
              <a:t>数据加密</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。某些数据需要进行信息加密和过滤后才能在客户端和服务器之间</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进行传输</a:t>
            </a:r>
            <a:endPar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20000"/>
              </a:lnSpc>
              <a:buNone/>
            </a:pPr>
            <a:r>
              <a:rPr lang="en-US" altLang="zh-CN" sz="2400" i="0" dirty="0">
                <a:latin typeface="华文楷体" panose="02010600040101010101" charset="-122"/>
                <a:ea typeface="华文楷体" panose="02010600040101010101" charset="-122"/>
                <a:cs typeface="华文楷体" panose="02010600040101010101" charset="-122"/>
                <a:sym typeface="+mn-ea"/>
              </a:rPr>
              <a:t>    (2) </a:t>
            </a:r>
            <a:r>
              <a:rPr lang="zh-CN" altLang="en-US" sz="2400" i="0" dirty="0">
                <a:solidFill>
                  <a:srgbClr val="FF0000"/>
                </a:solidFill>
                <a:latin typeface="华文楷体" panose="02010600040101010101" charset="-122"/>
                <a:ea typeface="华文楷体" panose="02010600040101010101" charset="-122"/>
                <a:cs typeface="华文楷体" panose="02010600040101010101" charset="-122"/>
                <a:sym typeface="+mn-ea"/>
              </a:rPr>
              <a:t>登录或身份验证</a:t>
            </a:r>
            <a:r>
              <a:rPr lang="zh-CN" altLang="en-US" sz="2400" i="0" dirty="0" smtClean="0">
                <a:latin typeface="华文楷体" panose="02010600040101010101" charset="-122"/>
                <a:ea typeface="华文楷体" panose="02010600040101010101" charset="-122"/>
                <a:cs typeface="华文楷体" panose="02010600040101010101" charset="-122"/>
                <a:sym typeface="+mn-ea"/>
              </a:rPr>
              <a:t>。</a:t>
            </a:r>
            <a:endParaRPr lang="en-US" altLang="zh-CN" sz="2400" i="0" dirty="0" smtClean="0">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20000"/>
              </a:lnSpc>
              <a:buNone/>
            </a:pPr>
            <a:r>
              <a:rPr lang="en-US" altLang="zh-CN" sz="2400" i="0" dirty="0">
                <a:latin typeface="华文楷体" panose="02010600040101010101" charset="-122"/>
                <a:ea typeface="华文楷体" panose="02010600040101010101" charset="-122"/>
                <a:cs typeface="华文楷体" panose="02010600040101010101" charset="-122"/>
                <a:sym typeface="+mn-ea"/>
              </a:rPr>
              <a:t>    (3) </a:t>
            </a:r>
            <a:r>
              <a:rPr lang="zh-CN" altLang="en-US" sz="2400" i="0" dirty="0">
                <a:solidFill>
                  <a:srgbClr val="FF0000"/>
                </a:solidFill>
                <a:latin typeface="华文楷体" panose="02010600040101010101" charset="-122"/>
                <a:ea typeface="华文楷体" panose="02010600040101010101" charset="-122"/>
                <a:cs typeface="华文楷体" panose="02010600040101010101" charset="-122"/>
                <a:sym typeface="+mn-ea"/>
              </a:rPr>
              <a:t>输入验证</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a:t>
            </a:r>
            <a:r>
              <a:rPr lang="en-US" altLang="zh-CN" sz="2400" i="0" dirty="0">
                <a:solidFill>
                  <a:srgbClr val="0070C0"/>
                </a:solidFill>
                <a:latin typeface="华文楷体" panose="02010600040101010101" charset="-122"/>
                <a:ea typeface="华文楷体" panose="02010600040101010101" charset="-122"/>
                <a:cs typeface="华文楷体" panose="02010600040101010101" charset="-122"/>
                <a:sym typeface="+mn-ea"/>
              </a:rPr>
              <a:t>Web</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页面有很多表单提交，实际每个输入域都可能是一个潜在的风险</a:t>
            </a:r>
            <a:endPar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20000"/>
              </a:lnSpc>
              <a:buNone/>
            </a:pPr>
            <a:r>
              <a:rPr lang="en-US" altLang="zh-CN" sz="2400" i="0" dirty="0">
                <a:latin typeface="华文楷体" panose="02010600040101010101" charset="-122"/>
                <a:ea typeface="华文楷体" panose="02010600040101010101" charset="-122"/>
                <a:cs typeface="华文楷体" panose="02010600040101010101" charset="-122"/>
                <a:sym typeface="+mn-ea"/>
              </a:rPr>
              <a:t>    (4) </a:t>
            </a:r>
            <a:r>
              <a:rPr lang="en-US" altLang="zh-CN" sz="2400" i="0" dirty="0">
                <a:solidFill>
                  <a:srgbClr val="FF0000"/>
                </a:solidFill>
                <a:latin typeface="华文楷体" panose="02010600040101010101" charset="-122"/>
                <a:ea typeface="华文楷体" panose="02010600040101010101" charset="-122"/>
                <a:cs typeface="华文楷体" panose="02010600040101010101" charset="-122"/>
                <a:sym typeface="+mn-ea"/>
              </a:rPr>
              <a:t>SQL</a:t>
            </a:r>
            <a:r>
              <a:rPr lang="zh-CN" altLang="en-US" sz="2400" i="0" dirty="0">
                <a:solidFill>
                  <a:srgbClr val="FF0000"/>
                </a:solidFill>
                <a:latin typeface="华文楷体" panose="02010600040101010101" charset="-122"/>
                <a:ea typeface="华文楷体" panose="02010600040101010101" charset="-122"/>
                <a:cs typeface="华文楷体" panose="02010600040101010101" charset="-122"/>
                <a:sym typeface="+mn-ea"/>
              </a:rPr>
              <a:t>注入</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。从客户端提交特殊的代码，从而收集程序及服务器的信息，获取</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必要的</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数据库</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信息</a:t>
            </a:r>
            <a:endPar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20000"/>
              </a:lnSpc>
              <a:buNone/>
            </a:pPr>
            <a:r>
              <a:rPr lang="en-US" altLang="zh-CN" sz="2400" i="0" dirty="0">
                <a:latin typeface="华文楷体" panose="02010600040101010101" charset="-122"/>
                <a:ea typeface="华文楷体" panose="02010600040101010101" charset="-122"/>
                <a:cs typeface="华文楷体" panose="02010600040101010101" charset="-122"/>
                <a:sym typeface="+mn-ea"/>
              </a:rPr>
              <a:t>    (5) </a:t>
            </a:r>
            <a:r>
              <a:rPr lang="zh-CN" altLang="en-US" sz="2400" i="0" dirty="0">
                <a:solidFill>
                  <a:srgbClr val="FF0000"/>
                </a:solidFill>
                <a:latin typeface="华文楷体" panose="02010600040101010101" charset="-122"/>
                <a:ea typeface="华文楷体" panose="02010600040101010101" charset="-122"/>
                <a:cs typeface="华文楷体" panose="02010600040101010101" charset="-122"/>
                <a:sym typeface="+mn-ea"/>
              </a:rPr>
              <a:t>超时限制</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。用户长时间</a:t>
            </a:r>
            <a:r>
              <a:rPr lang="en-US" altLang="zh-CN" sz="2400" i="0" dirty="0">
                <a:solidFill>
                  <a:srgbClr val="0070C0"/>
                </a:solidFill>
                <a:latin typeface="华文楷体" panose="02010600040101010101" charset="-122"/>
                <a:ea typeface="华文楷体" panose="02010600040101010101" charset="-122"/>
                <a:cs typeface="华文楷体" panose="02010600040101010101" charset="-122"/>
                <a:sym typeface="+mn-ea"/>
              </a:rPr>
              <a:t>(</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如</a:t>
            </a:r>
            <a:r>
              <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15min)</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不做</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任何</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操作时，需要重新登录才能打开其他页面</a:t>
            </a:r>
            <a:endPar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20000"/>
              </a:lnSpc>
              <a:buNone/>
            </a:pPr>
            <a:r>
              <a:rPr lang="en-US" altLang="zh-CN" sz="2400" i="0" dirty="0">
                <a:latin typeface="华文楷体" panose="02010600040101010101" charset="-122"/>
                <a:ea typeface="华文楷体" panose="02010600040101010101" charset="-122"/>
                <a:cs typeface="华文楷体" panose="02010600040101010101" charset="-122"/>
                <a:sym typeface="+mn-ea"/>
              </a:rPr>
              <a:t>    (6) </a:t>
            </a:r>
            <a:r>
              <a:rPr lang="zh-CN" altLang="en-US" sz="2400" i="0" dirty="0">
                <a:solidFill>
                  <a:srgbClr val="FF0000"/>
                </a:solidFill>
                <a:latin typeface="华文楷体" panose="02010600040101010101" charset="-122"/>
                <a:ea typeface="华文楷体" panose="02010600040101010101" charset="-122"/>
                <a:cs typeface="华文楷体" panose="02010600040101010101" charset="-122"/>
                <a:sym typeface="+mn-ea"/>
              </a:rPr>
              <a:t>目录</a:t>
            </a:r>
            <a:r>
              <a:rPr lang="zh-CN" altLang="en-US" sz="2400" i="0" dirty="0" smtClean="0">
                <a:latin typeface="华文楷体" panose="02010600040101010101" charset="-122"/>
                <a:ea typeface="华文楷体" panose="02010600040101010101" charset="-122"/>
                <a:cs typeface="华文楷体" panose="02010600040101010101" charset="-122"/>
                <a:sym typeface="+mn-ea"/>
              </a:rPr>
              <a:t>。</a:t>
            </a:r>
            <a:endParaRPr lang="en-US" altLang="zh-CN" sz="2400" i="0" dirty="0" smtClean="0">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20000"/>
              </a:lnSpc>
              <a:buNone/>
            </a:pPr>
            <a:r>
              <a:rPr lang="en-US" altLang="zh-CN" sz="2400" i="0" dirty="0">
                <a:latin typeface="华文楷体" panose="02010600040101010101" charset="-122"/>
                <a:ea typeface="华文楷体" panose="02010600040101010101" charset="-122"/>
                <a:cs typeface="华文楷体" panose="02010600040101010101" charset="-122"/>
                <a:sym typeface="+mn-ea"/>
              </a:rPr>
              <a:t>    (7) </a:t>
            </a:r>
            <a:r>
              <a:rPr lang="zh-CN" altLang="en-US" sz="2400" i="0" dirty="0">
                <a:solidFill>
                  <a:srgbClr val="FF0000"/>
                </a:solidFill>
                <a:latin typeface="华文楷体" panose="02010600040101010101" charset="-122"/>
                <a:ea typeface="华文楷体" panose="02010600040101010101" charset="-122"/>
                <a:cs typeface="华文楷体" panose="02010600040101010101" charset="-122"/>
                <a:sym typeface="+mn-ea"/>
              </a:rPr>
              <a:t>操作留痕</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。为了保证</a:t>
            </a:r>
            <a:r>
              <a:rPr lang="en-US" altLang="zh-CN" sz="2400" i="0" dirty="0">
                <a:solidFill>
                  <a:srgbClr val="0070C0"/>
                </a:solidFill>
                <a:latin typeface="华文楷体" panose="02010600040101010101" charset="-122"/>
                <a:ea typeface="华文楷体" panose="02010600040101010101" charset="-122"/>
                <a:cs typeface="华文楷体" panose="02010600040101010101" charset="-122"/>
                <a:sym typeface="+mn-ea"/>
              </a:rPr>
              <a:t>Web</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应用系统的安全性，日志文件是至关重要的</a:t>
            </a:r>
            <a:endPar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2" descr="http://www.softservsolutions.com/new/images/qualityassurance.jpg"/>
          <p:cNvPicPr>
            <a:picLocks noChangeAspect="1" noChangeArrowheads="1"/>
          </p:cNvPicPr>
          <p:nvPr/>
        </p:nvPicPr>
        <p:blipFill>
          <a:blip r:embed="rId1"/>
          <a:srcRect/>
          <a:stretch>
            <a:fillRect/>
          </a:stretch>
        </p:blipFill>
        <p:spPr bwMode="auto">
          <a:xfrm>
            <a:off x="5003800" y="2205038"/>
            <a:ext cx="3892550" cy="3024187"/>
          </a:xfrm>
          <a:prstGeom prst="rect">
            <a:avLst/>
          </a:prstGeom>
          <a:noFill/>
          <a:ln w="9525">
            <a:noFill/>
            <a:miter lim="800000"/>
            <a:headEnd/>
            <a:tailEnd/>
          </a:ln>
        </p:spPr>
      </p:pic>
      <p:sp>
        <p:nvSpPr>
          <p:cNvPr id="28674" name="Rectangle 2"/>
          <p:cNvSpPr>
            <a:spLocks noGrp="1" noChangeArrowheads="1"/>
          </p:cNvSpPr>
          <p:nvPr>
            <p:ph type="title"/>
          </p:nvPr>
        </p:nvSpPr>
        <p:spPr>
          <a:xfrm>
            <a:off x="1301115" y="476250"/>
            <a:ext cx="6279515" cy="763905"/>
          </a:xfrm>
        </p:spPr>
        <p:txBody>
          <a:bodyPr/>
          <a:lstStyle/>
          <a:p>
            <a:pPr algn="ctr">
              <a:defRPr/>
            </a:pPr>
            <a:r>
              <a:rPr lang="zh-CN" altLang="en-US" sz="3200" dirty="0">
                <a:solidFill>
                  <a:srgbClr val="FFFF00"/>
                </a:solidFill>
                <a:latin typeface="+mj-ea"/>
              </a:rPr>
              <a:t>回归</a:t>
            </a:r>
            <a:r>
              <a:rPr lang="en-US" altLang="en-US" sz="3200" dirty="0" err="1">
                <a:solidFill>
                  <a:srgbClr val="FFFF00"/>
                </a:solidFill>
                <a:latin typeface="+mj-ea"/>
              </a:rPr>
              <a:t>测试</a:t>
            </a:r>
            <a:r>
              <a:rPr lang="zh-CN" altLang="en-US" sz="3200" dirty="0">
                <a:solidFill>
                  <a:srgbClr val="FFFF00"/>
                </a:solidFill>
                <a:latin typeface="+mj-ea"/>
              </a:rPr>
              <a:t>策略</a:t>
            </a:r>
            <a:endParaRPr lang="en-US" altLang="en-US" sz="3200" dirty="0">
              <a:solidFill>
                <a:srgbClr val="FFFF00"/>
              </a:solidFill>
              <a:latin typeface="+mj-ea"/>
            </a:endParaRPr>
          </a:p>
        </p:txBody>
      </p:sp>
      <p:sp>
        <p:nvSpPr>
          <p:cNvPr id="36867" name="Rectangle 3"/>
          <p:cNvSpPr>
            <a:spLocks noGrp="1" noChangeArrowheads="1"/>
          </p:cNvSpPr>
          <p:nvPr>
            <p:ph type="body" idx="1"/>
          </p:nvPr>
        </p:nvSpPr>
        <p:spPr>
          <a:xfrm>
            <a:off x="684213" y="2205038"/>
            <a:ext cx="4932362" cy="3276600"/>
          </a:xfrm>
        </p:spPr>
        <p:txBody>
          <a:bodyPr/>
          <a:lstStyle/>
          <a:p>
            <a:pPr>
              <a:lnSpc>
                <a:spcPct val="120000"/>
              </a:lnSpc>
              <a:buClr>
                <a:srgbClr val="91AC4E"/>
              </a:buClr>
              <a:buSzPct val="86000"/>
              <a:buFont typeface="Wingdings" panose="05000000000000000000" pitchFamily="2" charset="2"/>
              <a:buChar char="p"/>
            </a:pPr>
            <a:r>
              <a:rPr lang="zh-CN" altLang="zh-CN" sz="2800" smtClean="0">
                <a:solidFill>
                  <a:srgbClr val="0070C0"/>
                </a:solidFill>
                <a:latin typeface="楷体" panose="02010609060101010101" charset="-122"/>
                <a:ea typeface="楷体" panose="02010609060101010101" charset="-122"/>
                <a:cs typeface="楷体" panose="02010609060101010101" charset="-122"/>
              </a:rPr>
              <a:t>再测试全部用例</a:t>
            </a:r>
            <a:r>
              <a:rPr lang="zh-CN" altLang="en-US" sz="2800" smtClean="0">
                <a:solidFill>
                  <a:srgbClr val="0070C0"/>
                </a:solidFill>
                <a:latin typeface="楷体" panose="02010609060101010101" charset="-122"/>
                <a:ea typeface="楷体" panose="02010609060101010101" charset="-122"/>
                <a:cs typeface="楷体" panose="02010609060101010101" charset="-122"/>
              </a:rPr>
              <a:t>	</a:t>
            </a:r>
            <a:endParaRPr lang="zh-CN" altLang="en-US" sz="2800" smtClean="0">
              <a:solidFill>
                <a:srgbClr val="0070C0"/>
              </a:solidFill>
              <a:latin typeface="楷体" panose="02010609060101010101" charset="-122"/>
              <a:ea typeface="楷体" panose="02010609060101010101" charset="-122"/>
              <a:cs typeface="楷体" panose="02010609060101010101" charset="-122"/>
            </a:endParaRPr>
          </a:p>
          <a:p>
            <a:pPr>
              <a:lnSpc>
                <a:spcPct val="120000"/>
              </a:lnSpc>
              <a:buClr>
                <a:srgbClr val="91AC4E"/>
              </a:buClr>
              <a:buSzPct val="86000"/>
              <a:buFont typeface="Wingdings" panose="05000000000000000000" pitchFamily="2" charset="2"/>
              <a:buChar char="p"/>
            </a:pPr>
            <a:r>
              <a:rPr lang="zh-CN" altLang="zh-CN" sz="2800" smtClean="0">
                <a:solidFill>
                  <a:srgbClr val="0070C0"/>
                </a:solidFill>
                <a:latin typeface="楷体" panose="02010609060101010101" charset="-122"/>
                <a:ea typeface="楷体" panose="02010609060101010101" charset="-122"/>
                <a:cs typeface="楷体" panose="02010609060101010101" charset="-122"/>
              </a:rPr>
              <a:t>基于风险选择测试</a:t>
            </a:r>
            <a:endParaRPr lang="en-US" altLang="zh-CN" sz="2800" smtClean="0">
              <a:solidFill>
                <a:srgbClr val="0070C0"/>
              </a:solidFill>
              <a:latin typeface="楷体" panose="02010609060101010101" charset="-122"/>
              <a:ea typeface="楷体" panose="02010609060101010101" charset="-122"/>
              <a:cs typeface="楷体" panose="02010609060101010101" charset="-122"/>
            </a:endParaRPr>
          </a:p>
          <a:p>
            <a:pPr>
              <a:lnSpc>
                <a:spcPct val="120000"/>
              </a:lnSpc>
              <a:buClr>
                <a:srgbClr val="91AC4E"/>
              </a:buClr>
              <a:buSzPct val="86000"/>
              <a:buFont typeface="Wingdings" panose="05000000000000000000" pitchFamily="2" charset="2"/>
              <a:buChar char="p"/>
            </a:pPr>
            <a:r>
              <a:rPr lang="zh-CN" altLang="zh-CN" sz="2800" smtClean="0">
                <a:solidFill>
                  <a:srgbClr val="0070C0"/>
                </a:solidFill>
                <a:latin typeface="楷体" panose="02010609060101010101" charset="-122"/>
                <a:ea typeface="楷体" panose="02010609060101010101" charset="-122"/>
                <a:cs typeface="楷体" panose="02010609060101010101" charset="-122"/>
              </a:rPr>
              <a:t>基于操作剖面选择测试</a:t>
            </a:r>
            <a:r>
              <a:rPr lang="zh-CN" altLang="en-US" sz="2800" smtClean="0">
                <a:solidFill>
                  <a:srgbClr val="0070C0"/>
                </a:solidFill>
                <a:latin typeface="楷体" panose="02010609060101010101" charset="-122"/>
                <a:ea typeface="楷体" panose="02010609060101010101" charset="-122"/>
                <a:cs typeface="楷体" panose="02010609060101010101" charset="-122"/>
              </a:rPr>
              <a:t>	</a:t>
            </a:r>
            <a:endParaRPr lang="zh-CN" altLang="en-US" sz="2800" smtClean="0">
              <a:solidFill>
                <a:srgbClr val="0070C0"/>
              </a:solidFill>
              <a:latin typeface="楷体" panose="02010609060101010101" charset="-122"/>
              <a:ea typeface="楷体" panose="02010609060101010101" charset="-122"/>
              <a:cs typeface="楷体" panose="02010609060101010101" charset="-122"/>
            </a:endParaRPr>
          </a:p>
          <a:p>
            <a:pPr>
              <a:lnSpc>
                <a:spcPct val="120000"/>
              </a:lnSpc>
              <a:buClr>
                <a:srgbClr val="91AC4E"/>
              </a:buClr>
              <a:buSzPct val="86000"/>
              <a:buFont typeface="Wingdings" panose="05000000000000000000" pitchFamily="2" charset="2"/>
              <a:buChar char="p"/>
            </a:pPr>
            <a:r>
              <a:rPr lang="zh-CN" altLang="zh-CN" sz="2800" smtClean="0">
                <a:solidFill>
                  <a:srgbClr val="0070C0"/>
                </a:solidFill>
                <a:latin typeface="楷体" panose="02010609060101010101" charset="-122"/>
                <a:ea typeface="楷体" panose="02010609060101010101" charset="-122"/>
                <a:cs typeface="楷体" panose="02010609060101010101" charset="-122"/>
              </a:rPr>
              <a:t>再测试修改的部分</a:t>
            </a:r>
            <a:endParaRPr lang="en-US" altLang="zh-CN" sz="2800" smtClean="0">
              <a:solidFill>
                <a:srgbClr val="0070C0"/>
              </a:solidFill>
              <a:latin typeface="楷体" panose="02010609060101010101" charset="-122"/>
              <a:ea typeface="楷体" panose="02010609060101010101" charset="-122"/>
              <a:cs typeface="楷体" panose="02010609060101010101" charset="-122"/>
            </a:endParaRPr>
          </a:p>
          <a:p>
            <a:pPr>
              <a:lnSpc>
                <a:spcPct val="120000"/>
              </a:lnSpc>
              <a:buClr>
                <a:srgbClr val="91AC4E"/>
              </a:buClr>
              <a:buSzPct val="86000"/>
              <a:buFont typeface="Wingdings" panose="05000000000000000000" pitchFamily="2" charset="2"/>
              <a:buChar char="p"/>
            </a:pPr>
            <a:r>
              <a:rPr lang="zh-CN" altLang="en-US" sz="2800" smtClean="0">
                <a:solidFill>
                  <a:srgbClr val="0070C0"/>
                </a:solidFill>
                <a:latin typeface="楷体" panose="02010609060101010101" charset="-122"/>
                <a:ea typeface="楷体" panose="02010609060101010101" charset="-122"/>
                <a:cs typeface="楷体" panose="02010609060101010101" charset="-122"/>
              </a:rPr>
              <a:t>更智能的选择方法</a:t>
            </a:r>
            <a:endParaRPr lang="zh-CN" altLang="en-US" sz="2800" smtClean="0">
              <a:solidFill>
                <a:srgbClr val="0070C0"/>
              </a:solidFill>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4945" y="367030"/>
            <a:ext cx="6107430" cy="561975"/>
          </a:xfrm>
        </p:spPr>
        <p:txBody>
          <a:bodyPr/>
          <a:lstStyle/>
          <a:p>
            <a:pPr algn="ctr">
              <a:defRPr/>
            </a:pPr>
            <a:r>
              <a:rPr kumimoji="1" lang="zh-CN" altLang="en-US" sz="3600" b="1" dirty="0">
                <a:solidFill>
                  <a:srgbClr val="FFFF00"/>
                </a:solidFill>
                <a:latin typeface="+mn-lt"/>
                <a:ea typeface="+mn-ea"/>
              </a:rPr>
              <a:t>举例 </a:t>
            </a:r>
            <a:endParaRPr kumimoji="1" lang="zh-CN" altLang="en-US" sz="3600" b="1" dirty="0">
              <a:solidFill>
                <a:srgbClr val="FFFF00"/>
              </a:solidFill>
              <a:latin typeface="+mn-lt"/>
              <a:ea typeface="+mn-ea"/>
            </a:endParaRPr>
          </a:p>
        </p:txBody>
      </p:sp>
      <p:sp>
        <p:nvSpPr>
          <p:cNvPr id="217090" name="灯片编号占位符 3"/>
          <p:cNvSpPr>
            <a:spLocks noGrp="1"/>
          </p:cNvSpPr>
          <p:nvPr>
            <p:ph type="sldNum" sz="quarter" idx="10"/>
          </p:nvPr>
        </p:nvSpPr>
        <p:spPr bwMode="auto">
          <a:noFill/>
          <a:ln>
            <a:miter lim="800000"/>
          </a:ln>
        </p:spPr>
        <p:txBody>
          <a:bodyPr vert="horz" wrap="square" lIns="91440" tIns="45720" rIns="91440" bIns="45720" numCol="1" anchor="t" anchorCtr="0" compatLnSpc="1"/>
          <a:lstStyle/>
          <a:p>
            <a:fld id="{6B6085E4-476E-4CDA-B53C-3F00CF0E1F4E}"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15364" name="矩形 2"/>
          <p:cNvSpPr>
            <a:spLocks noChangeArrowheads="1"/>
          </p:cNvSpPr>
          <p:nvPr/>
        </p:nvSpPr>
        <p:spPr bwMode="auto">
          <a:xfrm>
            <a:off x="932180" y="2225675"/>
            <a:ext cx="4463415" cy="3861435"/>
          </a:xfrm>
          <a:prstGeom prst="rect">
            <a:avLst/>
          </a:prstGeom>
          <a:noFill/>
          <a:ln w="9525">
            <a:noFill/>
            <a:miter lim="800000"/>
          </a:ln>
        </p:spPr>
        <p:txBody>
          <a:bodyPr wrap="square">
            <a:spAutoFit/>
          </a:bodyPr>
          <a:lstStyle/>
          <a:p>
            <a:pPr marL="0" lvl="1" indent="0" defTabSz="914400" eaLnBrk="1" latinLnBrk="0" hangingPunct="1">
              <a:lnSpc>
                <a:spcPct val="200000"/>
              </a:lnSpc>
              <a:spcBef>
                <a:spcPts val="200"/>
              </a:spcBef>
              <a:buClr>
                <a:srgbClr val="91AC4E"/>
              </a:buClr>
              <a:buSzPct val="80000"/>
              <a:tabLst>
                <a:tab pos="228600" algn="l"/>
              </a:tabLst>
              <a:defRPr/>
            </a:pPr>
            <a:r>
              <a:rPr lang="zh-CN" altLang="en-US" sz="2400" i="0" dirty="0">
                <a:solidFill>
                  <a:srgbClr val="0070C0"/>
                </a:solidFill>
                <a:ea typeface="宋体" panose="02010600030101010101" pitchFamily="2" charset="-122"/>
              </a:rPr>
              <a:t>根据系统的特点不同，测试的方法也不同，例如：</a:t>
            </a:r>
            <a:endParaRPr lang="zh-CN" altLang="en-US" sz="2400" i="0" dirty="0">
              <a:solidFill>
                <a:srgbClr val="0070C0"/>
              </a:solidFill>
              <a:ea typeface="宋体" panose="02010600030101010101" pitchFamily="2" charset="-122"/>
            </a:endParaRPr>
          </a:p>
          <a:p>
            <a:pPr marL="355600" lvl="1" indent="0" defTabSz="914400" eaLnBrk="1" latinLnBrk="0" hangingPunct="1">
              <a:lnSpc>
                <a:spcPct val="200000"/>
              </a:lnSpc>
              <a:spcBef>
                <a:spcPts val="200"/>
              </a:spcBef>
              <a:buClr>
                <a:srgbClr val="91AC4E"/>
              </a:buClr>
              <a:buSzPct val="80000"/>
              <a:buFont typeface="Wingdings" panose="05000000000000000000" pitchFamily="2" charset="2"/>
              <a:buChar char="p"/>
              <a:tabLst>
                <a:tab pos="228600" algn="l"/>
              </a:tabLst>
              <a:defRPr/>
            </a:pPr>
            <a:r>
              <a:rPr lang="zh-CN" altLang="en-US" sz="2400" b="1" i="0" dirty="0">
                <a:solidFill>
                  <a:srgbClr val="0070C0"/>
                </a:solidFill>
                <a:ea typeface="宋体" panose="02010600030101010101" pitchFamily="2" charset="-122"/>
              </a:rPr>
              <a:t>用户认证安全的测试</a:t>
            </a:r>
            <a:endParaRPr lang="zh-CN" altLang="en-US" sz="2400" b="1" i="0" dirty="0">
              <a:solidFill>
                <a:srgbClr val="0070C0"/>
              </a:solidFill>
              <a:ea typeface="宋体" panose="02010600030101010101" pitchFamily="2" charset="-122"/>
            </a:endParaRPr>
          </a:p>
          <a:p>
            <a:pPr marL="355600" lvl="1" indent="0" defTabSz="914400" eaLnBrk="1" latinLnBrk="0" hangingPunct="1">
              <a:lnSpc>
                <a:spcPct val="200000"/>
              </a:lnSpc>
              <a:spcBef>
                <a:spcPts val="200"/>
              </a:spcBef>
              <a:buClr>
                <a:srgbClr val="91AC4E"/>
              </a:buClr>
              <a:buSzPct val="80000"/>
              <a:buFont typeface="Wingdings" panose="05000000000000000000" pitchFamily="2" charset="2"/>
              <a:buChar char="p"/>
              <a:tabLst>
                <a:tab pos="228600" algn="l"/>
              </a:tabLst>
              <a:defRPr/>
            </a:pPr>
            <a:r>
              <a:rPr lang="en-US" altLang="zh-CN" sz="2400" b="1" i="0" dirty="0">
                <a:solidFill>
                  <a:srgbClr val="0070C0"/>
                </a:solidFill>
                <a:ea typeface="宋体" panose="02010600030101010101" pitchFamily="2" charset="-122"/>
              </a:rPr>
              <a:t>Web</a:t>
            </a:r>
            <a:r>
              <a:rPr lang="zh-CN" altLang="en-US" sz="2400" b="1" i="0" dirty="0">
                <a:solidFill>
                  <a:srgbClr val="0070C0"/>
                </a:solidFill>
                <a:ea typeface="宋体" panose="02010600030101010101" pitchFamily="2" charset="-122"/>
              </a:rPr>
              <a:t>安全性测试</a:t>
            </a:r>
            <a:endParaRPr lang="zh-CN" altLang="en-US" sz="2400" b="1" i="0" dirty="0">
              <a:solidFill>
                <a:srgbClr val="0070C0"/>
              </a:solidFill>
              <a:ea typeface="宋体" panose="02010600030101010101" pitchFamily="2" charset="-122"/>
            </a:endParaRPr>
          </a:p>
          <a:p>
            <a:pPr marL="355600" lvl="1" indent="0" defTabSz="914400" eaLnBrk="1" latinLnBrk="0" hangingPunct="1">
              <a:lnSpc>
                <a:spcPct val="200000"/>
              </a:lnSpc>
              <a:spcBef>
                <a:spcPts val="200"/>
              </a:spcBef>
              <a:buClr>
                <a:srgbClr val="91AC4E"/>
              </a:buClr>
              <a:buSzPct val="80000"/>
              <a:buFont typeface="Wingdings" panose="05000000000000000000" pitchFamily="2" charset="2"/>
              <a:buChar char="p"/>
              <a:tabLst>
                <a:tab pos="228600" algn="l"/>
              </a:tabLst>
              <a:defRPr/>
            </a:pPr>
            <a:r>
              <a:rPr lang="zh-CN" altLang="en-US" sz="2400" b="1" i="0" dirty="0">
                <a:solidFill>
                  <a:srgbClr val="0070C0"/>
                </a:solidFill>
                <a:ea typeface="宋体" panose="02010600030101010101" pitchFamily="2" charset="-122"/>
              </a:rPr>
              <a:t>后台服务器安全性测试</a:t>
            </a:r>
            <a:endParaRPr lang="zh-CN" altLang="en-US" sz="2400" b="1" i="0" dirty="0">
              <a:solidFill>
                <a:srgbClr val="0070C0"/>
              </a:solidFill>
              <a:ea typeface="宋体" panose="02010600030101010101" pitchFamily="2" charset="-122"/>
            </a:endParaRPr>
          </a:p>
        </p:txBody>
      </p:sp>
      <p:pic>
        <p:nvPicPr>
          <p:cNvPr id="217092" name="Picture 2" descr="http://www.globalshieldsecurity.com/wp-content/uploads/2010/12/bank-security-guards.jpg"/>
          <p:cNvPicPr>
            <a:picLocks noChangeAspect="1" noChangeArrowheads="1"/>
          </p:cNvPicPr>
          <p:nvPr/>
        </p:nvPicPr>
        <p:blipFill>
          <a:blip r:embed="rId1"/>
          <a:srcRect/>
          <a:stretch>
            <a:fillRect/>
          </a:stretch>
        </p:blipFill>
        <p:spPr bwMode="auto">
          <a:xfrm>
            <a:off x="5795963" y="2133600"/>
            <a:ext cx="3097212" cy="4202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84213" y="476250"/>
            <a:ext cx="7705725" cy="561975"/>
          </a:xfrm>
        </p:spPr>
        <p:txBody>
          <a:bodyPr/>
          <a:lstStyle/>
          <a:p>
            <a:pPr algn="ctr">
              <a:defRPr/>
            </a:pPr>
            <a:r>
              <a:rPr kumimoji="1" lang="zh-CN" altLang="en-US" sz="2400" b="1" dirty="0">
                <a:solidFill>
                  <a:srgbClr val="FFFF00"/>
                </a:solidFill>
                <a:latin typeface="+mn-lt"/>
                <a:ea typeface="+mn-ea"/>
              </a:rPr>
              <a:t>用户认证测试 </a:t>
            </a:r>
            <a:r>
              <a:rPr kumimoji="1" lang="en-US" altLang="zh-CN" sz="2400" b="1" dirty="0">
                <a:solidFill>
                  <a:srgbClr val="FFFF00"/>
                </a:solidFill>
                <a:latin typeface="+mn-lt"/>
                <a:ea typeface="+mn-ea"/>
              </a:rPr>
              <a:t>– </a:t>
            </a:r>
            <a:r>
              <a:rPr kumimoji="1" lang="zh-CN" altLang="en-US" sz="3600" b="1" dirty="0">
                <a:solidFill>
                  <a:srgbClr val="FFFF00"/>
                </a:solidFill>
                <a:latin typeface="+mn-lt"/>
                <a:ea typeface="+mn-ea"/>
              </a:rPr>
              <a:t>传统的功能测试方法</a:t>
            </a:r>
            <a:endParaRPr kumimoji="1" lang="zh-CN" altLang="en-US" sz="3600" b="1" dirty="0">
              <a:solidFill>
                <a:srgbClr val="FFFF00"/>
              </a:solidFill>
              <a:latin typeface="+mn-lt"/>
              <a:ea typeface="+mn-ea"/>
            </a:endParaRPr>
          </a:p>
        </p:txBody>
      </p:sp>
      <p:sp>
        <p:nvSpPr>
          <p:cNvPr id="218114" name="灯片编号占位符 3"/>
          <p:cNvSpPr txBox="1">
            <a:spLocks noGrp="1"/>
          </p:cNvSpPr>
          <p:nvPr/>
        </p:nvSpPr>
        <p:spPr bwMode="auto">
          <a:xfrm>
            <a:off x="0" y="6545263"/>
            <a:ext cx="9144000" cy="268287"/>
          </a:xfrm>
          <a:prstGeom prst="rect">
            <a:avLst/>
          </a:prstGeom>
          <a:noFill/>
          <a:ln w="9525">
            <a:noFill/>
            <a:miter lim="800000"/>
          </a:ln>
        </p:spPr>
        <p:txBody>
          <a:bodyPr/>
          <a:lstStyle/>
          <a:p>
            <a:fld id="{FD278F45-DF4F-4691-88FD-6629954EDEF2}" type="slidenum">
              <a:rPr lang="en-US" altLang="zh-CN"/>
            </a:fld>
            <a:endParaRPr lang="en-US" altLang="zh-CN"/>
          </a:p>
        </p:txBody>
      </p:sp>
      <p:sp>
        <p:nvSpPr>
          <p:cNvPr id="3" name="矩形 2"/>
          <p:cNvSpPr/>
          <p:nvPr/>
        </p:nvSpPr>
        <p:spPr>
          <a:xfrm>
            <a:off x="1042988" y="1773238"/>
            <a:ext cx="7058025" cy="4651375"/>
          </a:xfrm>
          <a:prstGeom prst="rect">
            <a:avLst/>
          </a:prstGeom>
        </p:spPr>
        <p:txBody>
          <a:bodyPr>
            <a:spAutoFit/>
          </a:bodyPr>
          <a:lstStyle/>
          <a:p>
            <a:pPr marL="355600" lvl="1" indent="-355600" eaLnBrk="1" latinLnBrk="0" hangingPunct="1">
              <a:lnSpc>
                <a:spcPct val="150000"/>
              </a:lnSpc>
              <a:spcBef>
                <a:spcPts val="200"/>
              </a:spcBef>
              <a:buClr>
                <a:srgbClr val="91AC4E"/>
              </a:buClr>
              <a:buSzPct val="80000"/>
              <a:buFont typeface="Wingdings" panose="05000000000000000000" pitchFamily="2" charset="2"/>
              <a:buChar char="p"/>
              <a:tabLst>
                <a:tab pos="228600" algn="l"/>
              </a:tabLst>
              <a:defRPr/>
            </a:pPr>
            <a:r>
              <a:rPr lang="zh-CN" altLang="en-US" sz="2400" i="0" dirty="0">
                <a:solidFill>
                  <a:srgbClr val="0070C0"/>
                </a:solidFill>
                <a:latin typeface="+mn-lt"/>
                <a:ea typeface="宋体" panose="02010600030101010101" pitchFamily="2" charset="-122"/>
              </a:rPr>
              <a:t>明确区分系统中不同用户权限</a:t>
            </a:r>
            <a:endParaRPr lang="zh-CN" altLang="en-US" sz="2400" i="0" dirty="0">
              <a:solidFill>
                <a:srgbClr val="0070C0"/>
              </a:solidFill>
              <a:latin typeface="+mn-lt"/>
              <a:ea typeface="宋体" panose="02010600030101010101" pitchFamily="2" charset="-122"/>
            </a:endParaRPr>
          </a:p>
          <a:p>
            <a:pPr marL="355600" lvl="1" indent="-355600" eaLnBrk="1" latinLnBrk="0" hangingPunct="1">
              <a:lnSpc>
                <a:spcPct val="150000"/>
              </a:lnSpc>
              <a:spcBef>
                <a:spcPts val="200"/>
              </a:spcBef>
              <a:buClr>
                <a:srgbClr val="91AC4E"/>
              </a:buClr>
              <a:buSzPct val="80000"/>
              <a:buFont typeface="Wingdings" panose="05000000000000000000" pitchFamily="2" charset="2"/>
              <a:buChar char="p"/>
              <a:tabLst>
                <a:tab pos="228600" algn="l"/>
              </a:tabLst>
              <a:defRPr/>
            </a:pPr>
            <a:r>
              <a:rPr lang="zh-CN" altLang="en-US" sz="2400" i="0" dirty="0">
                <a:solidFill>
                  <a:srgbClr val="0070C0"/>
                </a:solidFill>
                <a:latin typeface="+mn-lt"/>
                <a:ea typeface="宋体" panose="02010600030101010101" pitchFamily="2" charset="-122"/>
              </a:rPr>
              <a:t>系统中会不会出现用户冲突</a:t>
            </a:r>
            <a:endParaRPr lang="zh-CN" altLang="en-US" sz="2400" i="0" dirty="0">
              <a:solidFill>
                <a:srgbClr val="0070C0"/>
              </a:solidFill>
              <a:latin typeface="+mn-lt"/>
              <a:ea typeface="宋体" panose="02010600030101010101" pitchFamily="2" charset="-122"/>
            </a:endParaRPr>
          </a:p>
          <a:p>
            <a:pPr marL="355600" lvl="1" indent="-355600" eaLnBrk="1" latinLnBrk="0" hangingPunct="1">
              <a:lnSpc>
                <a:spcPct val="150000"/>
              </a:lnSpc>
              <a:spcBef>
                <a:spcPts val="200"/>
              </a:spcBef>
              <a:buClr>
                <a:srgbClr val="91AC4E"/>
              </a:buClr>
              <a:buSzPct val="80000"/>
              <a:buFont typeface="Wingdings" panose="05000000000000000000" pitchFamily="2" charset="2"/>
              <a:buChar char="p"/>
              <a:tabLst>
                <a:tab pos="228600" algn="l"/>
              </a:tabLst>
              <a:defRPr/>
            </a:pPr>
            <a:r>
              <a:rPr lang="zh-CN" altLang="en-US" sz="2400" i="0" dirty="0">
                <a:solidFill>
                  <a:srgbClr val="0070C0"/>
                </a:solidFill>
                <a:latin typeface="+mn-lt"/>
                <a:ea typeface="宋体" panose="02010600030101010101" pitchFamily="2" charset="-122"/>
              </a:rPr>
              <a:t>系统会不会因用户的权限的改变造成混乱</a:t>
            </a:r>
            <a:endParaRPr lang="zh-CN" altLang="en-US" sz="2400" i="0" dirty="0">
              <a:solidFill>
                <a:srgbClr val="0070C0"/>
              </a:solidFill>
              <a:latin typeface="+mn-lt"/>
              <a:ea typeface="宋体" panose="02010600030101010101" pitchFamily="2" charset="-122"/>
            </a:endParaRPr>
          </a:p>
          <a:p>
            <a:pPr marL="355600" lvl="1" indent="-355600" eaLnBrk="1" latinLnBrk="0" hangingPunct="1">
              <a:lnSpc>
                <a:spcPct val="150000"/>
              </a:lnSpc>
              <a:spcBef>
                <a:spcPts val="200"/>
              </a:spcBef>
              <a:buClr>
                <a:srgbClr val="91AC4E"/>
              </a:buClr>
              <a:buSzPct val="80000"/>
              <a:buFont typeface="Wingdings" panose="05000000000000000000" pitchFamily="2" charset="2"/>
              <a:buChar char="p"/>
              <a:tabLst>
                <a:tab pos="228600" algn="l"/>
              </a:tabLst>
              <a:defRPr/>
            </a:pPr>
            <a:r>
              <a:rPr lang="zh-CN" altLang="en-US" sz="2400" i="0" dirty="0">
                <a:solidFill>
                  <a:srgbClr val="0070C0"/>
                </a:solidFill>
                <a:latin typeface="+mn-lt"/>
                <a:ea typeface="宋体" panose="02010600030101010101" pitchFamily="2" charset="-122"/>
              </a:rPr>
              <a:t>用户登录密码是否是可见、可复制</a:t>
            </a:r>
            <a:endParaRPr lang="zh-CN" altLang="en-US" sz="2400" i="0" dirty="0">
              <a:solidFill>
                <a:srgbClr val="0070C0"/>
              </a:solidFill>
              <a:latin typeface="+mn-lt"/>
              <a:ea typeface="宋体" panose="02010600030101010101" pitchFamily="2" charset="-122"/>
            </a:endParaRPr>
          </a:p>
          <a:p>
            <a:pPr marL="355600" lvl="1" indent="-355600" eaLnBrk="1" latinLnBrk="0" hangingPunct="1">
              <a:lnSpc>
                <a:spcPct val="150000"/>
              </a:lnSpc>
              <a:spcBef>
                <a:spcPts val="200"/>
              </a:spcBef>
              <a:buClr>
                <a:srgbClr val="91AC4E"/>
              </a:buClr>
              <a:buSzPct val="80000"/>
              <a:buFont typeface="Wingdings" panose="05000000000000000000" pitchFamily="2" charset="2"/>
              <a:buChar char="p"/>
              <a:tabLst>
                <a:tab pos="228600" algn="l"/>
              </a:tabLst>
              <a:defRPr/>
            </a:pPr>
            <a:r>
              <a:rPr lang="zh-CN" altLang="en-US" sz="2400" i="0" dirty="0">
                <a:solidFill>
                  <a:srgbClr val="0070C0"/>
                </a:solidFill>
                <a:latin typeface="+mn-lt"/>
                <a:ea typeface="宋体" panose="02010600030101010101" pitchFamily="2" charset="-122"/>
              </a:rPr>
              <a:t>是否可以通过绝对途径登录系统（拷贝用户登陆后的链接直接进入系统）</a:t>
            </a:r>
            <a:endParaRPr lang="zh-CN" altLang="en-US" sz="2400" i="0" dirty="0">
              <a:solidFill>
                <a:srgbClr val="0070C0"/>
              </a:solidFill>
              <a:latin typeface="+mn-lt"/>
              <a:ea typeface="宋体" panose="02010600030101010101" pitchFamily="2" charset="-122"/>
            </a:endParaRPr>
          </a:p>
          <a:p>
            <a:pPr marL="355600" lvl="1" indent="-355600" eaLnBrk="1" latinLnBrk="0" hangingPunct="1">
              <a:lnSpc>
                <a:spcPct val="150000"/>
              </a:lnSpc>
              <a:spcBef>
                <a:spcPts val="200"/>
              </a:spcBef>
              <a:buClr>
                <a:srgbClr val="91AC4E"/>
              </a:buClr>
              <a:buSzPct val="80000"/>
              <a:buFont typeface="Wingdings" panose="05000000000000000000" pitchFamily="2" charset="2"/>
              <a:buChar char="p"/>
              <a:tabLst>
                <a:tab pos="228600" algn="l"/>
              </a:tabLst>
              <a:defRPr/>
            </a:pPr>
            <a:r>
              <a:rPr lang="zh-CN" altLang="en-US" sz="2400" i="0" dirty="0">
                <a:solidFill>
                  <a:srgbClr val="0070C0"/>
                </a:solidFill>
                <a:latin typeface="+mn-lt"/>
                <a:ea typeface="宋体" panose="02010600030101010101" pitchFamily="2" charset="-122"/>
              </a:rPr>
              <a:t>用户退出系统后是否删除了所有鉴权标记，是否可以使用后退键而不通过输入口令进入系统</a:t>
            </a:r>
            <a:endParaRPr lang="zh-CN" altLang="en-US" sz="2400" i="0" dirty="0">
              <a:solidFill>
                <a:srgbClr val="0070C0"/>
              </a:solidFill>
              <a:latin typeface="+mn-lt"/>
              <a:ea typeface="宋体" panose="02010600030101010101" pitchFamily="2" charset="-122"/>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idx="4294967295"/>
          </p:nvPr>
        </p:nvSpPr>
        <p:spPr>
          <a:xfrm>
            <a:off x="971550" y="333375"/>
            <a:ext cx="7129463" cy="561975"/>
          </a:xfrm>
        </p:spPr>
        <p:txBody>
          <a:bodyPr/>
          <a:lstStyle/>
          <a:p>
            <a:pPr algn="ctr">
              <a:defRPr/>
            </a:pPr>
            <a:r>
              <a:rPr kumimoji="1" lang="zh-CN" altLang="en-US" sz="2400" b="1" dirty="0">
                <a:solidFill>
                  <a:srgbClr val="FFFF00"/>
                </a:solidFill>
                <a:latin typeface="+mn-lt"/>
                <a:ea typeface="+mn-ea"/>
              </a:rPr>
              <a:t>后台服务器安全性</a:t>
            </a:r>
            <a:r>
              <a:rPr kumimoji="1" lang="en-US" altLang="zh-CN" sz="2400" b="1" dirty="0">
                <a:solidFill>
                  <a:srgbClr val="FFFF00"/>
                </a:solidFill>
                <a:latin typeface="+mn-lt"/>
                <a:ea typeface="+mn-ea"/>
              </a:rPr>
              <a:t>-– </a:t>
            </a:r>
            <a:r>
              <a:rPr kumimoji="1" lang="zh-CN" altLang="en-US" sz="3600" b="1" dirty="0">
                <a:solidFill>
                  <a:srgbClr val="FFFF00"/>
                </a:solidFill>
                <a:latin typeface="+mn-lt"/>
                <a:ea typeface="+mn-ea"/>
              </a:rPr>
              <a:t>静态测试和渗透测试</a:t>
            </a:r>
            <a:endParaRPr kumimoji="1" lang="zh-CN" altLang="en-US" sz="3600" b="1" dirty="0">
              <a:solidFill>
                <a:srgbClr val="FFFF00"/>
              </a:solidFill>
              <a:latin typeface="+mn-lt"/>
              <a:ea typeface="+mn-ea"/>
            </a:endParaRPr>
          </a:p>
        </p:txBody>
      </p:sp>
      <p:sp>
        <p:nvSpPr>
          <p:cNvPr id="220162" name="灯片编号占位符 3"/>
          <p:cNvSpPr txBox="1">
            <a:spLocks noGrp="1"/>
          </p:cNvSpPr>
          <p:nvPr/>
        </p:nvSpPr>
        <p:spPr bwMode="auto">
          <a:xfrm>
            <a:off x="0" y="6545263"/>
            <a:ext cx="9144000" cy="268287"/>
          </a:xfrm>
          <a:prstGeom prst="rect">
            <a:avLst/>
          </a:prstGeom>
          <a:noFill/>
          <a:ln w="9525">
            <a:noFill/>
            <a:miter lim="800000"/>
          </a:ln>
        </p:spPr>
        <p:txBody>
          <a:bodyPr/>
          <a:lstStyle/>
          <a:p>
            <a:fld id="{D557190F-D509-461E-9B47-A0AC7ABD2F55}" type="slidenum">
              <a:rPr lang="en-US" altLang="zh-CN"/>
            </a:fld>
            <a:endParaRPr lang="en-US" altLang="zh-CN"/>
          </a:p>
        </p:txBody>
      </p:sp>
      <p:sp>
        <p:nvSpPr>
          <p:cNvPr id="220163" name="矩形 2"/>
          <p:cNvSpPr>
            <a:spLocks noChangeArrowheads="1"/>
          </p:cNvSpPr>
          <p:nvPr/>
        </p:nvSpPr>
        <p:spPr bwMode="auto">
          <a:xfrm>
            <a:off x="1042988" y="2133600"/>
            <a:ext cx="4105275" cy="3165475"/>
          </a:xfrm>
          <a:prstGeom prst="rect">
            <a:avLst/>
          </a:prstGeom>
          <a:noFill/>
          <a:ln w="9525">
            <a:noFill/>
            <a:miter lim="800000"/>
          </a:ln>
        </p:spPr>
        <p:txBody>
          <a:bodyPr>
            <a:spAutoFit/>
          </a:bodyPr>
          <a:lstStyle/>
          <a:p>
            <a:pPr marL="35560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i="0">
                <a:solidFill>
                  <a:srgbClr val="0070C0"/>
                </a:solidFill>
              </a:rPr>
              <a:t>脆弱的认证和会话管理</a:t>
            </a:r>
            <a:endParaRPr lang="zh-CN" altLang="en-US" sz="2400" i="0">
              <a:solidFill>
                <a:srgbClr val="0070C0"/>
              </a:solidFill>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i="0">
                <a:solidFill>
                  <a:srgbClr val="0070C0"/>
                </a:solidFill>
              </a:rPr>
              <a:t>通信层保护不充分</a:t>
            </a:r>
            <a:endParaRPr lang="zh-CN" altLang="en-US" sz="2400" i="0">
              <a:solidFill>
                <a:srgbClr val="0070C0"/>
              </a:solidFill>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i="0">
                <a:solidFill>
                  <a:srgbClr val="0070C0"/>
                </a:solidFill>
              </a:rPr>
              <a:t>系统配置不安全</a:t>
            </a:r>
            <a:endParaRPr lang="zh-CN" altLang="en-US" sz="2400" i="0">
              <a:solidFill>
                <a:srgbClr val="0070C0"/>
              </a:solidFill>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i="0">
                <a:solidFill>
                  <a:srgbClr val="0070C0"/>
                </a:solidFill>
              </a:rPr>
              <a:t>信息隐私与完整性</a:t>
            </a:r>
            <a:endParaRPr lang="zh-CN" altLang="en-US" sz="2400" i="0">
              <a:solidFill>
                <a:srgbClr val="0070C0"/>
              </a:solidFill>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i="0">
                <a:solidFill>
                  <a:srgbClr val="0070C0"/>
                </a:solidFill>
              </a:rPr>
              <a:t>代码安全性</a:t>
            </a:r>
            <a:endParaRPr lang="zh-CN" altLang="en-US" sz="2400" i="0">
              <a:solidFill>
                <a:srgbClr val="0070C0"/>
              </a:solidFill>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pPr>
            <a:r>
              <a:rPr lang="zh-CN" altLang="en-US" sz="2400" i="0">
                <a:solidFill>
                  <a:srgbClr val="0070C0"/>
                </a:solidFill>
              </a:rPr>
              <a:t>异常处理的安全性</a:t>
            </a:r>
            <a:endParaRPr lang="zh-CN" altLang="en-US" sz="2400" i="0">
              <a:solidFill>
                <a:srgbClr val="0070C0"/>
              </a:solidFill>
            </a:endParaRPr>
          </a:p>
        </p:txBody>
      </p:sp>
      <p:pic>
        <p:nvPicPr>
          <p:cNvPr id="220164" name="Picture 2" descr="http://www.help4hosters.com/images/SSL_kartynka.jpg"/>
          <p:cNvPicPr>
            <a:picLocks noChangeAspect="1" noChangeArrowheads="1"/>
          </p:cNvPicPr>
          <p:nvPr/>
        </p:nvPicPr>
        <p:blipFill>
          <a:blip r:embed="rId1"/>
          <a:srcRect/>
          <a:stretch>
            <a:fillRect/>
          </a:stretch>
        </p:blipFill>
        <p:spPr bwMode="auto">
          <a:xfrm>
            <a:off x="5724525" y="2205038"/>
            <a:ext cx="3068638" cy="295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090" name="Rectangle 2"/>
          <p:cNvSpPr>
            <a:spLocks noGrp="1" noChangeArrowheads="1"/>
          </p:cNvSpPr>
          <p:nvPr>
            <p:ph type="title"/>
          </p:nvPr>
        </p:nvSpPr>
        <p:spPr>
          <a:xfrm>
            <a:off x="1279525" y="367030"/>
            <a:ext cx="6292850" cy="561975"/>
          </a:xfrm>
        </p:spPr>
        <p:txBody>
          <a:bodyPr/>
          <a:lstStyle/>
          <a:p>
            <a:pPr algn="ctr">
              <a:defRPr/>
            </a:pPr>
            <a:r>
              <a:rPr kumimoji="1" lang="zh-CN" altLang="en-US" sz="3600" b="1" dirty="0">
                <a:solidFill>
                  <a:srgbClr val="FFFF00"/>
                </a:solidFill>
                <a:latin typeface="+mn-lt"/>
                <a:ea typeface="+mn-ea"/>
              </a:rPr>
              <a:t>跨站脚本攻击</a:t>
            </a:r>
            <a:endParaRPr kumimoji="1" lang="zh-CN" altLang="en-US" sz="3600" b="1" dirty="0">
              <a:solidFill>
                <a:srgbClr val="FFFF00"/>
              </a:solidFill>
              <a:latin typeface="+mn-lt"/>
              <a:ea typeface="+mn-ea"/>
            </a:endParaRPr>
          </a:p>
        </p:txBody>
      </p:sp>
      <p:pic>
        <p:nvPicPr>
          <p:cNvPr id="221186" name="Picture 6" descr="PIC03"/>
          <p:cNvPicPr>
            <a:picLocks noChangeAspect="1" noChangeArrowheads="1"/>
          </p:cNvPicPr>
          <p:nvPr/>
        </p:nvPicPr>
        <p:blipFill>
          <a:blip r:embed="rId1"/>
          <a:srcRect/>
          <a:stretch>
            <a:fillRect/>
          </a:stretch>
        </p:blipFill>
        <p:spPr bwMode="auto">
          <a:xfrm>
            <a:off x="1890078" y="3036570"/>
            <a:ext cx="5724525" cy="3527425"/>
          </a:xfrm>
          <a:prstGeom prst="rect">
            <a:avLst/>
          </a:prstGeom>
          <a:noFill/>
          <a:ln w="9525">
            <a:noFill/>
            <a:miter lim="800000"/>
            <a:headEnd/>
            <a:tailEnd/>
          </a:ln>
        </p:spPr>
      </p:pic>
      <p:sp>
        <p:nvSpPr>
          <p:cNvPr id="221187" name="Rectangle 7"/>
          <p:cNvSpPr>
            <a:spLocks noChangeArrowheads="1"/>
          </p:cNvSpPr>
          <p:nvPr/>
        </p:nvSpPr>
        <p:spPr bwMode="auto">
          <a:xfrm>
            <a:off x="2808288" y="5084763"/>
            <a:ext cx="3024187" cy="468312"/>
          </a:xfrm>
          <a:prstGeom prst="rect">
            <a:avLst/>
          </a:prstGeom>
          <a:noFill/>
          <a:ln w="19050" algn="ctr">
            <a:solidFill>
              <a:srgbClr val="FF0000"/>
            </a:solidFill>
            <a:prstDash val="dashDot"/>
            <a:miter lim="800000"/>
          </a:ln>
        </p:spPr>
        <p:txBody>
          <a:bodyPr lIns="0" tIns="0" rIns="0" bIns="0" anchor="ctr">
            <a:spAutoFit/>
          </a:bodyPr>
          <a:lstStyle/>
          <a:p>
            <a:endParaRPr lang="zh-CN" altLang="en-US"/>
          </a:p>
        </p:txBody>
      </p:sp>
      <p:sp>
        <p:nvSpPr>
          <p:cNvPr id="2137096" name="Rectangle 8"/>
          <p:cNvSpPr>
            <a:spLocks noChangeArrowheads="1"/>
          </p:cNvSpPr>
          <p:nvPr/>
        </p:nvSpPr>
        <p:spPr bwMode="auto">
          <a:xfrm>
            <a:off x="755650" y="1484313"/>
            <a:ext cx="7993063" cy="1494155"/>
          </a:xfrm>
          <a:prstGeom prst="rect">
            <a:avLst/>
          </a:prstGeom>
          <a:noFill/>
          <a:ln w="9525" algn="ctr">
            <a:noFill/>
            <a:miter lim="800000"/>
          </a:ln>
          <a:effectLst/>
        </p:spPr>
        <p:txBody>
          <a:bodyPr lIns="0" tIns="0" rIns="0" bIns="0">
            <a:spAutoFit/>
          </a:bodyPr>
          <a:lstStyle/>
          <a:p>
            <a:pPr eaLnBrk="0" latinLnBrk="0" hangingPunct="0">
              <a:lnSpc>
                <a:spcPct val="135000"/>
              </a:lnSpc>
              <a:spcBef>
                <a:spcPts val="0"/>
              </a:spcBef>
              <a:buClr>
                <a:schemeClr val="tx2"/>
              </a:buClr>
              <a:buFont typeface="Wingdings" panose="05000000000000000000" pitchFamily="2" charset="2"/>
              <a:buNone/>
              <a:defRPr/>
            </a:pPr>
            <a:r>
              <a:rPr lang="zh-CN" altLang="en-US" sz="2400" i="0" dirty="0">
                <a:solidFill>
                  <a:srgbClr val="0070C0"/>
                </a:solidFill>
                <a:latin typeface="+mn-lt"/>
                <a:ea typeface="楷体" panose="02010609060101010101" charset="-122"/>
                <a:cs typeface="楷体" panose="02010609060101010101" charset="-122"/>
              </a:rPr>
              <a:t>在页面某些输入域中使用跨站脚本（写入一段 </a:t>
            </a:r>
            <a:r>
              <a:rPr lang="en-US" altLang="zh-CN" sz="2400" i="0" dirty="0" err="1">
                <a:solidFill>
                  <a:srgbClr val="0070C0"/>
                </a:solidFill>
                <a:latin typeface="+mn-lt"/>
                <a:ea typeface="楷体" panose="02010609060101010101" charset="-122"/>
                <a:cs typeface="楷体" panose="02010609060101010101" charset="-122"/>
              </a:rPr>
              <a:t>javascript</a:t>
            </a:r>
            <a:r>
              <a:rPr lang="zh-CN" altLang="en-US" sz="2400" i="0" dirty="0">
                <a:solidFill>
                  <a:srgbClr val="0070C0"/>
                </a:solidFill>
                <a:latin typeface="+mn-lt"/>
                <a:ea typeface="楷体" panose="02010609060101010101" charset="-122"/>
                <a:cs typeface="楷体" panose="02010609060101010101" charset="-122"/>
              </a:rPr>
              <a:t> ）来发送恶意代码给没有发觉的用户，让浏览器执行</a:t>
            </a:r>
            <a:r>
              <a:rPr lang="en-US" altLang="zh-CN" sz="2400" i="0" dirty="0" err="1">
                <a:solidFill>
                  <a:srgbClr val="0070C0"/>
                </a:solidFill>
                <a:latin typeface="+mn-lt"/>
                <a:ea typeface="楷体" panose="02010609060101010101" charset="-122"/>
                <a:cs typeface="楷体" panose="02010609060101010101" charset="-122"/>
              </a:rPr>
              <a:t>document.write</a:t>
            </a:r>
            <a:r>
              <a:rPr lang="zh-CN" altLang="en-US" sz="2400" i="0" dirty="0">
                <a:solidFill>
                  <a:srgbClr val="0070C0"/>
                </a:solidFill>
                <a:latin typeface="+mn-lt"/>
                <a:ea typeface="楷体" panose="02010609060101010101" charset="-122"/>
                <a:cs typeface="楷体" panose="02010609060101010101" charset="-122"/>
              </a:rPr>
              <a:t>等危险指令 ，窃取用户的资料或信息。</a:t>
            </a:r>
            <a:endParaRPr lang="zh-CN" altLang="en-US" sz="2400" i="0" dirty="0">
              <a:solidFill>
                <a:srgbClr val="0070C0"/>
              </a:solidFill>
              <a:latin typeface="+mn-lt"/>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2"/>
          <p:cNvSpPr>
            <a:spLocks noGrp="1" noChangeArrowheads="1"/>
          </p:cNvSpPr>
          <p:nvPr>
            <p:ph type="title" idx="4294967295"/>
          </p:nvPr>
        </p:nvSpPr>
        <p:spPr>
          <a:xfrm>
            <a:off x="1979613" y="441325"/>
            <a:ext cx="5016500" cy="561975"/>
          </a:xfrm>
        </p:spPr>
        <p:txBody>
          <a:bodyPr/>
          <a:lstStyle/>
          <a:p>
            <a:pPr algn="ctr"/>
            <a:r>
              <a:rPr lang="en-US" altLang="zh-CN" sz="3200" b="1" smtClean="0">
                <a:solidFill>
                  <a:srgbClr val="FFFF00"/>
                </a:solidFill>
                <a:ea typeface="宋体" panose="02010600030101010101" pitchFamily="2" charset="-122"/>
              </a:rPr>
              <a:t>XSS</a:t>
            </a:r>
            <a:r>
              <a:rPr lang="zh-CN" altLang="en-US" sz="3200" b="1" smtClean="0">
                <a:solidFill>
                  <a:srgbClr val="FFFF00"/>
                </a:solidFill>
                <a:ea typeface="宋体" panose="02010600030101010101" pitchFamily="2" charset="-122"/>
              </a:rPr>
              <a:t>攻击的例子</a:t>
            </a:r>
            <a:endParaRPr lang="zh-CN" altLang="de-DE" sz="3200" b="1" smtClean="0">
              <a:solidFill>
                <a:srgbClr val="FFFF00"/>
              </a:solidFill>
              <a:ea typeface="宋体" panose="02010600030101010101" pitchFamily="2" charset="-122"/>
            </a:endParaRPr>
          </a:p>
        </p:txBody>
      </p:sp>
      <p:sp>
        <p:nvSpPr>
          <p:cNvPr id="223234" name="Rectangle 3"/>
          <p:cNvSpPr>
            <a:spLocks noChangeArrowheads="1"/>
          </p:cNvSpPr>
          <p:nvPr/>
        </p:nvSpPr>
        <p:spPr bwMode="auto">
          <a:xfrm>
            <a:off x="250825" y="1268413"/>
            <a:ext cx="8643938" cy="4968875"/>
          </a:xfrm>
          <a:prstGeom prst="rect">
            <a:avLst/>
          </a:prstGeom>
          <a:noFill/>
          <a:ln w="9525">
            <a:noFill/>
            <a:miter lim="800000"/>
          </a:ln>
        </p:spPr>
        <p:txBody>
          <a:bodyPr lIns="0" rIns="0"/>
          <a:lstStyle/>
          <a:p>
            <a:pPr marL="342900" indent="-342900" algn="just">
              <a:lnSpc>
                <a:spcPct val="120000"/>
              </a:lnSpc>
              <a:spcBef>
                <a:spcPct val="20000"/>
              </a:spcBef>
            </a:pPr>
            <a:endParaRPr lang="zh-CN" altLang="en-US" i="0"/>
          </a:p>
        </p:txBody>
      </p:sp>
      <p:sp>
        <p:nvSpPr>
          <p:cNvPr id="223235" name="灯片编号占位符 6"/>
          <p:cNvSpPr txBox="1">
            <a:spLocks noGrp="1"/>
          </p:cNvSpPr>
          <p:nvPr/>
        </p:nvSpPr>
        <p:spPr bwMode="auto">
          <a:xfrm>
            <a:off x="0" y="6545263"/>
            <a:ext cx="9144000" cy="268287"/>
          </a:xfrm>
          <a:prstGeom prst="rect">
            <a:avLst/>
          </a:prstGeom>
          <a:noFill/>
          <a:ln w="9525">
            <a:noFill/>
            <a:miter lim="800000"/>
          </a:ln>
        </p:spPr>
        <p:txBody>
          <a:bodyPr/>
          <a:lstStyle/>
          <a:p>
            <a:fld id="{5736DF1F-09CD-4A43-96BA-22A8EA41E482}" type="slidenum">
              <a:rPr lang="en-US" altLang="zh-CN"/>
            </a:fld>
            <a:endParaRPr lang="en-US" altLang="zh-CN"/>
          </a:p>
        </p:txBody>
      </p:sp>
      <p:sp>
        <p:nvSpPr>
          <p:cNvPr id="223236" name="Rectangle 5"/>
          <p:cNvSpPr>
            <a:spLocks noChangeArrowheads="1"/>
          </p:cNvSpPr>
          <p:nvPr/>
        </p:nvSpPr>
        <p:spPr bwMode="auto">
          <a:xfrm>
            <a:off x="0" y="2489200"/>
            <a:ext cx="184150" cy="366713"/>
          </a:xfrm>
          <a:prstGeom prst="rect">
            <a:avLst/>
          </a:prstGeom>
          <a:noFill/>
          <a:ln w="9525">
            <a:noFill/>
            <a:miter lim="800000"/>
          </a:ln>
        </p:spPr>
        <p:txBody>
          <a:bodyPr wrap="none" anchor="ctr">
            <a:spAutoFit/>
          </a:bodyPr>
          <a:lstStyle/>
          <a:p>
            <a:endParaRPr lang="zh-CN" altLang="en-US"/>
          </a:p>
        </p:txBody>
      </p:sp>
      <p:sp>
        <p:nvSpPr>
          <p:cNvPr id="223237" name="Rectangle 6"/>
          <p:cNvSpPr>
            <a:spLocks noChangeArrowheads="1"/>
          </p:cNvSpPr>
          <p:nvPr/>
        </p:nvSpPr>
        <p:spPr bwMode="auto">
          <a:xfrm>
            <a:off x="0" y="2597150"/>
            <a:ext cx="9144000" cy="0"/>
          </a:xfrm>
          <a:prstGeom prst="rect">
            <a:avLst/>
          </a:prstGeom>
          <a:noFill/>
          <a:ln w="9525">
            <a:noFill/>
            <a:miter lim="800000"/>
          </a:ln>
        </p:spPr>
        <p:txBody>
          <a:bodyPr wrap="none" anchor="ctr">
            <a:spAutoFit/>
          </a:bodyPr>
          <a:lstStyle/>
          <a:p>
            <a:endParaRPr lang="zh-CN" altLang="en-US"/>
          </a:p>
        </p:txBody>
      </p:sp>
      <p:sp>
        <p:nvSpPr>
          <p:cNvPr id="223238" name="Rectangle 7"/>
          <p:cNvSpPr>
            <a:spLocks noChangeArrowheads="1"/>
          </p:cNvSpPr>
          <p:nvPr/>
        </p:nvSpPr>
        <p:spPr bwMode="auto">
          <a:xfrm>
            <a:off x="1692275" y="2428875"/>
            <a:ext cx="285750" cy="503238"/>
          </a:xfrm>
          <a:prstGeom prst="rect">
            <a:avLst/>
          </a:prstGeom>
          <a:noFill/>
          <a:ln w="9525">
            <a:noFill/>
            <a:miter lim="800000"/>
          </a:ln>
        </p:spPr>
        <p:txBody>
          <a:bodyPr wrap="none" anchor="ctr">
            <a:spAutoFit/>
          </a:bodyPr>
          <a:lstStyle/>
          <a:p>
            <a:pPr>
              <a:buFontTx/>
              <a:buAutoNum type="arabicParenR"/>
            </a:pPr>
            <a:endParaRPr lang="zh-CN" altLang="en-US" sz="900"/>
          </a:p>
          <a:p>
            <a:pPr eaLnBrk="0" hangingPunct="0"/>
            <a:endParaRPr lang="zh-CN" altLang="en-US"/>
          </a:p>
        </p:txBody>
      </p:sp>
      <p:sp>
        <p:nvSpPr>
          <p:cNvPr id="223239" name="Rectangle 8"/>
          <p:cNvSpPr>
            <a:spLocks noChangeArrowheads="1"/>
          </p:cNvSpPr>
          <p:nvPr/>
        </p:nvSpPr>
        <p:spPr bwMode="auto">
          <a:xfrm>
            <a:off x="0" y="3459163"/>
            <a:ext cx="212725" cy="244475"/>
          </a:xfrm>
          <a:prstGeom prst="rect">
            <a:avLst/>
          </a:prstGeom>
          <a:noFill/>
          <a:ln w="9525">
            <a:noFill/>
            <a:miter lim="800000"/>
          </a:ln>
        </p:spPr>
        <p:txBody>
          <a:bodyPr wrap="none" anchor="ctr">
            <a:spAutoFit/>
          </a:bodyPr>
          <a:lstStyle/>
          <a:p>
            <a:r>
              <a:rPr lang="zh-CN" altLang="en-US" sz="1000">
                <a:latin typeface="Calibri" panose="020F0502020204030204" pitchFamily="34" charset="0"/>
                <a:cs typeface="Times New Roman" panose="02020603050405020304" pitchFamily="18" charset="0"/>
              </a:rPr>
              <a:t> </a:t>
            </a:r>
            <a:endParaRPr lang="zh-CN" altLang="en-US"/>
          </a:p>
        </p:txBody>
      </p:sp>
      <p:sp>
        <p:nvSpPr>
          <p:cNvPr id="223240" name="Rectangle 9"/>
          <p:cNvSpPr>
            <a:spLocks noChangeArrowheads="1"/>
          </p:cNvSpPr>
          <p:nvPr/>
        </p:nvSpPr>
        <p:spPr bwMode="auto">
          <a:xfrm>
            <a:off x="0" y="5160963"/>
            <a:ext cx="215900" cy="228600"/>
          </a:xfrm>
          <a:prstGeom prst="rect">
            <a:avLst/>
          </a:prstGeom>
          <a:noFill/>
          <a:ln w="9525">
            <a:noFill/>
            <a:miter lim="800000"/>
          </a:ln>
        </p:spPr>
        <p:txBody>
          <a:bodyPr wrap="none" anchor="ctr">
            <a:spAutoFit/>
          </a:bodyPr>
          <a:lstStyle/>
          <a:p>
            <a:r>
              <a:rPr lang="zh-CN" altLang="en-US" sz="900"/>
              <a:t> </a:t>
            </a:r>
            <a:endParaRPr lang="zh-CN" altLang="en-US"/>
          </a:p>
        </p:txBody>
      </p:sp>
      <p:sp>
        <p:nvSpPr>
          <p:cNvPr id="223241" name="Rectangle 10"/>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223242" name="Rectangle 11"/>
          <p:cNvSpPr>
            <a:spLocks noChangeArrowheads="1"/>
          </p:cNvSpPr>
          <p:nvPr/>
        </p:nvSpPr>
        <p:spPr bwMode="auto">
          <a:xfrm>
            <a:off x="0" y="4160838"/>
            <a:ext cx="184150" cy="366712"/>
          </a:xfrm>
          <a:prstGeom prst="rect">
            <a:avLst/>
          </a:prstGeom>
          <a:noFill/>
          <a:ln w="9525">
            <a:noFill/>
            <a:miter lim="800000"/>
          </a:ln>
        </p:spPr>
        <p:txBody>
          <a:bodyPr wrap="none" anchor="ctr">
            <a:spAutoFit/>
          </a:bodyPr>
          <a:lstStyle/>
          <a:p>
            <a:endParaRPr lang="zh-CN" altLang="en-US"/>
          </a:p>
        </p:txBody>
      </p:sp>
      <p:sp>
        <p:nvSpPr>
          <p:cNvPr id="223243" name="Rectangle 12"/>
          <p:cNvSpPr>
            <a:spLocks noChangeArrowheads="1"/>
          </p:cNvSpPr>
          <p:nvPr/>
        </p:nvSpPr>
        <p:spPr bwMode="auto">
          <a:xfrm>
            <a:off x="250825" y="1413351"/>
            <a:ext cx="8497888" cy="1753235"/>
          </a:xfrm>
          <a:prstGeom prst="rect">
            <a:avLst/>
          </a:prstGeom>
          <a:noFill/>
          <a:ln w="9525">
            <a:noFill/>
            <a:miter lim="800000"/>
          </a:ln>
        </p:spPr>
        <p:txBody>
          <a:bodyPr wrap="square" anchor="ctr">
            <a:spAutoFit/>
          </a:bodyPr>
          <a:lstStyle/>
          <a:p>
            <a:r>
              <a:rPr lang="zh-CN" altLang="en-US" sz="2400" i="0">
                <a:solidFill>
                  <a:srgbClr val="FF0000"/>
                </a:solidFill>
                <a:latin typeface="Calibri" panose="020F0502020204030204" pitchFamily="34" charset="0"/>
              </a:rPr>
              <a:t> 淘宝网</a:t>
            </a:r>
            <a:r>
              <a:rPr lang="zh-CN" altLang="en-US" sz="2400" i="0">
                <a:solidFill>
                  <a:srgbClr val="0070C0"/>
                </a:solidFill>
                <a:latin typeface="Calibri" panose="020F0502020204030204" pitchFamily="34" charset="0"/>
              </a:rPr>
              <a:t>曾经存在这样的漏洞，在搜索框中输入： </a:t>
            </a:r>
            <a:endParaRPr lang="zh-CN" altLang="en-US" sz="2400" i="0">
              <a:solidFill>
                <a:srgbClr val="0070C0"/>
              </a:solidFill>
            </a:endParaRPr>
          </a:p>
          <a:p>
            <a:pPr eaLnBrk="0" hangingPunct="0"/>
            <a:r>
              <a:rPr lang="en-US" altLang="zh-CN" sz="2000" i="0">
                <a:solidFill>
                  <a:srgbClr val="0070C0"/>
                </a:solidFill>
                <a:latin typeface="Calibri" panose="020F0502020204030204" pitchFamily="34" charset="0"/>
              </a:rPr>
              <a:t>"/&gt;&lt;div style="position:absolute;left:0px;top:0px;"&gt;&lt;iframe src="http://www.baidu.com" FRAMEBORDER=0 width=1000 height=900/&gt;&lt;/div&gt;&lt;a href="</a:t>
            </a:r>
            <a:endParaRPr lang="en-US" altLang="zh-CN" sz="2000" i="0">
              <a:solidFill>
                <a:srgbClr val="0070C0"/>
              </a:solidFill>
            </a:endParaRPr>
          </a:p>
          <a:p>
            <a:pPr eaLnBrk="0" hangingPunct="0"/>
            <a:r>
              <a:rPr lang="en-US" altLang="zh-CN" sz="2400" i="0">
                <a:solidFill>
                  <a:srgbClr val="0070C0"/>
                </a:solidFill>
                <a:latin typeface="Calibri" panose="020F0502020204030204" pitchFamily="34" charset="0"/>
                <a:sym typeface="Wingdings" panose="05000000000000000000" pitchFamily="2" charset="2"/>
              </a:rPr>
              <a:t> </a:t>
            </a:r>
            <a:r>
              <a:rPr lang="zh-CN" altLang="en-US" sz="2400" i="0">
                <a:solidFill>
                  <a:srgbClr val="0070C0"/>
                </a:solidFill>
                <a:latin typeface="Calibri" panose="020F0502020204030204" pitchFamily="34" charset="0"/>
              </a:rPr>
              <a:t>修改了淘宝原有的页面，在下面嵌入了百度的首页</a:t>
            </a:r>
            <a:endParaRPr lang="zh-CN" altLang="en-US" sz="2400" i="0">
              <a:solidFill>
                <a:srgbClr val="0070C0"/>
              </a:solidFill>
              <a:latin typeface="Calibri" panose="020F0502020204030204" pitchFamily="34" charset="0"/>
            </a:endParaRPr>
          </a:p>
        </p:txBody>
      </p:sp>
      <p:pic>
        <p:nvPicPr>
          <p:cNvPr id="223244" name="图片 62"/>
          <p:cNvPicPr>
            <a:picLocks noChangeAspect="1" noChangeArrowheads="1"/>
          </p:cNvPicPr>
          <p:nvPr/>
        </p:nvPicPr>
        <p:blipFill>
          <a:blip r:embed="rId1"/>
          <a:srcRect/>
          <a:stretch>
            <a:fillRect/>
          </a:stretch>
        </p:blipFill>
        <p:spPr bwMode="auto">
          <a:xfrm>
            <a:off x="684530" y="3337560"/>
            <a:ext cx="7936230" cy="3250565"/>
          </a:xfrm>
          <a:prstGeom prst="rect">
            <a:avLst/>
          </a:prstGeom>
          <a:noFill/>
          <a:ln w="9525">
            <a:noFill/>
            <a:miter lim="800000"/>
            <a:headEnd/>
            <a:tailEnd/>
          </a:ln>
        </p:spPr>
      </p:pic>
      <p:sp>
        <p:nvSpPr>
          <p:cNvPr id="223245" name="Rectangle 14"/>
          <p:cNvSpPr>
            <a:spLocks noChangeArrowheads="1"/>
          </p:cNvSpPr>
          <p:nvPr/>
        </p:nvSpPr>
        <p:spPr bwMode="auto">
          <a:xfrm>
            <a:off x="-142875" y="5253038"/>
            <a:ext cx="9144000" cy="0"/>
          </a:xfrm>
          <a:prstGeom prst="rect">
            <a:avLst/>
          </a:prstGeom>
          <a:noFill/>
          <a:ln w="9525">
            <a:noFill/>
            <a:miter lim="800000"/>
          </a:ln>
        </p:spPr>
        <p:txBody>
          <a:bodyPr wrap="none" anchor="ctr">
            <a:spAutoFit/>
          </a:bodyPr>
          <a:lstStyle/>
          <a:p>
            <a:endParaRPr lang="zh-CN" altLang="en-US"/>
          </a:p>
        </p:txBody>
      </p:sp>
    </p:spTree>
    <p:custDataLst>
      <p:tags r:id="rId2"/>
    </p:custData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1186" name="Rectangle 2"/>
          <p:cNvSpPr>
            <a:spLocks noGrp="1" noChangeArrowheads="1"/>
          </p:cNvSpPr>
          <p:nvPr>
            <p:ph type="title"/>
          </p:nvPr>
        </p:nvSpPr>
        <p:spPr>
          <a:xfrm>
            <a:off x="1554480" y="367030"/>
            <a:ext cx="6017895" cy="561975"/>
          </a:xfrm>
        </p:spPr>
        <p:txBody>
          <a:bodyPr/>
          <a:lstStyle/>
          <a:p>
            <a:pPr algn="ctr">
              <a:defRPr/>
            </a:pPr>
            <a:r>
              <a:rPr kumimoji="1" lang="en-US" altLang="zh-CN" sz="3600" b="1" dirty="0">
                <a:solidFill>
                  <a:srgbClr val="FFFF00"/>
                </a:solidFill>
                <a:latin typeface="+mn-lt"/>
                <a:ea typeface="+mn-ea"/>
              </a:rPr>
              <a:t>SQL</a:t>
            </a:r>
            <a:r>
              <a:rPr kumimoji="1" lang="zh-CN" altLang="en-US" sz="3600" b="1" dirty="0">
                <a:solidFill>
                  <a:srgbClr val="FFFF00"/>
                </a:solidFill>
                <a:latin typeface="+mn-lt"/>
                <a:ea typeface="+mn-ea"/>
              </a:rPr>
              <a:t>注入式攻击 </a:t>
            </a:r>
            <a:endParaRPr kumimoji="1" lang="zh-CN" altLang="en-US" sz="3600" b="1" dirty="0">
              <a:solidFill>
                <a:srgbClr val="FFFF00"/>
              </a:solidFill>
              <a:latin typeface="+mn-lt"/>
              <a:ea typeface="+mn-ea"/>
            </a:endParaRPr>
          </a:p>
        </p:txBody>
      </p:sp>
      <p:sp>
        <p:nvSpPr>
          <p:cNvPr id="225282" name="Rectangle 3"/>
          <p:cNvSpPr>
            <a:spLocks noGrp="1" noChangeArrowheads="1"/>
          </p:cNvSpPr>
          <p:nvPr>
            <p:ph type="body" idx="1"/>
          </p:nvPr>
        </p:nvSpPr>
        <p:spPr>
          <a:xfrm>
            <a:off x="503238" y="1700213"/>
            <a:ext cx="8191500" cy="1008062"/>
          </a:xfrm>
        </p:spPr>
        <p:txBody>
          <a:bodyPr/>
          <a:lstStyle/>
          <a:p>
            <a:pPr marL="186055" indent="0">
              <a:lnSpc>
                <a:spcPct val="130000"/>
              </a:lnSpc>
              <a:buFontTx/>
              <a:buNone/>
            </a:pPr>
            <a:r>
              <a:rPr lang="zh-CN" altLang="en-US" smtClean="0">
                <a:solidFill>
                  <a:srgbClr val="0070C0"/>
                </a:solidFill>
                <a:ea typeface="宋体" panose="02010600030101010101" pitchFamily="2" charset="-122"/>
              </a:rPr>
              <a:t>根据</a:t>
            </a:r>
            <a:r>
              <a:rPr lang="en-US" altLang="zh-CN" smtClean="0">
                <a:solidFill>
                  <a:srgbClr val="0070C0"/>
                </a:solidFill>
                <a:ea typeface="宋体" panose="02010600030101010101" pitchFamily="2" charset="-122"/>
              </a:rPr>
              <a:t>SQL</a:t>
            </a:r>
            <a:r>
              <a:rPr lang="zh-CN" altLang="en-US" smtClean="0">
                <a:solidFill>
                  <a:srgbClr val="0070C0"/>
                </a:solidFill>
                <a:ea typeface="宋体" panose="02010600030101010101" pitchFamily="2" charset="-122"/>
              </a:rPr>
              <a:t>语句的编写规则，附加一个永远为“真”的条件，使系统中某个认证条件总是成立，从而欺骗系统、躲过认证，进而侵入系统 </a:t>
            </a:r>
            <a:endParaRPr lang="zh-CN" altLang="en-US" smtClean="0">
              <a:solidFill>
                <a:srgbClr val="0070C0"/>
              </a:solidFill>
              <a:ea typeface="宋体" panose="02010600030101010101" pitchFamily="2" charset="-122"/>
            </a:endParaRPr>
          </a:p>
        </p:txBody>
      </p:sp>
      <p:sp>
        <p:nvSpPr>
          <p:cNvPr id="225283" name="Rectangle 5"/>
          <p:cNvSpPr>
            <a:spLocks noChangeArrowheads="1"/>
          </p:cNvSpPr>
          <p:nvPr/>
        </p:nvSpPr>
        <p:spPr bwMode="auto">
          <a:xfrm>
            <a:off x="2124075" y="2814638"/>
            <a:ext cx="4589463" cy="0"/>
          </a:xfrm>
          <a:prstGeom prst="rect">
            <a:avLst/>
          </a:prstGeom>
          <a:solidFill>
            <a:srgbClr val="F3F3F3"/>
          </a:solidFill>
          <a:ln w="9525" algn="ctr">
            <a:noFill/>
            <a:miter lim="800000"/>
          </a:ln>
        </p:spPr>
        <p:txBody>
          <a:bodyPr wrap="none" lIns="0" tIns="0" rIns="0" bIns="0" anchor="ctr">
            <a:spAutoFit/>
          </a:bodyPr>
          <a:lstStyle/>
          <a:p>
            <a:endParaRPr lang="zh-CN" altLang="en-US"/>
          </a:p>
        </p:txBody>
      </p:sp>
      <p:graphicFrame>
        <p:nvGraphicFramePr>
          <p:cNvPr id="2141199" name="Group 15"/>
          <p:cNvGraphicFramePr>
            <a:graphicFrameLocks noGrp="1"/>
          </p:cNvGraphicFramePr>
          <p:nvPr/>
        </p:nvGraphicFramePr>
        <p:xfrm>
          <a:off x="719138" y="2924175"/>
          <a:ext cx="7813675" cy="3492500"/>
        </p:xfrm>
        <a:graphic>
          <a:graphicData uri="http://schemas.openxmlformats.org/drawingml/2006/table">
            <a:tbl>
              <a:tblPr/>
              <a:tblGrid>
                <a:gridCol w="7813675"/>
              </a:tblGrid>
              <a:tr h="3491732">
                <a:tc>
                  <a:txBody>
                    <a:bodyPr/>
                    <a:lstStyle/>
                    <a:p>
                      <a:pPr marL="0" marR="0" lvl="0" indent="28575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Username=</a:t>
                      </a:r>
                      <a:r>
                        <a:rPr kumimoji="0" lang="en-US" altLang="zh-CN" sz="2000" b="0" i="0" u="none" strike="noStrike" cap="none" normalizeH="0" baseline="0" dirty="0" err="1"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Request.from</a:t>
                      </a:r>
                      <a:r>
                        <a:rPr kumimoji="0" lang="en-US" altLang="zh-CN" sz="20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(“username”)</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8575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Password=</a:t>
                      </a:r>
                      <a:r>
                        <a:rPr kumimoji="0" lang="en-US" altLang="zh-CN" sz="2000" b="0" i="0" u="none" strike="noStrike" cap="none" normalizeH="0" baseline="0" dirty="0" err="1"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Request.from</a:t>
                      </a:r>
                      <a:r>
                        <a:rPr kumimoji="0" lang="en-US" altLang="zh-CN" sz="20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(“password”)</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8575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err="1" smtClean="0">
                          <a:ln>
                            <a:noFill/>
                          </a:ln>
                          <a:solidFill>
                            <a:srgbClr val="000000"/>
                          </a:solidFill>
                          <a:effectLst/>
                          <a:latin typeface="Arial" panose="020B0604020202020204" pitchFamily="34" charset="0"/>
                          <a:ea typeface="宋体" panose="02010600030101010101" pitchFamily="2" charset="-122"/>
                        </a:rPr>
                        <a:t>xSql</a:t>
                      </a:r>
                      <a:r>
                        <a:rPr kumimoji="0" lang="en-US" altLang="zh-CN" sz="20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=”select * from admin where username=’”&amp;</a:t>
                      </a:r>
                      <a:r>
                        <a:rPr kumimoji="0" lang="en-US" altLang="zh-CN" sz="2000" b="0" i="0" u="none" strike="noStrike" cap="none" normalizeH="0" baseline="0" dirty="0" err="1" smtClean="0">
                          <a:ln>
                            <a:noFill/>
                          </a:ln>
                          <a:solidFill>
                            <a:srgbClr val="000000"/>
                          </a:solidFill>
                          <a:effectLst/>
                          <a:latin typeface="Arial" panose="020B0604020202020204" pitchFamily="34" charset="0"/>
                          <a:ea typeface="宋体" panose="02010600030101010101" pitchFamily="2" charset="-122"/>
                        </a:rPr>
                        <a:t>usename</a:t>
                      </a:r>
                      <a:r>
                        <a:rPr kumimoji="0" lang="en-US" altLang="zh-CN" sz="20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&amp;” ’ and password=’”&amp;password &amp;” ’”</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8575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err="1" smtClean="0">
                          <a:ln>
                            <a:noFill/>
                          </a:ln>
                          <a:solidFill>
                            <a:srgbClr val="000000"/>
                          </a:solidFill>
                          <a:effectLst/>
                          <a:latin typeface="Arial" panose="020B0604020202020204" pitchFamily="34" charset="0"/>
                          <a:ea typeface="宋体" panose="02010600030101010101" pitchFamily="2" charset="-122"/>
                        </a:rPr>
                        <a:t>Rs.open</a:t>
                      </a:r>
                      <a:r>
                        <a:rPr kumimoji="0" lang="en-US" altLang="zh-CN" sz="20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 xSql.com.0.3</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8575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If not </a:t>
                      </a:r>
                      <a:r>
                        <a:rPr kumimoji="0" lang="en-US" altLang="zh-CN" sz="2000" b="0" i="0" u="none" strike="noStrike" cap="none" normalizeH="0" baseline="0" dirty="0" err="1" smtClean="0">
                          <a:ln>
                            <a:noFill/>
                          </a:ln>
                          <a:solidFill>
                            <a:srgbClr val="000000"/>
                          </a:solidFill>
                          <a:effectLst/>
                          <a:latin typeface="Arial" panose="020B0604020202020204" pitchFamily="34" charset="0"/>
                          <a:ea typeface="宋体" panose="02010600030101010101" pitchFamily="2" charset="-122"/>
                        </a:rPr>
                        <a:t>rs.eof</a:t>
                      </a:r>
                      <a:r>
                        <a:rPr kumimoji="0" lang="en-US" altLang="zh-CN" sz="20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 then</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8575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Session(“login”)=true</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8575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err="1" smtClean="0">
                          <a:ln>
                            <a:noFill/>
                          </a:ln>
                          <a:solidFill>
                            <a:srgbClr val="000000"/>
                          </a:solidFill>
                          <a:effectLst/>
                          <a:latin typeface="Arial" panose="020B0604020202020204" pitchFamily="34" charset="0"/>
                          <a:ea typeface="宋体" panose="02010600030101010101" pitchFamily="2" charset="-122"/>
                        </a:rPr>
                        <a:t>Response.redirect</a:t>
                      </a:r>
                      <a:r>
                        <a:rPr kumimoji="0" lang="en-US" altLang="zh-CN" sz="20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a:t>
                      </a:r>
                      <a:r>
                        <a:rPr kumimoji="0" lang="en-US" altLang="zh-CN" sz="2000" b="0" i="0" u="none" strike="noStrike" cap="none" normalizeH="0" baseline="0" dirty="0" err="1" smtClean="0">
                          <a:ln>
                            <a:noFill/>
                          </a:ln>
                          <a:solidFill>
                            <a:srgbClr val="000000"/>
                          </a:solidFill>
                          <a:effectLst/>
                          <a:latin typeface="Arial" panose="020B0604020202020204" pitchFamily="34" charset="0"/>
                          <a:ea typeface="宋体" panose="02010600030101010101" pitchFamily="2" charset="-122"/>
                        </a:rPr>
                        <a:t>next.asp</a:t>
                      </a:r>
                      <a:r>
                        <a:rPr kumimoji="0" lang="en-US" altLang="zh-CN" sz="20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8575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End if</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solidFill>
                  </a:tcPr>
                </a:tc>
              </a:tr>
            </a:tbl>
          </a:graphicData>
        </a:graphic>
      </p:graphicFrame>
      <p:sp>
        <p:nvSpPr>
          <p:cNvPr id="225290" name="Rectangle 16"/>
          <p:cNvSpPr>
            <a:spLocks noChangeArrowheads="1"/>
          </p:cNvSpPr>
          <p:nvPr/>
        </p:nvSpPr>
        <p:spPr bwMode="auto">
          <a:xfrm>
            <a:off x="6732588" y="5516563"/>
            <a:ext cx="1047750" cy="274637"/>
          </a:xfrm>
          <a:prstGeom prst="rect">
            <a:avLst/>
          </a:prstGeom>
          <a:noFill/>
          <a:ln w="9525" algn="ctr">
            <a:noFill/>
            <a:miter lim="800000"/>
          </a:ln>
        </p:spPr>
        <p:txBody>
          <a:bodyPr wrap="none" lIns="0" tIns="0" rIns="0" bIns="0" anchor="ctr">
            <a:spAutoFit/>
          </a:bodyPr>
          <a:lstStyle/>
          <a:p>
            <a:r>
              <a:rPr lang="en-US" altLang="zh-CN">
                <a:solidFill>
                  <a:srgbClr val="FF0000"/>
                </a:solidFill>
              </a:rPr>
              <a:t>or ‘1’ = ‘1’ </a:t>
            </a:r>
            <a:endParaRPr lang="en-US" altLang="zh-CN">
              <a:solidFill>
                <a:srgbClr val="FF0000"/>
              </a:solidFill>
            </a:endParaRPr>
          </a:p>
        </p:txBody>
      </p:sp>
      <p:sp>
        <p:nvSpPr>
          <p:cNvPr id="225291" name="Freeform 18"/>
          <p:cNvSpPr/>
          <p:nvPr/>
        </p:nvSpPr>
        <p:spPr bwMode="auto">
          <a:xfrm>
            <a:off x="7200900" y="4113213"/>
            <a:ext cx="539750" cy="1368425"/>
          </a:xfrm>
          <a:custGeom>
            <a:avLst/>
            <a:gdLst>
              <a:gd name="T0" fmla="*/ 0 w 385"/>
              <a:gd name="T1" fmla="*/ 839 h 839"/>
              <a:gd name="T2" fmla="*/ 158 w 385"/>
              <a:gd name="T3" fmla="*/ 544 h 839"/>
              <a:gd name="T4" fmla="*/ 385 w 385"/>
              <a:gd name="T5" fmla="*/ 0 h 839"/>
              <a:gd name="T6" fmla="*/ 0 60000 65536"/>
              <a:gd name="T7" fmla="*/ 0 60000 65536"/>
              <a:gd name="T8" fmla="*/ 0 60000 65536"/>
              <a:gd name="T9" fmla="*/ 0 w 385"/>
              <a:gd name="T10" fmla="*/ 0 h 839"/>
              <a:gd name="T11" fmla="*/ 385 w 385"/>
              <a:gd name="T12" fmla="*/ 839 h 839"/>
            </a:gdLst>
            <a:ahLst/>
            <a:cxnLst>
              <a:cxn ang="T6">
                <a:pos x="T0" y="T1"/>
              </a:cxn>
              <a:cxn ang="T7">
                <a:pos x="T2" y="T3"/>
              </a:cxn>
              <a:cxn ang="T8">
                <a:pos x="T4" y="T5"/>
              </a:cxn>
            </a:cxnLst>
            <a:rect l="T9" t="T10" r="T11" b="T12"/>
            <a:pathLst>
              <a:path w="385" h="839">
                <a:moveTo>
                  <a:pt x="0" y="839"/>
                </a:moveTo>
                <a:cubicBezTo>
                  <a:pt x="47" y="761"/>
                  <a:pt x="94" y="684"/>
                  <a:pt x="158" y="544"/>
                </a:cubicBezTo>
                <a:cubicBezTo>
                  <a:pt x="222" y="404"/>
                  <a:pt x="303" y="202"/>
                  <a:pt x="385" y="0"/>
                </a:cubicBezTo>
              </a:path>
            </a:pathLst>
          </a:custGeom>
          <a:noFill/>
          <a:ln w="19050">
            <a:solidFill>
              <a:srgbClr val="FF0000"/>
            </a:solidFill>
            <a:round/>
            <a:tailEnd type="arrow" w="med" len="med"/>
          </a:ln>
        </p:spPr>
        <p:txBody>
          <a:bodyPr lIns="0" tIns="0" rIns="0" bIns="0" anchor="ctr">
            <a:spAutoFit/>
          </a:bodyPr>
          <a:lstStyle/>
          <a:p>
            <a:endParaRPr lang="zh-CN" alt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410" name="Rectangle 2"/>
          <p:cNvSpPr>
            <a:spLocks noGrp="1" noChangeArrowheads="1"/>
          </p:cNvSpPr>
          <p:nvPr>
            <p:ph type="title"/>
          </p:nvPr>
        </p:nvSpPr>
        <p:spPr>
          <a:xfrm>
            <a:off x="1403350" y="366713"/>
            <a:ext cx="6169025" cy="561975"/>
          </a:xfrm>
        </p:spPr>
        <p:txBody>
          <a:bodyPr/>
          <a:lstStyle/>
          <a:p>
            <a:pPr algn="ctr">
              <a:defRPr/>
            </a:pPr>
            <a:r>
              <a:rPr kumimoji="1" lang="zh-CN" altLang="en-US" sz="3600" b="1" dirty="0">
                <a:solidFill>
                  <a:srgbClr val="FFFF00"/>
                </a:solidFill>
                <a:latin typeface="+mn-lt"/>
                <a:ea typeface="+mn-ea"/>
              </a:rPr>
              <a:t>安全性测试工具的评估标准</a:t>
            </a:r>
            <a:endParaRPr kumimoji="1" lang="zh-CN" altLang="en-US" sz="3600" b="1" dirty="0">
              <a:solidFill>
                <a:srgbClr val="FFFF00"/>
              </a:solidFill>
              <a:latin typeface="+mn-lt"/>
              <a:ea typeface="+mn-ea"/>
            </a:endParaRPr>
          </a:p>
        </p:txBody>
      </p:sp>
      <p:sp>
        <p:nvSpPr>
          <p:cNvPr id="2065411" name="Rectangle 3"/>
          <p:cNvSpPr>
            <a:spLocks noGrp="1" noChangeArrowheads="1"/>
          </p:cNvSpPr>
          <p:nvPr>
            <p:ph type="body" idx="1"/>
          </p:nvPr>
        </p:nvSpPr>
        <p:spPr>
          <a:xfrm>
            <a:off x="755650" y="1628775"/>
            <a:ext cx="7740650" cy="4752975"/>
          </a:xfrm>
        </p:spPr>
        <p:txBody>
          <a:bodyPr/>
          <a:lstStyle/>
          <a:p>
            <a:pPr marL="355600" lvl="1" indent="-355600" eaLnBrk="1" latinLnBrk="0" hangingPunct="1">
              <a:lnSpc>
                <a:spcPct val="150000"/>
              </a:lnSpc>
              <a:spcBef>
                <a:spcPts val="200"/>
              </a:spcBef>
              <a:buClr>
                <a:srgbClr val="91AC4E"/>
              </a:buClr>
              <a:buSzPct val="80000"/>
              <a:buFont typeface="Wingdings" panose="05000000000000000000" pitchFamily="2" charset="2"/>
              <a:buChar char="p"/>
              <a:tabLst>
                <a:tab pos="228600" algn="l"/>
              </a:tabLst>
              <a:defRPr/>
            </a:pPr>
            <a:r>
              <a:rPr lang="zh-CN" altLang="en-US" sz="2400" kern="1200" dirty="0">
                <a:solidFill>
                  <a:srgbClr val="0070C0"/>
                </a:solidFill>
                <a:ea typeface="宋体" panose="02010600030101010101" pitchFamily="2" charset="-122"/>
                <a:cs typeface="+mn-cs"/>
              </a:rPr>
              <a:t>支持常见的</a:t>
            </a:r>
            <a:r>
              <a:rPr lang="en-US" altLang="zh-CN" sz="2400" kern="1200" dirty="0">
                <a:solidFill>
                  <a:srgbClr val="0070C0"/>
                </a:solidFill>
                <a:ea typeface="宋体" panose="02010600030101010101" pitchFamily="2" charset="-122"/>
                <a:cs typeface="+mn-cs"/>
              </a:rPr>
              <a:t>Web</a:t>
            </a:r>
            <a:r>
              <a:rPr lang="zh-CN" altLang="en-US" sz="2400" kern="1200" dirty="0">
                <a:solidFill>
                  <a:srgbClr val="0070C0"/>
                </a:solidFill>
                <a:ea typeface="宋体" panose="02010600030101010101" pitchFamily="2" charset="-122"/>
                <a:cs typeface="+mn-cs"/>
              </a:rPr>
              <a:t>服务器平台</a:t>
            </a:r>
            <a:endParaRPr lang="zh-CN" altLang="en-US" sz="2400" kern="1200" dirty="0">
              <a:solidFill>
                <a:srgbClr val="0070C0"/>
              </a:solidFill>
              <a:ea typeface="宋体" panose="02010600030101010101" pitchFamily="2" charset="-122"/>
              <a:cs typeface="+mn-cs"/>
            </a:endParaRPr>
          </a:p>
          <a:p>
            <a:pPr marL="355600" lvl="1" indent="-355600" eaLnBrk="1" latinLnBrk="0" hangingPunct="1">
              <a:lnSpc>
                <a:spcPct val="150000"/>
              </a:lnSpc>
              <a:spcBef>
                <a:spcPts val="200"/>
              </a:spcBef>
              <a:buClr>
                <a:srgbClr val="91AC4E"/>
              </a:buClr>
              <a:buSzPct val="80000"/>
              <a:buFont typeface="Wingdings" panose="05000000000000000000" pitchFamily="2" charset="2"/>
              <a:buChar char="p"/>
              <a:tabLst>
                <a:tab pos="228600" algn="l"/>
              </a:tabLst>
              <a:defRPr/>
            </a:pPr>
            <a:r>
              <a:rPr lang="zh-CN" altLang="en-US" sz="2400" kern="1200" dirty="0">
                <a:solidFill>
                  <a:srgbClr val="0070C0"/>
                </a:solidFill>
                <a:ea typeface="宋体" panose="02010600030101010101" pitchFamily="2" charset="-122"/>
                <a:cs typeface="+mn-cs"/>
              </a:rPr>
              <a:t>能同时提供对源代码和二进制文件进行扫描的功能</a:t>
            </a:r>
            <a:endParaRPr lang="zh-CN" altLang="en-US" sz="2400" kern="1200" dirty="0">
              <a:solidFill>
                <a:srgbClr val="0070C0"/>
              </a:solidFill>
              <a:ea typeface="宋体" panose="02010600030101010101" pitchFamily="2" charset="-122"/>
              <a:cs typeface="+mn-cs"/>
            </a:endParaRPr>
          </a:p>
          <a:p>
            <a:pPr marL="355600" lvl="1" indent="-355600" eaLnBrk="1" latinLnBrk="0" hangingPunct="1">
              <a:lnSpc>
                <a:spcPct val="150000"/>
              </a:lnSpc>
              <a:spcBef>
                <a:spcPts val="200"/>
              </a:spcBef>
              <a:buClr>
                <a:srgbClr val="91AC4E"/>
              </a:buClr>
              <a:buSzPct val="80000"/>
              <a:buFont typeface="Wingdings" panose="05000000000000000000" pitchFamily="2" charset="2"/>
              <a:buChar char="p"/>
              <a:tabLst>
                <a:tab pos="228600" algn="l"/>
              </a:tabLst>
              <a:defRPr/>
            </a:pPr>
            <a:r>
              <a:rPr lang="zh-CN" altLang="en-US" sz="2400" kern="1200" dirty="0">
                <a:solidFill>
                  <a:srgbClr val="0070C0"/>
                </a:solidFill>
                <a:ea typeface="宋体" panose="02010600030101010101" pitchFamily="2" charset="-122"/>
                <a:cs typeface="+mn-cs"/>
              </a:rPr>
              <a:t>漏洞检测和纠正分析</a:t>
            </a:r>
            <a:endParaRPr lang="zh-CN" altLang="en-US" sz="2400" kern="1200" dirty="0">
              <a:solidFill>
                <a:srgbClr val="0070C0"/>
              </a:solidFill>
              <a:ea typeface="宋体" panose="02010600030101010101" pitchFamily="2" charset="-122"/>
              <a:cs typeface="+mn-cs"/>
            </a:endParaRPr>
          </a:p>
          <a:p>
            <a:pPr marL="355600" lvl="1" indent="-355600" eaLnBrk="1" latinLnBrk="0" hangingPunct="1">
              <a:lnSpc>
                <a:spcPct val="150000"/>
              </a:lnSpc>
              <a:spcBef>
                <a:spcPts val="200"/>
              </a:spcBef>
              <a:buClr>
                <a:srgbClr val="91AC4E"/>
              </a:buClr>
              <a:buSzPct val="80000"/>
              <a:buFont typeface="Wingdings" panose="05000000000000000000" pitchFamily="2" charset="2"/>
              <a:buChar char="p"/>
              <a:tabLst>
                <a:tab pos="228600" algn="l"/>
              </a:tabLst>
              <a:defRPr/>
            </a:pPr>
            <a:r>
              <a:rPr lang="zh-CN" altLang="en-US" sz="2400" kern="1200" dirty="0">
                <a:solidFill>
                  <a:srgbClr val="0070C0"/>
                </a:solidFill>
                <a:ea typeface="宋体" panose="02010600030101010101" pitchFamily="2" charset="-122"/>
                <a:cs typeface="+mn-cs"/>
              </a:rPr>
              <a:t>检测实时系统的问题</a:t>
            </a:r>
            <a:endParaRPr lang="zh-CN" altLang="en-US" sz="2400" kern="1200" dirty="0">
              <a:solidFill>
                <a:srgbClr val="0070C0"/>
              </a:solidFill>
              <a:ea typeface="宋体" panose="02010600030101010101" pitchFamily="2" charset="-122"/>
              <a:cs typeface="+mn-cs"/>
            </a:endParaRPr>
          </a:p>
          <a:p>
            <a:pPr marL="355600" lvl="1" indent="-355600" eaLnBrk="1" latinLnBrk="0" hangingPunct="1">
              <a:lnSpc>
                <a:spcPct val="150000"/>
              </a:lnSpc>
              <a:spcBef>
                <a:spcPts val="200"/>
              </a:spcBef>
              <a:buClr>
                <a:srgbClr val="91AC4E"/>
              </a:buClr>
              <a:buSzPct val="80000"/>
              <a:buFont typeface="Wingdings" panose="05000000000000000000" pitchFamily="2" charset="2"/>
              <a:buChar char="p"/>
              <a:tabLst>
                <a:tab pos="228600" algn="l"/>
              </a:tabLst>
              <a:defRPr/>
            </a:pPr>
            <a:r>
              <a:rPr lang="zh-CN" altLang="en-US" sz="2400" kern="1200" dirty="0">
                <a:solidFill>
                  <a:srgbClr val="0070C0"/>
                </a:solidFill>
                <a:ea typeface="宋体" panose="02010600030101010101" pitchFamily="2" charset="-122"/>
                <a:cs typeface="+mn-cs"/>
              </a:rPr>
              <a:t>不改变被测试的软件，不影响代码</a:t>
            </a:r>
            <a:endParaRPr lang="zh-CN" altLang="en-US" sz="2400" kern="1200" dirty="0">
              <a:solidFill>
                <a:srgbClr val="0070C0"/>
              </a:solidFill>
              <a:ea typeface="宋体" panose="02010600030101010101" pitchFamily="2" charset="-122"/>
              <a:cs typeface="+mn-cs"/>
            </a:endParaRPr>
          </a:p>
          <a:p>
            <a:pPr marL="355600" lvl="1" indent="-355600" eaLnBrk="1" latinLnBrk="0" hangingPunct="1">
              <a:lnSpc>
                <a:spcPct val="150000"/>
              </a:lnSpc>
              <a:spcBef>
                <a:spcPts val="200"/>
              </a:spcBef>
              <a:buClr>
                <a:srgbClr val="91AC4E"/>
              </a:buClr>
              <a:buSzPct val="80000"/>
              <a:buFont typeface="Wingdings" panose="05000000000000000000" pitchFamily="2" charset="2"/>
              <a:buChar char="p"/>
              <a:tabLst>
                <a:tab pos="228600" algn="l"/>
              </a:tabLst>
              <a:defRPr/>
            </a:pPr>
            <a:r>
              <a:rPr lang="zh-CN" altLang="en-US" sz="2400" kern="1200" dirty="0">
                <a:solidFill>
                  <a:srgbClr val="0070C0"/>
                </a:solidFill>
                <a:ea typeface="宋体" panose="02010600030101010101" pitchFamily="2" charset="-122"/>
                <a:cs typeface="+mn-cs"/>
              </a:rPr>
              <a:t>良好的报告</a:t>
            </a:r>
            <a:endParaRPr lang="zh-CN" altLang="en-US" sz="2400" kern="1200" dirty="0">
              <a:solidFill>
                <a:srgbClr val="0070C0"/>
              </a:solidFill>
              <a:ea typeface="宋体" panose="02010600030101010101" pitchFamily="2" charset="-122"/>
              <a:cs typeface="+mn-cs"/>
            </a:endParaRPr>
          </a:p>
          <a:p>
            <a:pPr marL="355600" lvl="1" indent="-355600" eaLnBrk="1" latinLnBrk="0" hangingPunct="1">
              <a:lnSpc>
                <a:spcPct val="150000"/>
              </a:lnSpc>
              <a:spcBef>
                <a:spcPts val="200"/>
              </a:spcBef>
              <a:buClr>
                <a:srgbClr val="91AC4E"/>
              </a:buClr>
              <a:buSzPct val="80000"/>
              <a:buFont typeface="Wingdings" panose="05000000000000000000" pitchFamily="2" charset="2"/>
              <a:buChar char="p"/>
              <a:tabLst>
                <a:tab pos="228600" algn="l"/>
              </a:tabLst>
              <a:defRPr/>
            </a:pPr>
            <a:r>
              <a:rPr lang="zh-CN" altLang="en-US" sz="2400" kern="1200" dirty="0">
                <a:solidFill>
                  <a:srgbClr val="0070C0"/>
                </a:solidFill>
                <a:ea typeface="宋体" panose="02010600030101010101" pitchFamily="2" charset="-122"/>
                <a:cs typeface="+mn-cs"/>
              </a:rPr>
              <a:t>非安全专业人士也易于上手</a:t>
            </a:r>
            <a:endParaRPr lang="zh-CN" altLang="en-US" sz="2400" kern="1200" dirty="0">
              <a:solidFill>
                <a:srgbClr val="0070C0"/>
              </a:solidFill>
              <a:ea typeface="宋体" panose="02010600030101010101" pitchFamily="2" charset="-122"/>
              <a:cs typeface="+mn-cs"/>
            </a:endParaRPr>
          </a:p>
          <a:p>
            <a:pPr marL="355600" lvl="1" indent="-355600" eaLnBrk="1" latinLnBrk="0" hangingPunct="1">
              <a:lnSpc>
                <a:spcPct val="150000"/>
              </a:lnSpc>
              <a:spcBef>
                <a:spcPts val="200"/>
              </a:spcBef>
              <a:buClr>
                <a:srgbClr val="91AC4E"/>
              </a:buClr>
              <a:buSzPct val="80000"/>
              <a:buFont typeface="Wingdings" panose="05000000000000000000" pitchFamily="2" charset="2"/>
              <a:buChar char="p"/>
              <a:tabLst>
                <a:tab pos="228600" algn="l"/>
              </a:tabLst>
              <a:defRPr/>
            </a:pPr>
            <a:r>
              <a:rPr lang="zh-CN" altLang="en-US" sz="2400" kern="1200" dirty="0">
                <a:solidFill>
                  <a:srgbClr val="0070C0"/>
                </a:solidFill>
                <a:ea typeface="宋体" panose="02010600030101010101" pitchFamily="2" charset="-122"/>
                <a:cs typeface="+mn-cs"/>
              </a:rPr>
              <a:t>可管理部署的多种扫描器、尽可能小的错误误差等</a:t>
            </a:r>
            <a:endParaRPr lang="zh-CN" altLang="en-US" sz="2400" kern="1200" dirty="0">
              <a:solidFill>
                <a:srgbClr val="0070C0"/>
              </a:solidFill>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371600" y="188913"/>
            <a:ext cx="5721350" cy="762000"/>
          </a:xfrm>
        </p:spPr>
        <p:txBody>
          <a:bodyPr/>
          <a:lstStyle/>
          <a:p>
            <a:pPr algn="ctr">
              <a:defRPr/>
            </a:pPr>
            <a:r>
              <a:rPr lang="zh-CN" altLang="en-US" sz="3200" dirty="0" smtClean="0">
                <a:solidFill>
                  <a:srgbClr val="FFFF00"/>
                </a:solidFill>
                <a:latin typeface="+mj-ea"/>
              </a:rPr>
              <a:t>安全漏洞检测工具</a:t>
            </a:r>
            <a:endParaRPr lang="en-US" altLang="zh-CN" sz="3200" dirty="0">
              <a:solidFill>
                <a:srgbClr val="FFFF00"/>
              </a:solidFill>
              <a:latin typeface="+mj-ea"/>
            </a:endParaRPr>
          </a:p>
        </p:txBody>
      </p:sp>
      <p:sp>
        <p:nvSpPr>
          <p:cNvPr id="79875" name="Rectangle 3"/>
          <p:cNvSpPr>
            <a:spLocks noGrp="1" noChangeArrowheads="1"/>
          </p:cNvSpPr>
          <p:nvPr>
            <p:ph type="body" idx="1"/>
          </p:nvPr>
        </p:nvSpPr>
        <p:spPr>
          <a:xfrm>
            <a:off x="1042988" y="1773238"/>
            <a:ext cx="3168650" cy="4052887"/>
          </a:xfrm>
        </p:spPr>
        <p:txBody>
          <a:bodyPr/>
          <a:lstStyle/>
          <a:p>
            <a:pPr marL="355600" indent="-355600">
              <a:lnSpc>
                <a:spcPct val="150000"/>
              </a:lnSpc>
              <a:spcBef>
                <a:spcPct val="0"/>
              </a:spcBef>
              <a:buClr>
                <a:srgbClr val="91AC4E"/>
              </a:buClr>
              <a:buSzPct val="80000"/>
              <a:buFont typeface="Wingdings" panose="05000000000000000000" pitchFamily="2" charset="2"/>
              <a:buChar char="p"/>
              <a:defRPr/>
            </a:pPr>
            <a:r>
              <a:rPr lang="en-US" altLang="zh-CN" sz="2400" dirty="0" err="1">
                <a:solidFill>
                  <a:srgbClr val="0070C0"/>
                </a:solidFill>
              </a:rPr>
              <a:t>CppCheck</a:t>
            </a:r>
            <a:r>
              <a:rPr lang="zh-CN" altLang="zh-CN" sz="2400" dirty="0">
                <a:solidFill>
                  <a:srgbClr val="0070C0"/>
                </a:solidFill>
              </a:rPr>
              <a:t> </a:t>
            </a:r>
            <a:endParaRPr lang="en-US" altLang="zh-CN" sz="2400" kern="1200" dirty="0" smtClean="0">
              <a:solidFill>
                <a:srgbClr val="0070C0"/>
              </a:solidFill>
              <a:effectLst>
                <a:outerShdw blurRad="38100" dist="38100" dir="2700000" algn="tl">
                  <a:srgbClr val="FFFFFF"/>
                </a:outerShdw>
              </a:effectLst>
              <a:ea typeface="宋体" panose="02010600030101010101" pitchFamily="2" charset="-122"/>
              <a:cs typeface="宋体" panose="02010600030101010101" pitchFamily="2" charset="-122"/>
            </a:endParaRPr>
          </a:p>
          <a:p>
            <a:pPr marL="355600" indent="-355600" eaLnBrk="0" hangingPunct="0">
              <a:lnSpc>
                <a:spcPct val="150000"/>
              </a:lnSpc>
              <a:spcBef>
                <a:spcPct val="0"/>
              </a:spcBef>
              <a:buClr>
                <a:srgbClr val="91AC4E"/>
              </a:buClr>
              <a:buSzPct val="80000"/>
              <a:buFont typeface="Wingdings" panose="05000000000000000000" pitchFamily="2" charset="2"/>
              <a:buChar char="p"/>
              <a:defRPr/>
            </a:pPr>
            <a:r>
              <a:rPr lang="en-US" altLang="zh-CN" sz="2400" kern="1200" dirty="0" err="1" smtClean="0">
                <a:solidFill>
                  <a:srgbClr val="0070C0"/>
                </a:solidFill>
                <a:effectLst>
                  <a:outerShdw blurRad="38100" dist="38100" dir="2700000" algn="tl">
                    <a:srgbClr val="FFFFFF"/>
                  </a:outerShdw>
                </a:effectLst>
                <a:ea typeface="宋体" panose="02010600030101010101" pitchFamily="2" charset="-122"/>
                <a:cs typeface="宋体" panose="02010600030101010101" pitchFamily="2" charset="-122"/>
              </a:rPr>
              <a:t>Findbugs</a:t>
            </a:r>
            <a:endParaRPr lang="en-US" altLang="zh-CN" sz="2400" kern="1200" dirty="0" smtClean="0">
              <a:solidFill>
                <a:srgbClr val="0070C0"/>
              </a:solidFill>
              <a:effectLst>
                <a:outerShdw blurRad="38100" dist="38100" dir="2700000" algn="tl">
                  <a:srgbClr val="FFFFFF"/>
                </a:outerShdw>
              </a:effectLst>
              <a:ea typeface="宋体" panose="02010600030101010101" pitchFamily="2" charset="-122"/>
              <a:cs typeface="宋体" panose="02010600030101010101" pitchFamily="2" charset="-122"/>
            </a:endParaRPr>
          </a:p>
          <a:p>
            <a:pPr marL="355600" indent="-355600" eaLnBrk="0" hangingPunct="0">
              <a:lnSpc>
                <a:spcPct val="150000"/>
              </a:lnSpc>
              <a:spcBef>
                <a:spcPct val="0"/>
              </a:spcBef>
              <a:buClr>
                <a:srgbClr val="91AC4E"/>
              </a:buClr>
              <a:buSzPct val="80000"/>
              <a:buFont typeface="Wingdings" panose="05000000000000000000" pitchFamily="2" charset="2"/>
              <a:buChar char="p"/>
              <a:defRPr/>
            </a:pPr>
            <a:r>
              <a:rPr lang="en-US" altLang="zh-CN" sz="2400" kern="1200" dirty="0" smtClean="0">
                <a:solidFill>
                  <a:srgbClr val="0070C0"/>
                </a:solidFill>
                <a:effectLst>
                  <a:outerShdw blurRad="38100" dist="38100" dir="2700000" algn="tl">
                    <a:srgbClr val="FFFFFF"/>
                  </a:outerShdw>
                </a:effectLst>
                <a:ea typeface="宋体" panose="02010600030101010101" pitchFamily="2" charset="-122"/>
                <a:cs typeface="宋体" panose="02010600030101010101" pitchFamily="2" charset="-122"/>
              </a:rPr>
              <a:t>C++Test/</a:t>
            </a:r>
            <a:r>
              <a:rPr lang="en-US" altLang="zh-CN" sz="2400" kern="1200" dirty="0" err="1" smtClean="0">
                <a:solidFill>
                  <a:srgbClr val="0070C0"/>
                </a:solidFill>
                <a:effectLst>
                  <a:outerShdw blurRad="38100" dist="38100" dir="2700000" algn="tl">
                    <a:srgbClr val="FFFFFF"/>
                  </a:outerShdw>
                </a:effectLst>
                <a:ea typeface="宋体" panose="02010600030101010101" pitchFamily="2" charset="-122"/>
                <a:cs typeface="宋体" panose="02010600030101010101" pitchFamily="2" charset="-122"/>
              </a:rPr>
              <a:t>Jtest</a:t>
            </a:r>
            <a:endParaRPr lang="en-US" altLang="zh-CN" sz="2400" kern="1200" dirty="0" smtClean="0">
              <a:solidFill>
                <a:srgbClr val="0070C0"/>
              </a:solidFill>
              <a:effectLst>
                <a:outerShdw blurRad="38100" dist="38100" dir="2700000" algn="tl">
                  <a:srgbClr val="FFFFFF"/>
                </a:outerShdw>
              </a:effectLst>
              <a:ea typeface="宋体" panose="02010600030101010101" pitchFamily="2" charset="-122"/>
              <a:cs typeface="宋体" panose="02010600030101010101" pitchFamily="2" charset="-122"/>
            </a:endParaRPr>
          </a:p>
          <a:p>
            <a:pPr marL="355600" indent="-355600" eaLnBrk="0" hangingPunct="0">
              <a:lnSpc>
                <a:spcPct val="150000"/>
              </a:lnSpc>
              <a:spcBef>
                <a:spcPct val="0"/>
              </a:spcBef>
              <a:buClr>
                <a:srgbClr val="91AC4E"/>
              </a:buClr>
              <a:buSzPct val="80000"/>
              <a:buFont typeface="Wingdings" panose="05000000000000000000" pitchFamily="2" charset="2"/>
              <a:buChar char="p"/>
              <a:defRPr/>
            </a:pPr>
            <a:r>
              <a:rPr lang="en-US" altLang="zh-CN" sz="2400" kern="1200" dirty="0" err="1" smtClean="0">
                <a:solidFill>
                  <a:srgbClr val="0070C0"/>
                </a:solidFill>
                <a:effectLst>
                  <a:outerShdw blurRad="38100" dist="38100" dir="2700000" algn="tl">
                    <a:srgbClr val="FFFFFF"/>
                  </a:outerShdw>
                </a:effectLst>
                <a:ea typeface="宋体" panose="02010600030101010101" pitchFamily="2" charset="-122"/>
                <a:cs typeface="宋体" panose="02010600030101010101" pitchFamily="2" charset="-122"/>
              </a:rPr>
              <a:t>Knocwork</a:t>
            </a:r>
            <a:r>
              <a:rPr lang="en-US" altLang="zh-CN" sz="2400" kern="1200" dirty="0" smtClean="0">
                <a:solidFill>
                  <a:srgbClr val="0070C0"/>
                </a:solidFill>
                <a:effectLst>
                  <a:outerShdw blurRad="38100" dist="38100" dir="2700000" algn="tl">
                    <a:srgbClr val="FFFFFF"/>
                  </a:outerShdw>
                </a:effectLst>
                <a:ea typeface="宋体" panose="02010600030101010101" pitchFamily="2" charset="-122"/>
                <a:cs typeface="宋体" panose="02010600030101010101" pitchFamily="2" charset="-122"/>
              </a:rPr>
              <a:t> insight</a:t>
            </a:r>
            <a:endParaRPr lang="en-US" altLang="zh-CN" sz="2400" kern="1200" dirty="0" smtClean="0">
              <a:solidFill>
                <a:srgbClr val="0070C0"/>
              </a:solidFill>
              <a:effectLst>
                <a:outerShdw blurRad="38100" dist="38100" dir="2700000" algn="tl">
                  <a:srgbClr val="FFFFFF"/>
                </a:outerShdw>
              </a:effectLst>
              <a:ea typeface="宋体" panose="02010600030101010101" pitchFamily="2" charset="-122"/>
              <a:cs typeface="宋体" panose="02010600030101010101" pitchFamily="2" charset="-122"/>
            </a:endParaRPr>
          </a:p>
          <a:p>
            <a:pPr marL="355600" indent="-355600">
              <a:lnSpc>
                <a:spcPct val="150000"/>
              </a:lnSpc>
              <a:spcBef>
                <a:spcPct val="0"/>
              </a:spcBef>
              <a:buClr>
                <a:srgbClr val="91AC4E"/>
              </a:buClr>
              <a:buSzPct val="80000"/>
              <a:buFont typeface="Wingdings" panose="05000000000000000000" pitchFamily="2" charset="2"/>
              <a:buChar char="p"/>
              <a:defRPr/>
            </a:pPr>
            <a:r>
              <a:rPr lang="en-US" altLang="zh-CN" sz="2400" dirty="0" err="1" smtClean="0">
                <a:solidFill>
                  <a:srgbClr val="0070C0"/>
                </a:solidFill>
              </a:rPr>
              <a:t>Metasploit</a:t>
            </a:r>
            <a:endParaRPr lang="en-US" altLang="zh-CN" sz="2400" dirty="0" smtClean="0">
              <a:solidFill>
                <a:srgbClr val="0070C0"/>
              </a:solidFill>
            </a:endParaRPr>
          </a:p>
          <a:p>
            <a:pPr marL="355600" indent="-355600">
              <a:lnSpc>
                <a:spcPct val="150000"/>
              </a:lnSpc>
              <a:spcBef>
                <a:spcPct val="0"/>
              </a:spcBef>
              <a:buClr>
                <a:srgbClr val="91AC4E"/>
              </a:buClr>
              <a:buSzPct val="80000"/>
              <a:buFont typeface="Wingdings" panose="05000000000000000000" pitchFamily="2" charset="2"/>
              <a:buChar char="p"/>
              <a:defRPr/>
            </a:pPr>
            <a:r>
              <a:rPr lang="en-US" altLang="zh-CN" sz="2400" dirty="0" err="1" smtClean="0">
                <a:solidFill>
                  <a:srgbClr val="0070C0"/>
                </a:solidFill>
              </a:rPr>
              <a:t>WebScarab</a:t>
            </a:r>
            <a:endParaRPr lang="en-US" altLang="zh-CN" sz="2400" dirty="0" smtClean="0">
              <a:solidFill>
                <a:srgbClr val="0070C0"/>
              </a:solidFill>
            </a:endParaRPr>
          </a:p>
          <a:p>
            <a:pPr marL="355600" indent="-355600">
              <a:lnSpc>
                <a:spcPct val="150000"/>
              </a:lnSpc>
              <a:spcBef>
                <a:spcPct val="0"/>
              </a:spcBef>
              <a:buClr>
                <a:srgbClr val="91AC4E"/>
              </a:buClr>
              <a:buSzPct val="80000"/>
              <a:buFont typeface="Wingdings" panose="05000000000000000000" pitchFamily="2" charset="2"/>
              <a:buChar char="p"/>
              <a:defRPr/>
            </a:pPr>
            <a:r>
              <a:rPr lang="en-US" altLang="zh-CN" sz="2400" dirty="0">
                <a:solidFill>
                  <a:srgbClr val="0070C0"/>
                </a:solidFill>
              </a:rPr>
              <a:t>Fortify SSC</a:t>
            </a:r>
            <a:endParaRPr lang="en-US" altLang="zh-CN" sz="2400" kern="1200" dirty="0" smtClean="0">
              <a:solidFill>
                <a:srgbClr val="0070C0"/>
              </a:solidFill>
              <a:effectLst>
                <a:outerShdw blurRad="38100" dist="38100" dir="2700000" algn="tl">
                  <a:srgbClr val="FFFFFF"/>
                </a:outerShdw>
              </a:effectLst>
              <a:ea typeface="宋体" panose="02010600030101010101" pitchFamily="2" charset="-122"/>
              <a:cs typeface="宋体" panose="02010600030101010101" pitchFamily="2" charset="-122"/>
            </a:endParaRPr>
          </a:p>
          <a:p>
            <a:pPr marL="355600" indent="-355600" eaLnBrk="0" hangingPunct="0">
              <a:lnSpc>
                <a:spcPct val="150000"/>
              </a:lnSpc>
              <a:spcBef>
                <a:spcPct val="0"/>
              </a:spcBef>
              <a:buClr>
                <a:srgbClr val="91AC4E"/>
              </a:buClr>
              <a:buSzPct val="80000"/>
              <a:buFont typeface="Wingdings" panose="05000000000000000000" pitchFamily="2" charset="2"/>
              <a:buChar char="p"/>
              <a:defRPr/>
            </a:pPr>
            <a:endParaRPr lang="en-US" altLang="zh-CN" sz="2400" kern="1200" dirty="0" smtClean="0">
              <a:solidFill>
                <a:srgbClr val="0070C0"/>
              </a:solidFill>
              <a:effectLst>
                <a:outerShdw blurRad="38100" dist="38100" dir="2700000" algn="tl">
                  <a:srgbClr val="FFFFFF"/>
                </a:outerShdw>
              </a:effectLst>
              <a:ea typeface="宋体" panose="02010600030101010101" pitchFamily="2" charset="-122"/>
              <a:cs typeface="宋体" panose="02010600030101010101" pitchFamily="2" charset="-122"/>
            </a:endParaRPr>
          </a:p>
        </p:txBody>
      </p:sp>
      <p:pic>
        <p:nvPicPr>
          <p:cNvPr id="233475" name="图片 1" descr="屏幕快照 2014-04-08 下午6.28.43.png"/>
          <p:cNvPicPr>
            <a:picLocks noChangeAspect="1"/>
          </p:cNvPicPr>
          <p:nvPr/>
        </p:nvPicPr>
        <p:blipFill>
          <a:blip r:embed="rId1"/>
          <a:srcRect/>
          <a:stretch>
            <a:fillRect/>
          </a:stretch>
        </p:blipFill>
        <p:spPr bwMode="auto">
          <a:xfrm>
            <a:off x="4716463" y="1844675"/>
            <a:ext cx="3814762" cy="3862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3474" name="Rectangle 2"/>
          <p:cNvSpPr>
            <a:spLocks noGrp="1" noChangeArrowheads="1"/>
          </p:cNvSpPr>
          <p:nvPr>
            <p:ph type="title"/>
          </p:nvPr>
        </p:nvSpPr>
        <p:spPr>
          <a:xfrm>
            <a:off x="1331913" y="366713"/>
            <a:ext cx="6240462" cy="561975"/>
          </a:xfrm>
        </p:spPr>
        <p:txBody>
          <a:bodyPr/>
          <a:lstStyle/>
          <a:p>
            <a:pPr algn="ctr">
              <a:defRPr/>
            </a:pPr>
            <a:r>
              <a:rPr kumimoji="1" lang="zh-CN" altLang="en-US" sz="3600" b="1" dirty="0" smtClean="0">
                <a:solidFill>
                  <a:srgbClr val="FFFF00"/>
                </a:solidFill>
                <a:latin typeface="+mn-lt"/>
                <a:ea typeface="+mn-ea"/>
              </a:rPr>
              <a:t>安全性测试工具</a:t>
            </a:r>
            <a:endParaRPr kumimoji="1" lang="zh-CN" altLang="en-US" sz="3600" b="1" dirty="0">
              <a:solidFill>
                <a:srgbClr val="FFFF00"/>
              </a:solidFill>
              <a:latin typeface="+mn-lt"/>
              <a:ea typeface="+mn-ea"/>
            </a:endParaRPr>
          </a:p>
        </p:txBody>
      </p:sp>
      <p:sp>
        <p:nvSpPr>
          <p:cNvPr id="2153475" name="Rectangle 3"/>
          <p:cNvSpPr>
            <a:spLocks noGrp="1" noChangeArrowheads="1"/>
          </p:cNvSpPr>
          <p:nvPr>
            <p:ph type="body" idx="1"/>
          </p:nvPr>
        </p:nvSpPr>
        <p:spPr>
          <a:xfrm>
            <a:off x="684530" y="1628775"/>
            <a:ext cx="7811770" cy="4991735"/>
          </a:xfrm>
        </p:spPr>
        <p:txBody>
          <a:bodyPr/>
          <a:lstStyle/>
          <a:p>
            <a:pPr marL="355600" lvl="1" indent="-355600">
              <a:lnSpc>
                <a:spcPct val="130000"/>
              </a:lnSpc>
              <a:spcBef>
                <a:spcPts val="265"/>
              </a:spcBef>
              <a:buClr>
                <a:srgbClr val="91AC4E"/>
              </a:buClr>
              <a:buSzPct val="80000"/>
              <a:buFont typeface="Wingdings" panose="05000000000000000000" pitchFamily="2" charset="2"/>
              <a:buChar char="p"/>
              <a:tabLst>
                <a:tab pos="228600" algn="l"/>
              </a:tabLst>
              <a:defRPr/>
            </a:pPr>
            <a:r>
              <a:rPr lang="en-US" altLang="zh-CN" sz="2400" kern="1200" dirty="0" smtClean="0">
                <a:solidFill>
                  <a:srgbClr val="0070C0"/>
                </a:solidFill>
                <a:ea typeface="宋体" panose="02010600030101010101" pitchFamily="2" charset="-122"/>
                <a:cs typeface="+mn-cs"/>
              </a:rPr>
              <a:t>Burp suite</a:t>
            </a:r>
            <a:r>
              <a:rPr lang="zh-CN" altLang="en-US" sz="2400" kern="1200" dirty="0">
                <a:solidFill>
                  <a:srgbClr val="0070C0"/>
                </a:solidFill>
                <a:ea typeface="宋体" panose="02010600030101010101" pitchFamily="2" charset="-122"/>
                <a:cs typeface="+mn-cs"/>
              </a:rPr>
              <a:t>：</a:t>
            </a:r>
            <a:r>
              <a:rPr lang="zh-CN" altLang="en-US" kern="1200" dirty="0" smtClean="0">
                <a:solidFill>
                  <a:srgbClr val="0070C0"/>
                </a:solidFill>
                <a:ea typeface="宋体" panose="02010600030101010101" pitchFamily="2" charset="-122"/>
                <a:cs typeface="+mn-cs"/>
              </a:rPr>
              <a:t>用于攻击</a:t>
            </a:r>
            <a:r>
              <a:rPr lang="en-US" altLang="zh-CN" kern="1200" dirty="0">
                <a:solidFill>
                  <a:srgbClr val="0070C0"/>
                </a:solidFill>
                <a:ea typeface="宋体" panose="02010600030101010101" pitchFamily="2" charset="-122"/>
                <a:cs typeface="+mn-cs"/>
              </a:rPr>
              <a:t>Web</a:t>
            </a:r>
            <a:r>
              <a:rPr lang="zh-CN" altLang="en-US" kern="1200" dirty="0">
                <a:solidFill>
                  <a:srgbClr val="0070C0"/>
                </a:solidFill>
                <a:ea typeface="宋体" panose="02010600030101010101" pitchFamily="2" charset="-122"/>
                <a:cs typeface="+mn-cs"/>
              </a:rPr>
              <a:t>应用程序的集成</a:t>
            </a:r>
            <a:r>
              <a:rPr lang="zh-CN" altLang="en-US" kern="1200" dirty="0" smtClean="0">
                <a:solidFill>
                  <a:srgbClr val="0070C0"/>
                </a:solidFill>
                <a:ea typeface="宋体" panose="02010600030101010101" pitchFamily="2" charset="-122"/>
                <a:cs typeface="+mn-cs"/>
              </a:rPr>
              <a:t>平台</a:t>
            </a:r>
            <a:endParaRPr lang="zh-CN" altLang="en-US" kern="1200" dirty="0">
              <a:solidFill>
                <a:srgbClr val="0070C0"/>
              </a:solidFill>
              <a:ea typeface="宋体" panose="02010600030101010101" pitchFamily="2" charset="-122"/>
              <a:cs typeface="+mn-cs"/>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defRPr/>
            </a:pPr>
            <a:r>
              <a:rPr lang="en-US" altLang="zh-CN" kern="1200" dirty="0" err="1">
                <a:solidFill>
                  <a:srgbClr val="0070C0"/>
                </a:solidFill>
                <a:ea typeface="宋体" panose="02010600030101010101" pitchFamily="2" charset="-122"/>
                <a:cs typeface="+mn-cs"/>
              </a:rPr>
              <a:t>Nikto</a:t>
            </a:r>
            <a:r>
              <a:rPr lang="zh-CN" altLang="en-US" kern="1200" dirty="0">
                <a:solidFill>
                  <a:srgbClr val="0070C0"/>
                </a:solidFill>
                <a:ea typeface="宋体" panose="02010600030101010101" pitchFamily="2" charset="-122"/>
                <a:cs typeface="+mn-cs"/>
              </a:rPr>
              <a:t>：</a:t>
            </a:r>
            <a:r>
              <a:rPr lang="en-US" altLang="zh-CN" kern="1200" dirty="0">
                <a:solidFill>
                  <a:srgbClr val="0070C0"/>
                </a:solidFill>
                <a:ea typeface="宋体" panose="02010600030101010101" pitchFamily="2" charset="-122"/>
                <a:cs typeface="+mn-cs"/>
              </a:rPr>
              <a:t>Web</a:t>
            </a:r>
            <a:r>
              <a:rPr lang="zh-CN" altLang="en-US" kern="1200" dirty="0">
                <a:solidFill>
                  <a:srgbClr val="0070C0"/>
                </a:solidFill>
                <a:ea typeface="宋体" panose="02010600030101010101" pitchFamily="2" charset="-122"/>
                <a:cs typeface="+mn-cs"/>
              </a:rPr>
              <a:t>服务器扫描程序</a:t>
            </a:r>
            <a:endParaRPr lang="zh-CN" altLang="en-US" kern="1200" dirty="0">
              <a:solidFill>
                <a:srgbClr val="0070C0"/>
              </a:solidFill>
              <a:ea typeface="宋体" panose="02010600030101010101" pitchFamily="2" charset="-122"/>
              <a:cs typeface="+mn-cs"/>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defRPr/>
            </a:pPr>
            <a:r>
              <a:rPr lang="en-US" altLang="zh-CN" sz="2400" kern="1200" dirty="0" smtClean="0">
                <a:solidFill>
                  <a:srgbClr val="0070C0"/>
                </a:solidFill>
                <a:ea typeface="宋体" panose="02010600030101010101" pitchFamily="2" charset="-122"/>
                <a:cs typeface="+mn-cs"/>
              </a:rPr>
              <a:t>Paros proxy</a:t>
            </a:r>
            <a:r>
              <a:rPr lang="zh-CN" altLang="en-US" sz="2400" kern="1200" dirty="0" smtClean="0">
                <a:solidFill>
                  <a:srgbClr val="0070C0"/>
                </a:solidFill>
                <a:ea typeface="宋体" panose="02010600030101010101" pitchFamily="2" charset="-122"/>
                <a:cs typeface="+mn-cs"/>
              </a:rPr>
              <a:t>：</a:t>
            </a:r>
            <a:r>
              <a:rPr lang="en-US" altLang="zh-CN" kern="1200" dirty="0">
                <a:solidFill>
                  <a:srgbClr val="0070C0"/>
                </a:solidFill>
                <a:ea typeface="宋体" panose="02010600030101010101" pitchFamily="2" charset="-122"/>
                <a:cs typeface="+mn-cs"/>
              </a:rPr>
              <a:t>web</a:t>
            </a:r>
            <a:r>
              <a:rPr lang="zh-CN" altLang="en-US" kern="1200" dirty="0">
                <a:solidFill>
                  <a:srgbClr val="0070C0"/>
                </a:solidFill>
                <a:ea typeface="宋体" panose="02010600030101010101" pitchFamily="2" charset="-122"/>
                <a:cs typeface="+mn-cs"/>
              </a:rPr>
              <a:t>代理程序，可评估</a:t>
            </a:r>
            <a:r>
              <a:rPr lang="en-US" altLang="zh-CN" kern="1200" dirty="0">
                <a:solidFill>
                  <a:srgbClr val="0070C0"/>
                </a:solidFill>
                <a:ea typeface="宋体" panose="02010600030101010101" pitchFamily="2" charset="-122"/>
                <a:cs typeface="+mn-cs"/>
              </a:rPr>
              <a:t>Web</a:t>
            </a:r>
            <a:r>
              <a:rPr lang="zh-CN" altLang="en-US" kern="1200" dirty="0">
                <a:solidFill>
                  <a:srgbClr val="0070C0"/>
                </a:solidFill>
                <a:ea typeface="宋体" panose="02010600030101010101" pitchFamily="2" charset="-122"/>
                <a:cs typeface="+mn-cs"/>
              </a:rPr>
              <a:t>应用程序的漏洞</a:t>
            </a:r>
            <a:endParaRPr lang="zh-CN" altLang="en-US" kern="1200" dirty="0">
              <a:solidFill>
                <a:srgbClr val="0070C0"/>
              </a:solidFill>
              <a:ea typeface="宋体" panose="02010600030101010101" pitchFamily="2" charset="-122"/>
              <a:cs typeface="+mn-cs"/>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defRPr/>
            </a:pPr>
            <a:r>
              <a:rPr lang="en-US" altLang="zh-CN" sz="2400" kern="1200" dirty="0" err="1" smtClean="0">
                <a:solidFill>
                  <a:srgbClr val="0070C0"/>
                </a:solidFill>
                <a:ea typeface="宋体" panose="02010600030101010101" pitchFamily="2" charset="-122"/>
                <a:cs typeface="+mn-cs"/>
              </a:rPr>
              <a:t>TamperIE</a:t>
            </a:r>
            <a:r>
              <a:rPr lang="zh-CN" altLang="en-US" sz="2400" kern="1200" dirty="0" smtClean="0">
                <a:solidFill>
                  <a:srgbClr val="0070C0"/>
                </a:solidFill>
                <a:ea typeface="宋体" panose="02010600030101010101" pitchFamily="2" charset="-122"/>
                <a:cs typeface="+mn-cs"/>
              </a:rPr>
              <a:t>：</a:t>
            </a:r>
            <a:r>
              <a:rPr lang="zh-CN" altLang="en-US" kern="1200" dirty="0">
                <a:solidFill>
                  <a:srgbClr val="0070C0"/>
                </a:solidFill>
                <a:ea typeface="宋体" panose="02010600030101010101" pitchFamily="2" charset="-122"/>
                <a:cs typeface="+mn-cs"/>
                <a:hlinkClick r:id="rId1"/>
              </a:rPr>
              <a:t>小巧的</a:t>
            </a:r>
            <a:r>
              <a:rPr lang="en-US" altLang="zh-CN" kern="1200" dirty="0">
                <a:solidFill>
                  <a:srgbClr val="0070C0"/>
                </a:solidFill>
                <a:ea typeface="宋体" panose="02010600030101010101" pitchFamily="2" charset="-122"/>
                <a:cs typeface="+mn-cs"/>
                <a:hlinkClick r:id="rId1"/>
              </a:rPr>
              <a:t>XSS</a:t>
            </a:r>
            <a:r>
              <a:rPr lang="zh-CN" altLang="en-US" kern="1200" dirty="0">
                <a:solidFill>
                  <a:srgbClr val="0070C0"/>
                </a:solidFill>
                <a:ea typeface="宋体" panose="02010600030101010101" pitchFamily="2" charset="-122"/>
                <a:cs typeface="+mn-cs"/>
                <a:hlinkClick r:id="rId1"/>
              </a:rPr>
              <a:t>漏洞检测辅助工具</a:t>
            </a:r>
            <a:endParaRPr lang="zh-CN" altLang="en-US" kern="1200" dirty="0">
              <a:solidFill>
                <a:srgbClr val="0070C0"/>
              </a:solidFill>
              <a:ea typeface="宋体" panose="02010600030101010101" pitchFamily="2" charset="-122"/>
              <a:cs typeface="+mn-cs"/>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defRPr/>
            </a:pPr>
            <a:r>
              <a:rPr lang="en-US" altLang="zh-CN" sz="2400" kern="1200" dirty="0" smtClean="0">
                <a:solidFill>
                  <a:srgbClr val="0070C0"/>
                </a:solidFill>
                <a:ea typeface="宋体" panose="02010600030101010101" pitchFamily="2" charset="-122"/>
                <a:cs typeface="+mn-cs"/>
              </a:rPr>
              <a:t>Tripwire</a:t>
            </a:r>
            <a:r>
              <a:rPr lang="zh-CN" altLang="en-US" sz="2400" kern="1200" dirty="0" smtClean="0">
                <a:solidFill>
                  <a:srgbClr val="0070C0"/>
                </a:solidFill>
                <a:ea typeface="宋体" panose="02010600030101010101" pitchFamily="2" charset="-122"/>
                <a:cs typeface="+mn-cs"/>
              </a:rPr>
              <a:t>：</a:t>
            </a:r>
            <a:r>
              <a:rPr lang="zh-CN" altLang="en-US" kern="1200" dirty="0">
                <a:solidFill>
                  <a:srgbClr val="0070C0"/>
                </a:solidFill>
                <a:ea typeface="宋体" panose="02010600030101010101" pitchFamily="2" charset="-122"/>
                <a:cs typeface="+mn-cs"/>
              </a:rPr>
              <a:t>常用的开放源码的完整性检查工具</a:t>
            </a:r>
            <a:endParaRPr lang="zh-CN" altLang="en-US" kern="1200" dirty="0">
              <a:solidFill>
                <a:srgbClr val="0070C0"/>
              </a:solidFill>
              <a:ea typeface="宋体" panose="02010600030101010101" pitchFamily="2" charset="-122"/>
              <a:cs typeface="+mn-cs"/>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defRPr/>
            </a:pPr>
            <a:r>
              <a:rPr lang="en-US" altLang="zh-CN" sz="2400" kern="1200" dirty="0" smtClean="0">
                <a:solidFill>
                  <a:srgbClr val="0070C0"/>
                </a:solidFill>
                <a:ea typeface="宋体" panose="02010600030101010101" pitchFamily="2" charset="-122"/>
                <a:cs typeface="+mn-cs"/>
              </a:rPr>
              <a:t>Wapiti</a:t>
            </a:r>
            <a:r>
              <a:rPr lang="zh-CN" altLang="en-US" sz="2400" kern="1200" dirty="0" smtClean="0">
                <a:solidFill>
                  <a:srgbClr val="0070C0"/>
                </a:solidFill>
                <a:ea typeface="宋体" panose="02010600030101010101" pitchFamily="2" charset="-122"/>
                <a:cs typeface="+mn-cs"/>
              </a:rPr>
              <a:t>：</a:t>
            </a:r>
            <a:r>
              <a:rPr lang="zh-CN" altLang="en-US" kern="1200" dirty="0">
                <a:solidFill>
                  <a:srgbClr val="0070C0"/>
                </a:solidFill>
                <a:ea typeface="宋体" panose="02010600030101010101" pitchFamily="2" charset="-122"/>
                <a:cs typeface="+mn-cs"/>
              </a:rPr>
              <a:t>安全测试工具，直接对网页进行扫描</a:t>
            </a:r>
            <a:endParaRPr lang="zh-CN" altLang="en-US" kern="1200" dirty="0">
              <a:solidFill>
                <a:srgbClr val="0070C0"/>
              </a:solidFill>
              <a:ea typeface="宋体" panose="02010600030101010101" pitchFamily="2" charset="-122"/>
              <a:cs typeface="+mn-cs"/>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defRPr/>
            </a:pPr>
            <a:r>
              <a:rPr lang="en-US" altLang="zh-CN" sz="2400" kern="1200" dirty="0" smtClean="0">
                <a:solidFill>
                  <a:srgbClr val="0070C0"/>
                </a:solidFill>
                <a:ea typeface="宋体" panose="02010600030101010101" pitchFamily="2" charset="-122"/>
                <a:cs typeface="+mn-cs"/>
              </a:rPr>
              <a:t>Whisker/</a:t>
            </a:r>
            <a:r>
              <a:rPr lang="en-US" altLang="zh-CN" sz="2400" kern="1200" dirty="0" err="1" smtClean="0">
                <a:solidFill>
                  <a:srgbClr val="0070C0"/>
                </a:solidFill>
                <a:ea typeface="宋体" panose="02010600030101010101" pitchFamily="2" charset="-122"/>
              </a:rPr>
              <a:t>Wikto</a:t>
            </a:r>
            <a:r>
              <a:rPr lang="zh-CN" altLang="en-US" kern="1200" dirty="0" smtClean="0">
                <a:solidFill>
                  <a:srgbClr val="0070C0"/>
                </a:solidFill>
                <a:ea typeface="宋体" panose="02010600030101010101" pitchFamily="2" charset="-122"/>
                <a:cs typeface="+mn-cs"/>
              </a:rPr>
              <a:t>：使用</a:t>
            </a:r>
            <a:r>
              <a:rPr lang="en-US" altLang="zh-CN" kern="1200" dirty="0" err="1">
                <a:solidFill>
                  <a:srgbClr val="0070C0"/>
                </a:solidFill>
                <a:ea typeface="宋体" panose="02010600030101010101" pitchFamily="2" charset="-122"/>
                <a:cs typeface="+mn-cs"/>
              </a:rPr>
              <a:t>LibWhisker</a:t>
            </a:r>
            <a:r>
              <a:rPr lang="zh-CN" altLang="en-US" kern="1200" dirty="0" smtClean="0">
                <a:solidFill>
                  <a:srgbClr val="0070C0"/>
                </a:solidFill>
                <a:ea typeface="宋体" panose="02010600030101010101" pitchFamily="2" charset="-122"/>
                <a:cs typeface="+mn-cs"/>
              </a:rPr>
              <a:t>的扫描程序（</a:t>
            </a:r>
            <a:r>
              <a:rPr lang="en-US" altLang="zh-CN" kern="1200" dirty="0">
                <a:solidFill>
                  <a:srgbClr val="0070C0"/>
                </a:solidFill>
                <a:ea typeface="宋体" panose="02010600030101010101" pitchFamily="2" charset="-122"/>
              </a:rPr>
              <a:t>HTTP</a:t>
            </a:r>
            <a:r>
              <a:rPr lang="zh-CN" altLang="en-US" kern="1200" dirty="0">
                <a:solidFill>
                  <a:srgbClr val="0070C0"/>
                </a:solidFill>
                <a:ea typeface="宋体" panose="02010600030101010101" pitchFamily="2" charset="-122"/>
              </a:rPr>
              <a:t>测试</a:t>
            </a:r>
            <a:r>
              <a:rPr lang="zh-CN" altLang="en-US" kern="1200" dirty="0" smtClean="0">
                <a:solidFill>
                  <a:srgbClr val="0070C0"/>
                </a:solidFill>
                <a:ea typeface="宋体" panose="02010600030101010101" pitchFamily="2" charset="-122"/>
                <a:cs typeface="+mn-cs"/>
              </a:rPr>
              <a:t>）</a:t>
            </a:r>
            <a:endParaRPr lang="zh-CN" altLang="en-US" kern="1200" dirty="0">
              <a:solidFill>
                <a:srgbClr val="0070C0"/>
              </a:solidFill>
              <a:ea typeface="宋体" panose="02010600030101010101" pitchFamily="2" charset="-122"/>
              <a:cs typeface="+mn-cs"/>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defRPr/>
            </a:pPr>
            <a:r>
              <a:rPr lang="zh-CN" altLang="en-US" sz="2400" kern="1200" dirty="0" smtClean="0">
                <a:solidFill>
                  <a:srgbClr val="0070C0"/>
                </a:solidFill>
                <a:ea typeface="宋体" panose="02010600030101010101" pitchFamily="2" charset="-122"/>
                <a:cs typeface="+mn-cs"/>
              </a:rPr>
              <a:t>网络监</a:t>
            </a:r>
            <a:r>
              <a:rPr lang="zh-CN" altLang="en-US" sz="2400" kern="1200" dirty="0">
                <a:solidFill>
                  <a:srgbClr val="0070C0"/>
                </a:solidFill>
                <a:ea typeface="宋体" panose="02010600030101010101" pitchFamily="2" charset="-122"/>
                <a:cs typeface="+mn-cs"/>
              </a:rPr>
              <a:t>控工具</a:t>
            </a:r>
            <a:r>
              <a:rPr lang="zh-CN" altLang="en-US" kern="1200" dirty="0">
                <a:solidFill>
                  <a:srgbClr val="0070C0"/>
                </a:solidFill>
                <a:ea typeface="宋体" panose="02010600030101010101" pitchFamily="2" charset="-122"/>
                <a:cs typeface="+mn-cs"/>
              </a:rPr>
              <a:t>主要有</a:t>
            </a:r>
            <a:r>
              <a:rPr lang="en-US" altLang="zh-CN" kern="1200" dirty="0">
                <a:solidFill>
                  <a:srgbClr val="0070C0"/>
                </a:solidFill>
                <a:ea typeface="宋体" panose="02010600030101010101" pitchFamily="2" charset="-122"/>
                <a:cs typeface="+mn-cs"/>
                <a:hlinkClick r:id="rId2"/>
              </a:rPr>
              <a:t>Nessus</a:t>
            </a:r>
            <a:r>
              <a:rPr lang="zh-CN" altLang="en-US" kern="1200" dirty="0">
                <a:solidFill>
                  <a:srgbClr val="0070C0"/>
                </a:solidFill>
                <a:ea typeface="宋体" panose="02010600030101010101" pitchFamily="2" charset="-122"/>
                <a:cs typeface="+mn-cs"/>
              </a:rPr>
              <a:t>、</a:t>
            </a:r>
            <a:r>
              <a:rPr lang="en-US" altLang="zh-CN" kern="1200" dirty="0">
                <a:solidFill>
                  <a:srgbClr val="0070C0"/>
                </a:solidFill>
                <a:ea typeface="宋体" panose="02010600030101010101" pitchFamily="2" charset="-122"/>
                <a:cs typeface="+mn-cs"/>
                <a:hlinkClick r:id="rId3"/>
              </a:rPr>
              <a:t>Wireshark</a:t>
            </a:r>
            <a:r>
              <a:rPr lang="zh-CN" altLang="en-US" kern="1200" dirty="0">
                <a:solidFill>
                  <a:srgbClr val="0070C0"/>
                </a:solidFill>
                <a:ea typeface="宋体" panose="02010600030101010101" pitchFamily="2" charset="-122"/>
                <a:cs typeface="+mn-cs"/>
              </a:rPr>
              <a:t>、</a:t>
            </a:r>
            <a:r>
              <a:rPr lang="en-US" altLang="zh-CN" kern="1200" dirty="0">
                <a:solidFill>
                  <a:srgbClr val="0070C0"/>
                </a:solidFill>
                <a:ea typeface="宋体" panose="02010600030101010101" pitchFamily="2" charset="-122"/>
                <a:cs typeface="+mn-cs"/>
                <a:hlinkClick r:id="rId4"/>
              </a:rPr>
              <a:t>Snort</a:t>
            </a:r>
            <a:r>
              <a:rPr lang="zh-CN" altLang="en-US" kern="1200" dirty="0">
                <a:solidFill>
                  <a:srgbClr val="0070C0"/>
                </a:solidFill>
                <a:ea typeface="宋体" panose="02010600030101010101" pitchFamily="2" charset="-122"/>
                <a:cs typeface="+mn-cs"/>
              </a:rPr>
              <a:t>、</a:t>
            </a:r>
            <a:r>
              <a:rPr lang="en-US" altLang="zh-CN" kern="1200" dirty="0">
                <a:solidFill>
                  <a:srgbClr val="0070C0"/>
                </a:solidFill>
                <a:ea typeface="宋体" panose="02010600030101010101" pitchFamily="2" charset="-122"/>
                <a:cs typeface="+mn-cs"/>
                <a:hlinkClick r:id="rId5"/>
              </a:rPr>
              <a:t>Netcat</a:t>
            </a:r>
            <a:r>
              <a:rPr lang="zh-CN" altLang="en-US" kern="1200" dirty="0">
                <a:solidFill>
                  <a:srgbClr val="0070C0"/>
                </a:solidFill>
                <a:ea typeface="宋体" panose="02010600030101010101" pitchFamily="2" charset="-122"/>
                <a:cs typeface="+mn-cs"/>
              </a:rPr>
              <a:t>等</a:t>
            </a:r>
            <a:endParaRPr lang="zh-CN" altLang="en-US" kern="1200" dirty="0">
              <a:solidFill>
                <a:srgbClr val="0070C0"/>
              </a:solidFill>
              <a:ea typeface="宋体" panose="02010600030101010101" pitchFamily="2" charset="-122"/>
              <a:cs typeface="+mn-cs"/>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defRPr/>
            </a:pPr>
            <a:endParaRPr lang="zh-CN" altLang="en-US" kern="1200" dirty="0">
              <a:ea typeface="宋体" panose="02010600030101010101" pitchFamily="2" charset="-122"/>
              <a:cs typeface="+mn-cs"/>
            </a:endParaRPr>
          </a:p>
          <a:p>
            <a:pPr marL="0" lvl="1" indent="0">
              <a:lnSpc>
                <a:spcPct val="130000"/>
              </a:lnSpc>
              <a:spcBef>
                <a:spcPts val="265"/>
              </a:spcBef>
              <a:buClr>
                <a:srgbClr val="91AC4E"/>
              </a:buClr>
              <a:buSzPct val="80000"/>
              <a:buFont typeface="Wingdings" panose="05000000000000000000" pitchFamily="2" charset="2"/>
              <a:buNone/>
              <a:tabLst>
                <a:tab pos="228600" algn="l"/>
              </a:tabLst>
              <a:defRPr/>
            </a:pPr>
            <a:r>
              <a:rPr lang="en-US" altLang="zh-CN" kern="1200" dirty="0">
                <a:ea typeface="宋体" panose="02010600030101010101" pitchFamily="2" charset="-122"/>
                <a:cs typeface="+mn-cs"/>
              </a:rPr>
              <a:t>                                                                                         </a:t>
            </a:r>
            <a:r>
              <a:rPr lang="en-US" altLang="zh-CN" kern="1200" dirty="0">
                <a:solidFill>
                  <a:srgbClr val="FF0000"/>
                </a:solidFill>
                <a:ea typeface="宋体" panose="02010600030101010101" pitchFamily="2" charset="-122"/>
                <a:cs typeface="+mn-cs"/>
              </a:rPr>
              <a:t> P175-176</a:t>
            </a:r>
            <a:endParaRPr lang="en-US" altLang="zh-CN" kern="1200" dirty="0">
              <a:solidFill>
                <a:srgbClr val="FF0000"/>
              </a:solidFill>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6375" y="404813"/>
            <a:ext cx="6096000" cy="561975"/>
          </a:xfrm>
        </p:spPr>
        <p:txBody>
          <a:bodyPr/>
          <a:lstStyle/>
          <a:p>
            <a:pPr algn="ctr">
              <a:defRPr/>
            </a:pPr>
            <a:r>
              <a:rPr kumimoji="1" lang="zh-CN" altLang="en-US" sz="3600" b="1" dirty="0">
                <a:solidFill>
                  <a:srgbClr val="FFFF00"/>
                </a:solidFill>
                <a:latin typeface="+mn-lt"/>
                <a:ea typeface="+mn-ea"/>
              </a:rPr>
              <a:t>总结：安全性测试</a:t>
            </a:r>
            <a:endParaRPr kumimoji="1" lang="zh-CN" altLang="en-US" sz="3600" b="1" dirty="0">
              <a:solidFill>
                <a:srgbClr val="FFFF00"/>
              </a:solidFill>
              <a:latin typeface="+mn-lt"/>
              <a:ea typeface="+mn-ea"/>
            </a:endParaRPr>
          </a:p>
        </p:txBody>
      </p:sp>
      <p:sp>
        <p:nvSpPr>
          <p:cNvPr id="243714" name="灯片编号占位符 3"/>
          <p:cNvSpPr>
            <a:spLocks noGrp="1"/>
          </p:cNvSpPr>
          <p:nvPr>
            <p:ph type="sldNum" sz="quarter" idx="10"/>
          </p:nvPr>
        </p:nvSpPr>
        <p:spPr bwMode="auto">
          <a:noFill/>
          <a:ln>
            <a:miter lim="800000"/>
          </a:ln>
        </p:spPr>
        <p:txBody>
          <a:bodyPr vert="horz" wrap="square" lIns="91440" tIns="45720" rIns="91440" bIns="45720" numCol="1" anchor="t" anchorCtr="0" compatLnSpc="1"/>
          <a:lstStyle/>
          <a:p>
            <a:fld id="{223AC322-BD40-4EF9-AAEE-E3ED24A1DCA4}" type="slidenum">
              <a:rPr lang="en-US" altLang="zh-CN" smtClean="0">
                <a:ea typeface="宋体" panose="02010600030101010101" pitchFamily="2" charset="-122"/>
              </a:rPr>
            </a:fld>
            <a:endParaRPr lang="en-US" altLang="zh-CN" smtClean="0">
              <a:ea typeface="宋体" panose="02010600030101010101" pitchFamily="2" charset="-122"/>
            </a:endParaRPr>
          </a:p>
        </p:txBody>
      </p:sp>
      <p:pic>
        <p:nvPicPr>
          <p:cNvPr id="243715" name="图片 4"/>
          <p:cNvPicPr>
            <a:picLocks noChangeAspect="1"/>
          </p:cNvPicPr>
          <p:nvPr/>
        </p:nvPicPr>
        <p:blipFill>
          <a:blip r:embed="rId1"/>
          <a:srcRect/>
          <a:stretch>
            <a:fillRect/>
          </a:stretch>
        </p:blipFill>
        <p:spPr bwMode="auto">
          <a:xfrm>
            <a:off x="19050" y="1254125"/>
            <a:ext cx="9105900" cy="5592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1258888" y="260350"/>
            <a:ext cx="6408737" cy="720725"/>
          </a:xfrm>
        </p:spPr>
        <p:txBody>
          <a:bodyPr/>
          <a:lstStyle/>
          <a:p>
            <a:pPr algn="ctr">
              <a:defRPr/>
            </a:pPr>
            <a:r>
              <a:rPr lang="en-US" altLang="zh-CN" sz="3200" dirty="0" smtClean="0">
                <a:solidFill>
                  <a:srgbClr val="FFFF00"/>
                </a:solidFill>
                <a:latin typeface="+mj-ea"/>
              </a:rPr>
              <a:t>6.3 </a:t>
            </a:r>
            <a:r>
              <a:rPr lang="zh-CN" altLang="en-US" sz="3200" dirty="0">
                <a:solidFill>
                  <a:srgbClr val="FFFF00"/>
                </a:solidFill>
                <a:latin typeface="+mj-ea"/>
              </a:rPr>
              <a:t>性能测试 </a:t>
            </a:r>
            <a:endParaRPr lang="zh-CN" altLang="en-US" sz="3200" dirty="0">
              <a:solidFill>
                <a:srgbClr val="FFFF00"/>
              </a:solidFill>
              <a:latin typeface="+mj-ea"/>
            </a:endParaRPr>
          </a:p>
        </p:txBody>
      </p:sp>
      <p:pic>
        <p:nvPicPr>
          <p:cNvPr id="38914" name="Picture 4" descr="http://www.mkyong.com/wp-content/uploads/2009/01/performance-test-in-loop.jpg"/>
          <p:cNvPicPr>
            <a:picLocks noChangeAspect="1" noChangeArrowheads="1"/>
          </p:cNvPicPr>
          <p:nvPr/>
        </p:nvPicPr>
        <p:blipFill>
          <a:blip r:embed="rId1"/>
          <a:srcRect/>
          <a:stretch>
            <a:fillRect/>
          </a:stretch>
        </p:blipFill>
        <p:spPr bwMode="auto">
          <a:xfrm>
            <a:off x="2087563" y="2636838"/>
            <a:ext cx="6786562" cy="3924300"/>
          </a:xfrm>
          <a:prstGeom prst="rect">
            <a:avLst/>
          </a:prstGeom>
          <a:noFill/>
          <a:ln w="9525">
            <a:noFill/>
            <a:miter lim="800000"/>
            <a:headEnd/>
            <a:tailEnd/>
          </a:ln>
        </p:spPr>
      </p:pic>
      <p:pic>
        <p:nvPicPr>
          <p:cNvPr id="38915" name="Picture 6" descr="http://t1.gstatic.com/images?q=tbn:ANd9GcTBA9-uSzWyKt8DlyOK6UhNXvxbNGeqTr6bHYLQX0LuO4dB-aXN"/>
          <p:cNvPicPr>
            <a:picLocks noChangeAspect="1" noChangeArrowheads="1"/>
          </p:cNvPicPr>
          <p:nvPr/>
        </p:nvPicPr>
        <p:blipFill>
          <a:blip r:embed="rId2"/>
          <a:srcRect/>
          <a:stretch>
            <a:fillRect/>
          </a:stretch>
        </p:blipFill>
        <p:spPr bwMode="auto">
          <a:xfrm>
            <a:off x="467360" y="1484948"/>
            <a:ext cx="2105025"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619250" y="260350"/>
            <a:ext cx="5905500" cy="561975"/>
          </a:xfrm>
        </p:spPr>
        <p:txBody>
          <a:bodyPr/>
          <a:lstStyle/>
          <a:p>
            <a:pPr algn="ctr">
              <a:defRPr/>
            </a:pPr>
            <a:r>
              <a:rPr kumimoji="1" lang="en-US" altLang="zh-CN" sz="3600" b="1" dirty="0" smtClean="0">
                <a:solidFill>
                  <a:srgbClr val="FFFF00"/>
                </a:solidFill>
                <a:latin typeface="+mn-lt"/>
                <a:ea typeface="+mn-ea"/>
              </a:rPr>
              <a:t>6.5 </a:t>
            </a:r>
            <a:r>
              <a:rPr kumimoji="1" lang="zh-CN" altLang="en-US" sz="3600" b="1" dirty="0" smtClean="0">
                <a:solidFill>
                  <a:srgbClr val="FFFF00"/>
                </a:solidFill>
                <a:latin typeface="+mn-lt"/>
                <a:ea typeface="+mn-ea"/>
              </a:rPr>
              <a:t>容错</a:t>
            </a:r>
            <a:r>
              <a:rPr kumimoji="1" lang="zh-CN" altLang="en-US" sz="3600" b="1" dirty="0">
                <a:solidFill>
                  <a:srgbClr val="FFFF00"/>
                </a:solidFill>
                <a:latin typeface="+mn-lt"/>
                <a:ea typeface="+mn-ea"/>
              </a:rPr>
              <a:t>性测试 </a:t>
            </a:r>
            <a:endParaRPr kumimoji="1" lang="en-US" altLang="zh-CN" sz="3600" b="1" dirty="0">
              <a:solidFill>
                <a:srgbClr val="FFFF00"/>
              </a:solidFill>
              <a:latin typeface="+mn-lt"/>
              <a:ea typeface="+mn-ea"/>
            </a:endParaRPr>
          </a:p>
        </p:txBody>
      </p:sp>
      <p:sp>
        <p:nvSpPr>
          <p:cNvPr id="248834" name="Text Box 4"/>
          <p:cNvSpPr txBox="1">
            <a:spLocks noChangeArrowheads="1"/>
          </p:cNvSpPr>
          <p:nvPr/>
        </p:nvSpPr>
        <p:spPr bwMode="auto">
          <a:xfrm>
            <a:off x="395288" y="1412875"/>
            <a:ext cx="8353425" cy="1292225"/>
          </a:xfrm>
          <a:prstGeom prst="rect">
            <a:avLst/>
          </a:prstGeom>
          <a:noFill/>
          <a:ln w="9525">
            <a:noFill/>
            <a:miter lim="800000"/>
          </a:ln>
        </p:spPr>
        <p:txBody>
          <a:bodyPr lIns="0" tIns="0" rIns="0" bIns="0">
            <a:spAutoFit/>
          </a:bodyPr>
          <a:lstStyle/>
          <a:p>
            <a:pPr indent="450850" eaLnBrk="1" latinLnBrk="0" hangingPunct="1">
              <a:lnSpc>
                <a:spcPct val="175000"/>
              </a:lnSpc>
            </a:pPr>
            <a:r>
              <a:rPr lang="zh-CN" altLang="en-US" sz="2400" i="0">
                <a:solidFill>
                  <a:srgbClr val="0070C0"/>
                </a:solidFill>
              </a:rPr>
              <a:t>容错性测试（</a:t>
            </a:r>
            <a:r>
              <a:rPr lang="en-US" altLang="zh-CN" sz="2400" i="0">
                <a:solidFill>
                  <a:srgbClr val="0070C0"/>
                </a:solidFill>
              </a:rPr>
              <a:t>Fault-tolrent  test</a:t>
            </a:r>
            <a:r>
              <a:rPr lang="zh-CN" altLang="en-US" sz="2400" i="0">
                <a:solidFill>
                  <a:srgbClr val="0070C0"/>
                </a:solidFill>
              </a:rPr>
              <a:t>）是检查软件在异常条件下自身是否具有防护性的措施或者某种灾难性恢复的手段。</a:t>
            </a:r>
            <a:endParaRPr lang="zh-CN" altLang="en-US" sz="2400" i="0">
              <a:solidFill>
                <a:srgbClr val="0070C0"/>
              </a:solidFill>
            </a:endParaRPr>
          </a:p>
        </p:txBody>
      </p:sp>
      <p:sp>
        <p:nvSpPr>
          <p:cNvPr id="66565" name="Text Box 5"/>
          <p:cNvSpPr txBox="1">
            <a:spLocks noChangeArrowheads="1"/>
          </p:cNvSpPr>
          <p:nvPr/>
        </p:nvSpPr>
        <p:spPr bwMode="auto">
          <a:xfrm>
            <a:off x="898843" y="2925128"/>
            <a:ext cx="7704137" cy="3349625"/>
          </a:xfrm>
          <a:prstGeom prst="rect">
            <a:avLst/>
          </a:prstGeom>
          <a:noFill/>
          <a:ln w="9525">
            <a:noFill/>
            <a:miter lim="800000"/>
          </a:ln>
        </p:spPr>
        <p:txBody>
          <a:bodyPr lIns="0" tIns="0" rIns="0" bIns="0">
            <a:spAutoFit/>
          </a:bodyPr>
          <a:lstStyle/>
          <a:p>
            <a:pPr marL="355600" lvl="1" indent="-355600" defTabSz="914400" eaLnBrk="1" latinLnBrk="0" hangingPunct="1">
              <a:lnSpc>
                <a:spcPct val="150000"/>
              </a:lnSpc>
              <a:spcBef>
                <a:spcPts val="200"/>
              </a:spcBef>
              <a:buClr>
                <a:srgbClr val="91AC4E"/>
              </a:buClr>
              <a:buSzPct val="80000"/>
              <a:buFont typeface="Wingdings" panose="05000000000000000000" pitchFamily="2" charset="2"/>
              <a:buChar char="p"/>
              <a:tabLst>
                <a:tab pos="228600" algn="l"/>
              </a:tabLst>
              <a:defRPr/>
            </a:pPr>
            <a:r>
              <a:rPr lang="zh-CN" altLang="en-US" sz="2400" i="0" dirty="0">
                <a:solidFill>
                  <a:srgbClr val="0070C0"/>
                </a:solidFill>
                <a:latin typeface="+mn-lt"/>
                <a:ea typeface="宋体" panose="02010600030101010101" pitchFamily="2" charset="-122"/>
              </a:rPr>
              <a:t>输入异常数据或进行异常操作，以检验系统的保护性。如果系统的容错性好的话，系统只给出提示或内部消化掉，而不会导致系统出错甚至崩溃。</a:t>
            </a:r>
            <a:endParaRPr lang="zh-CN" altLang="en-US" sz="2400" i="0" dirty="0">
              <a:solidFill>
                <a:srgbClr val="0070C0"/>
              </a:solidFill>
              <a:latin typeface="+mn-lt"/>
              <a:ea typeface="宋体" panose="02010600030101010101" pitchFamily="2" charset="-122"/>
            </a:endParaRPr>
          </a:p>
          <a:p>
            <a:pPr marL="355600" lvl="1" indent="-355600" defTabSz="914400" eaLnBrk="1" latinLnBrk="0" hangingPunct="1">
              <a:lnSpc>
                <a:spcPct val="150000"/>
              </a:lnSpc>
              <a:spcBef>
                <a:spcPts val="200"/>
              </a:spcBef>
              <a:buClr>
                <a:srgbClr val="91AC4E"/>
              </a:buClr>
              <a:buSzPct val="80000"/>
              <a:buFont typeface="Wingdings" panose="05000000000000000000" pitchFamily="2" charset="2"/>
              <a:buChar char="p"/>
              <a:tabLst>
                <a:tab pos="228600" algn="l"/>
              </a:tabLst>
              <a:defRPr/>
            </a:pPr>
            <a:r>
              <a:rPr lang="zh-CN" altLang="en-US" sz="2400" i="0" dirty="0">
                <a:solidFill>
                  <a:srgbClr val="0070C0"/>
                </a:solidFill>
                <a:latin typeface="+mn-lt"/>
                <a:ea typeface="宋体" panose="02010600030101010101" pitchFamily="2" charset="-122"/>
              </a:rPr>
              <a:t>灾难恢复性测试。通过各种手段，让软件强制性地发生故障，然后验证系统已保存的用户数据是否丢失、系统和数据是否能尽快恢复。</a:t>
            </a:r>
            <a:endParaRPr lang="zh-CN" altLang="en-US" sz="2400" i="0" dirty="0">
              <a:solidFill>
                <a:srgbClr val="0070C0"/>
              </a:solidFill>
              <a:latin typeface="+mn-lt"/>
              <a:ea typeface="宋体" panose="02010600030101010101" pitchFamily="2" charset="-122"/>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619250" y="260350"/>
            <a:ext cx="5905500" cy="561975"/>
          </a:xfrm>
        </p:spPr>
        <p:txBody>
          <a:bodyPr/>
          <a:lstStyle/>
          <a:p>
            <a:pPr algn="ctr">
              <a:defRPr/>
            </a:pPr>
            <a:r>
              <a:rPr kumimoji="1" lang="zh-CN" altLang="en-US" sz="3600" b="1" dirty="0" smtClean="0">
                <a:solidFill>
                  <a:srgbClr val="FFFF00"/>
                </a:solidFill>
                <a:latin typeface="+mn-lt"/>
                <a:ea typeface="+mn-ea"/>
              </a:rPr>
              <a:t>容错</a:t>
            </a:r>
            <a:r>
              <a:rPr kumimoji="1" lang="zh-CN" altLang="en-US" sz="3600" b="1" dirty="0">
                <a:solidFill>
                  <a:srgbClr val="FFFF00"/>
                </a:solidFill>
                <a:latin typeface="+mn-lt"/>
                <a:ea typeface="+mn-ea"/>
              </a:rPr>
              <a:t>性测试要点</a:t>
            </a:r>
            <a:r>
              <a:rPr kumimoji="1" lang="zh-CN" altLang="en-US" sz="3600" b="1" dirty="0">
                <a:solidFill>
                  <a:srgbClr val="FFFF00"/>
                </a:solidFill>
                <a:latin typeface="+mn-lt"/>
                <a:ea typeface="+mn-ea"/>
              </a:rPr>
              <a:t> </a:t>
            </a:r>
            <a:endParaRPr kumimoji="1" lang="en-US" altLang="zh-CN" sz="3600" b="1" dirty="0">
              <a:solidFill>
                <a:srgbClr val="FFFF00"/>
              </a:solidFill>
              <a:latin typeface="+mn-lt"/>
              <a:ea typeface="+mn-ea"/>
            </a:endParaRPr>
          </a:p>
        </p:txBody>
      </p:sp>
      <p:sp>
        <p:nvSpPr>
          <p:cNvPr id="248834" name="Text Box 4"/>
          <p:cNvSpPr txBox="1">
            <a:spLocks noChangeArrowheads="1"/>
          </p:cNvSpPr>
          <p:nvPr/>
        </p:nvSpPr>
        <p:spPr bwMode="auto">
          <a:xfrm>
            <a:off x="395288" y="1412875"/>
            <a:ext cx="8353425" cy="5078095"/>
          </a:xfrm>
          <a:prstGeom prst="rect">
            <a:avLst/>
          </a:prstGeom>
          <a:noFill/>
          <a:ln w="9525">
            <a:noFill/>
            <a:miter lim="800000"/>
          </a:ln>
        </p:spPr>
        <p:txBody>
          <a:bodyPr lIns="0" tIns="0" rIns="0" bIns="0">
            <a:spAutoFit/>
          </a:bodyPr>
          <a:lstStyle/>
          <a:p>
            <a:pPr marL="0" indent="0" algn="just" eaLnBrk="1" latinLnBrk="0" hangingPunct="1">
              <a:lnSpc>
                <a:spcPct val="150000"/>
              </a:lnSpc>
              <a:buNone/>
            </a:pPr>
            <a:r>
              <a:rPr lang="en-US" altLang="zh-CN" sz="2000" i="0" dirty="0" smtClean="0">
                <a:latin typeface="华文楷体" panose="02010600040101010101" charset="-122"/>
                <a:ea typeface="华文楷体" panose="02010600040101010101" charset="-122"/>
                <a:cs typeface="华文楷体" panose="02010600040101010101" charset="-122"/>
                <a:sym typeface="+mn-ea"/>
              </a:rPr>
              <a:t>1.</a:t>
            </a:r>
            <a:r>
              <a:rPr lang="zh-CN" altLang="en-US" sz="2000" i="0" dirty="0" smtClean="0">
                <a:solidFill>
                  <a:srgbClr val="FF0000"/>
                </a:solidFill>
                <a:latin typeface="华文楷体" panose="02010600040101010101" charset="-122"/>
                <a:ea typeface="华文楷体" panose="02010600040101010101" charset="-122"/>
                <a:cs typeface="华文楷体" panose="02010600040101010101" charset="-122"/>
                <a:sym typeface="+mn-ea"/>
              </a:rPr>
              <a:t>故障转移与数据恢复</a:t>
            </a:r>
            <a:r>
              <a:rPr lang="zh-CN" altLang="en-US" sz="20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r>
              <a:rPr lang="zh-CN" altLang="en-US" sz="2000" i="0" dirty="0">
                <a:solidFill>
                  <a:srgbClr val="0070C0"/>
                </a:solidFill>
                <a:latin typeface="华文楷体" panose="02010600040101010101" charset="-122"/>
                <a:ea typeface="华文楷体" panose="02010600040101010101" charset="-122"/>
                <a:cs typeface="华文楷体" panose="02010600040101010101" charset="-122"/>
                <a:sym typeface="+mn-ea"/>
              </a:rPr>
              <a:t>故障转移是</a:t>
            </a:r>
            <a:r>
              <a:rPr lang="zh-CN" altLang="en-US" sz="20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确保测试</a:t>
            </a:r>
            <a:r>
              <a:rPr lang="zh-CN" altLang="en-US" sz="2000" i="0" dirty="0">
                <a:solidFill>
                  <a:srgbClr val="0070C0"/>
                </a:solidFill>
                <a:latin typeface="华文楷体" panose="02010600040101010101" charset="-122"/>
                <a:ea typeface="华文楷体" panose="02010600040101010101" charset="-122"/>
                <a:cs typeface="华文楷体" panose="02010600040101010101" charset="-122"/>
                <a:sym typeface="+mn-ea"/>
              </a:rPr>
              <a:t>对象在出现故障时能成功完成故障的</a:t>
            </a:r>
            <a:r>
              <a:rPr lang="zh-CN" altLang="en-US" sz="20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转移，并</a:t>
            </a:r>
            <a:r>
              <a:rPr lang="zh-CN" altLang="en-US" sz="2000" i="0" dirty="0">
                <a:solidFill>
                  <a:srgbClr val="0070C0"/>
                </a:solidFill>
                <a:latin typeface="华文楷体" panose="02010600040101010101" charset="-122"/>
                <a:ea typeface="华文楷体" panose="02010600040101010101" charset="-122"/>
                <a:cs typeface="华文楷体" panose="02010600040101010101" charset="-122"/>
                <a:sym typeface="+mn-ea"/>
              </a:rPr>
              <a:t>能从导致意外数据</a:t>
            </a:r>
            <a:r>
              <a:rPr lang="zh-CN" altLang="en-US" sz="20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损失</a:t>
            </a:r>
            <a:r>
              <a:rPr lang="zh-CN" altLang="en-US" sz="2000" i="0" dirty="0">
                <a:solidFill>
                  <a:srgbClr val="0070C0"/>
                </a:solidFill>
                <a:latin typeface="华文楷体" panose="02010600040101010101" charset="-122"/>
                <a:ea typeface="华文楷体" panose="02010600040101010101" charset="-122"/>
                <a:cs typeface="华文楷体" panose="02010600040101010101" charset="-122"/>
                <a:sym typeface="+mn-ea"/>
              </a:rPr>
              <a:t>或数据完整性破坏的</a:t>
            </a:r>
            <a:r>
              <a:rPr lang="zh-CN" altLang="en-US" sz="20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各种</a:t>
            </a:r>
            <a:r>
              <a:rPr lang="zh-CN" altLang="en-US" sz="2000" i="0" dirty="0">
                <a:solidFill>
                  <a:srgbClr val="0070C0"/>
                </a:solidFill>
                <a:latin typeface="华文楷体" panose="02010600040101010101" charset="-122"/>
                <a:ea typeface="华文楷体" panose="02010600040101010101" charset="-122"/>
                <a:cs typeface="华文楷体" panose="02010600040101010101" charset="-122"/>
                <a:sym typeface="+mn-ea"/>
              </a:rPr>
              <a:t>硬件</a:t>
            </a:r>
            <a:r>
              <a:rPr lang="zh-CN" altLang="en-US" sz="20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r>
              <a:rPr lang="zh-CN" altLang="en-US" sz="2000" i="0" dirty="0">
                <a:solidFill>
                  <a:srgbClr val="0070C0"/>
                </a:solidFill>
                <a:latin typeface="华文楷体" panose="02010600040101010101" charset="-122"/>
                <a:ea typeface="华文楷体" panose="02010600040101010101" charset="-122"/>
                <a:cs typeface="华文楷体" panose="02010600040101010101" charset="-122"/>
                <a:sym typeface="+mn-ea"/>
              </a:rPr>
              <a:t>软件和网络故障中恢复</a:t>
            </a:r>
            <a:r>
              <a:rPr lang="zh-CN" altLang="en-US" sz="20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endParaRPr lang="en-US" altLang="zh-CN" sz="2000" i="0" dirty="0" smtClean="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buNone/>
            </a:pPr>
            <a:r>
              <a:rPr lang="en-US" altLang="zh-CN" sz="2000" i="0" dirty="0">
                <a:latin typeface="华文楷体" panose="02010600040101010101" charset="-122"/>
                <a:ea typeface="华文楷体" panose="02010600040101010101" charset="-122"/>
                <a:cs typeface="华文楷体" panose="02010600040101010101" charset="-122"/>
                <a:sym typeface="+mn-ea"/>
              </a:rPr>
              <a:t>2.</a:t>
            </a:r>
            <a:r>
              <a:rPr lang="zh-CN" altLang="en-US" sz="2000" i="0" dirty="0">
                <a:solidFill>
                  <a:srgbClr val="FF0000"/>
                </a:solidFill>
                <a:latin typeface="华文楷体" panose="02010600040101010101" charset="-122"/>
                <a:ea typeface="华文楷体" panose="02010600040101010101" charset="-122"/>
                <a:cs typeface="华文楷体" panose="02010600040101010101" charset="-122"/>
                <a:sym typeface="+mn-ea"/>
              </a:rPr>
              <a:t>测试目标</a:t>
            </a:r>
            <a:r>
              <a:rPr lang="zh-CN" altLang="en-US" sz="2000" i="0" dirty="0">
                <a:solidFill>
                  <a:srgbClr val="0070C0"/>
                </a:solidFill>
                <a:latin typeface="华文楷体" panose="02010600040101010101" charset="-122"/>
                <a:ea typeface="华文楷体" panose="02010600040101010101" charset="-122"/>
                <a:cs typeface="华文楷体" panose="02010600040101010101" charset="-122"/>
                <a:sym typeface="+mn-ea"/>
              </a:rPr>
              <a:t>。确保恢复进程将数据库、应用程序和系统正确地恢复到预期的已知状态</a:t>
            </a:r>
            <a:r>
              <a:rPr lang="zh-CN" altLang="en-US" sz="20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endParaRPr lang="en-US" altLang="zh-CN" sz="2000" i="0" dirty="0" smtClean="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buNone/>
            </a:pPr>
            <a:r>
              <a:rPr lang="en-US" altLang="zh-CN" sz="2000" i="0" dirty="0">
                <a:latin typeface="华文楷体" panose="02010600040101010101" charset="-122"/>
                <a:ea typeface="华文楷体" panose="02010600040101010101" charset="-122"/>
                <a:cs typeface="华文楷体" panose="02010600040101010101" charset="-122"/>
                <a:sym typeface="+mn-ea"/>
              </a:rPr>
              <a:t>3.</a:t>
            </a:r>
            <a:r>
              <a:rPr lang="zh-CN" altLang="en-US" sz="2000" i="0" dirty="0">
                <a:solidFill>
                  <a:srgbClr val="FF0000"/>
                </a:solidFill>
                <a:latin typeface="华文楷体" panose="02010600040101010101" charset="-122"/>
                <a:ea typeface="华文楷体" panose="02010600040101010101" charset="-122"/>
                <a:cs typeface="华文楷体" panose="02010600040101010101" charset="-122"/>
                <a:sym typeface="+mn-ea"/>
              </a:rPr>
              <a:t>测试范围</a:t>
            </a:r>
            <a:r>
              <a:rPr lang="zh-CN" altLang="en-US" sz="2000" i="0" dirty="0">
                <a:latin typeface="华文楷体" panose="02010600040101010101" charset="-122"/>
                <a:ea typeface="华文楷体" panose="02010600040101010101" charset="-122"/>
                <a:cs typeface="华文楷体" panose="02010600040101010101" charset="-122"/>
                <a:sym typeface="+mn-ea"/>
              </a:rPr>
              <a:t>。</a:t>
            </a:r>
            <a:endParaRPr lang="zh-CN" altLang="en-US" sz="2000" i="0" dirty="0">
              <a:latin typeface="华文楷体" panose="02010600040101010101" charset="-122"/>
              <a:ea typeface="华文楷体" panose="02010600040101010101" charset="-122"/>
              <a:cs typeface="华文楷体" panose="02010600040101010101" charset="-122"/>
              <a:sym typeface="+mn-ea"/>
            </a:endParaRPr>
          </a:p>
          <a:p>
            <a:pPr marL="0" indent="0" algn="just" eaLnBrk="1" latinLnBrk="0" hangingPunct="1">
              <a:lnSpc>
                <a:spcPct val="150000"/>
              </a:lnSpc>
              <a:buNone/>
            </a:pPr>
            <a:r>
              <a:rPr lang="en-US" altLang="zh-CN" sz="2000" i="0" dirty="0">
                <a:latin typeface="华文楷体" panose="02010600040101010101" charset="-122"/>
                <a:ea typeface="华文楷体" panose="02010600040101010101" charset="-122"/>
                <a:cs typeface="华文楷体" panose="02010600040101010101" charset="-122"/>
                <a:sym typeface="+mn-ea"/>
              </a:rPr>
              <a:t>4.</a:t>
            </a:r>
            <a:r>
              <a:rPr lang="zh-CN" altLang="en-US" sz="2000" i="0" dirty="0">
                <a:solidFill>
                  <a:srgbClr val="FF0000"/>
                </a:solidFill>
                <a:latin typeface="华文楷体" panose="02010600040101010101" charset="-122"/>
                <a:ea typeface="华文楷体" panose="02010600040101010101" charset="-122"/>
                <a:cs typeface="华文楷体" panose="02010600040101010101" charset="-122"/>
                <a:sym typeface="+mn-ea"/>
              </a:rPr>
              <a:t>完成标准</a:t>
            </a:r>
            <a:r>
              <a:rPr lang="zh-CN" altLang="en-US" sz="2000" i="0" dirty="0">
                <a:solidFill>
                  <a:srgbClr val="0070C0"/>
                </a:solidFill>
                <a:latin typeface="华文楷体" panose="02010600040101010101" charset="-122"/>
                <a:ea typeface="华文楷体" panose="02010600040101010101" charset="-122"/>
                <a:cs typeface="华文楷体" panose="02010600040101010101" charset="-122"/>
                <a:sym typeface="+mn-ea"/>
              </a:rPr>
              <a:t>。</a:t>
            </a:r>
            <a:r>
              <a:rPr lang="zh-CN" altLang="en-US" sz="20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应用程序、数据库</a:t>
            </a:r>
            <a:r>
              <a:rPr lang="zh-CN" altLang="en-US" sz="2000" i="0" dirty="0">
                <a:solidFill>
                  <a:srgbClr val="0070C0"/>
                </a:solidFill>
                <a:latin typeface="华文楷体" panose="02010600040101010101" charset="-122"/>
                <a:ea typeface="华文楷体" panose="02010600040101010101" charset="-122"/>
                <a:cs typeface="华文楷体" panose="02010600040101010101" charset="-122"/>
                <a:sym typeface="+mn-ea"/>
              </a:rPr>
              <a:t>和系统应该在恢复过程完成时立即返回到一个</a:t>
            </a:r>
            <a:r>
              <a:rPr lang="zh-CN" altLang="en-US" sz="20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已知的</a:t>
            </a:r>
            <a:r>
              <a:rPr lang="zh-CN" altLang="en-US" sz="2000" i="0" dirty="0">
                <a:solidFill>
                  <a:srgbClr val="0070C0"/>
                </a:solidFill>
                <a:latin typeface="华文楷体" panose="02010600040101010101" charset="-122"/>
                <a:ea typeface="华文楷体" panose="02010600040101010101" charset="-122"/>
                <a:cs typeface="华文楷体" panose="02010600040101010101" charset="-122"/>
                <a:sym typeface="+mn-ea"/>
              </a:rPr>
              <a:t>预期</a:t>
            </a:r>
            <a:r>
              <a:rPr lang="zh-CN" altLang="en-US" sz="20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状态。</a:t>
            </a:r>
            <a:endParaRPr lang="en-US" altLang="zh-CN" sz="2000" i="0" dirty="0" smtClean="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buNone/>
            </a:pPr>
            <a:r>
              <a:rPr lang="en-US" altLang="zh-CN" sz="2000" i="0" dirty="0">
                <a:latin typeface="华文楷体" panose="02010600040101010101" charset="-122"/>
                <a:ea typeface="华文楷体" panose="02010600040101010101" charset="-122"/>
                <a:cs typeface="华文楷体" panose="02010600040101010101" charset="-122"/>
                <a:sym typeface="+mn-ea"/>
              </a:rPr>
              <a:t>5.</a:t>
            </a:r>
            <a:r>
              <a:rPr lang="zh-CN" altLang="en-US" sz="2000" i="0" dirty="0">
                <a:solidFill>
                  <a:srgbClr val="FF0000"/>
                </a:solidFill>
                <a:latin typeface="华文楷体" panose="02010600040101010101" charset="-122"/>
                <a:ea typeface="华文楷体" panose="02010600040101010101" charset="-122"/>
                <a:cs typeface="华文楷体" panose="02010600040101010101" charset="-122"/>
                <a:sym typeface="+mn-ea"/>
              </a:rPr>
              <a:t>需考虑的特殊</a:t>
            </a:r>
            <a:r>
              <a:rPr lang="zh-CN" altLang="en-US" sz="2000" i="0" dirty="0" smtClean="0">
                <a:solidFill>
                  <a:srgbClr val="FF0000"/>
                </a:solidFill>
                <a:latin typeface="华文楷体" panose="02010600040101010101" charset="-122"/>
                <a:ea typeface="华文楷体" panose="02010600040101010101" charset="-122"/>
                <a:cs typeface="华文楷体" panose="02010600040101010101" charset="-122"/>
                <a:sym typeface="+mn-ea"/>
              </a:rPr>
              <a:t>事项</a:t>
            </a:r>
            <a:r>
              <a:rPr lang="zh-CN" altLang="en-US" sz="20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r>
              <a:rPr lang="zh-CN" altLang="en-US" sz="2000" i="0" dirty="0">
                <a:solidFill>
                  <a:srgbClr val="0070C0"/>
                </a:solidFill>
                <a:latin typeface="华文楷体" panose="02010600040101010101" charset="-122"/>
                <a:ea typeface="华文楷体" panose="02010600040101010101" charset="-122"/>
                <a:cs typeface="华文楷体" panose="02010600040101010101" charset="-122"/>
                <a:sym typeface="+mn-ea"/>
              </a:rPr>
              <a:t>恢复测试对</a:t>
            </a:r>
            <a:r>
              <a:rPr lang="zh-CN" altLang="en-US" sz="20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其他</a:t>
            </a:r>
            <a:r>
              <a:rPr lang="zh-CN" altLang="en-US" sz="2000" i="0" dirty="0">
                <a:solidFill>
                  <a:srgbClr val="0070C0"/>
                </a:solidFill>
                <a:latin typeface="华文楷体" panose="02010600040101010101" charset="-122"/>
                <a:ea typeface="华文楷体" panose="02010600040101010101" charset="-122"/>
                <a:cs typeface="华文楷体" panose="02010600040101010101" charset="-122"/>
                <a:sym typeface="+mn-ea"/>
              </a:rPr>
              <a:t>类型的测试影响很大，一般需要使用相对独立的系统、数据库和网络组中的资源，应该在</a:t>
            </a:r>
            <a:r>
              <a:rPr lang="zh-CN" altLang="en-US" sz="20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工作时间</a:t>
            </a:r>
            <a:r>
              <a:rPr lang="zh-CN" altLang="en-US" sz="2000" i="0" dirty="0">
                <a:solidFill>
                  <a:srgbClr val="0070C0"/>
                </a:solidFill>
                <a:latin typeface="华文楷体" panose="02010600040101010101" charset="-122"/>
                <a:ea typeface="华文楷体" panose="02010600040101010101" charset="-122"/>
                <a:cs typeface="华文楷体" panose="02010600040101010101" charset="-122"/>
                <a:sym typeface="+mn-ea"/>
              </a:rPr>
              <a:t>之外或在一个独立的环境上进行。</a:t>
            </a:r>
            <a:endParaRPr lang="zh-CN" altLang="en-US" sz="2000" i="0" dirty="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2700338" y="333375"/>
            <a:ext cx="3970337" cy="609600"/>
          </a:xfrm>
        </p:spPr>
        <p:txBody>
          <a:bodyPr/>
          <a:lstStyle/>
          <a:p>
            <a:pPr algn="ctr">
              <a:defRPr/>
            </a:pPr>
            <a:r>
              <a:rPr kumimoji="1" lang="zh-CN" altLang="en-US" sz="3600" b="1" dirty="0">
                <a:solidFill>
                  <a:srgbClr val="FFFF00"/>
                </a:solidFill>
                <a:latin typeface="+mn-lt"/>
                <a:ea typeface="+mn-ea"/>
              </a:rPr>
              <a:t>故障转移测试</a:t>
            </a:r>
            <a:endParaRPr kumimoji="1" lang="zh-CN" altLang="en-US" sz="3600" b="1" dirty="0">
              <a:solidFill>
                <a:srgbClr val="FFFF00"/>
              </a:solidFill>
              <a:latin typeface="+mn-lt"/>
              <a:ea typeface="+mn-ea"/>
            </a:endParaRPr>
          </a:p>
        </p:txBody>
      </p:sp>
      <p:sp>
        <p:nvSpPr>
          <p:cNvPr id="64515" name="Rectangle 3"/>
          <p:cNvSpPr>
            <a:spLocks noGrp="1" noChangeArrowheads="1"/>
          </p:cNvSpPr>
          <p:nvPr>
            <p:ph type="body" idx="1"/>
          </p:nvPr>
        </p:nvSpPr>
        <p:spPr>
          <a:xfrm>
            <a:off x="457200" y="1557020"/>
            <a:ext cx="8229600" cy="4951095"/>
          </a:xfrm>
        </p:spPr>
        <p:txBody>
          <a:bodyPr/>
          <a:lstStyle/>
          <a:p>
            <a:pPr indent="0" eaLnBrk="1" latinLnBrk="0" hangingPunct="1">
              <a:lnSpc>
                <a:spcPct val="165000"/>
              </a:lnSpc>
              <a:spcAft>
                <a:spcPct val="20000"/>
              </a:spcAft>
              <a:buClr>
                <a:schemeClr val="tx1"/>
              </a:buClr>
              <a:buFont typeface="Wingdings" panose="05000000000000000000" pitchFamily="2" charset="2"/>
              <a:buChar char="Ø"/>
              <a:defRPr/>
            </a:pPr>
            <a:r>
              <a:rPr lang="en-US" altLang="zh-CN" sz="2400" b="1" dirty="0" smtClean="0">
                <a:solidFill>
                  <a:srgbClr val="0070C0"/>
                </a:solidFill>
                <a:ea typeface="楷体" panose="02010609060101010101" charset="-122"/>
                <a:cs typeface="楷体" panose="02010609060101010101" charset="-122"/>
              </a:rPr>
              <a:t>Failover </a:t>
            </a:r>
            <a:r>
              <a:rPr lang="zh-CN" altLang="en-US" sz="2400" b="1" dirty="0" smtClean="0">
                <a:solidFill>
                  <a:srgbClr val="0070C0"/>
                </a:solidFill>
                <a:ea typeface="楷体" panose="02010609060101010101" charset="-122"/>
                <a:cs typeface="楷体" panose="02010609060101010101" charset="-122"/>
              </a:rPr>
              <a:t>测试</a:t>
            </a:r>
            <a:r>
              <a:rPr lang="en-US" altLang="zh-CN" sz="2400" b="1" dirty="0" smtClean="0">
                <a:solidFill>
                  <a:srgbClr val="0070C0"/>
                </a:solidFill>
                <a:ea typeface="楷体" panose="02010609060101010101" charset="-122"/>
                <a:cs typeface="楷体" panose="02010609060101010101" charset="-122"/>
              </a:rPr>
              <a:t>:</a:t>
            </a:r>
            <a:r>
              <a:rPr lang="zh-CN" altLang="en-US" sz="2400" dirty="0" smtClean="0">
                <a:solidFill>
                  <a:srgbClr val="0070C0"/>
                </a:solidFill>
                <a:ea typeface="楷体" panose="02010609060101010101" charset="-122"/>
                <a:cs typeface="楷体" panose="02010609060101010101" charset="-122"/>
              </a:rPr>
              <a:t>故障转移</a:t>
            </a:r>
            <a:r>
              <a:rPr lang="en-US" altLang="zh-CN" sz="2400" dirty="0" smtClean="0">
                <a:solidFill>
                  <a:srgbClr val="0070C0"/>
                </a:solidFill>
                <a:ea typeface="楷体" panose="02010609060101010101" charset="-122"/>
                <a:cs typeface="楷体" panose="02010609060101010101" charset="-122"/>
              </a:rPr>
              <a:t>(Failover)</a:t>
            </a:r>
            <a:r>
              <a:rPr lang="zh-CN" altLang="en-US" sz="2400" dirty="0" smtClean="0">
                <a:solidFill>
                  <a:srgbClr val="0070C0"/>
                </a:solidFill>
                <a:ea typeface="楷体" panose="02010609060101010101" charset="-122"/>
                <a:cs typeface="楷体" panose="02010609060101010101" charset="-122"/>
              </a:rPr>
              <a:t>和故障恢复</a:t>
            </a:r>
            <a:r>
              <a:rPr lang="en-US" altLang="zh-CN" sz="2400" dirty="0" smtClean="0">
                <a:solidFill>
                  <a:srgbClr val="0070C0"/>
                </a:solidFill>
                <a:ea typeface="楷体" panose="02010609060101010101" charset="-122"/>
                <a:cs typeface="楷体" panose="02010609060101010101" charset="-122"/>
              </a:rPr>
              <a:t>(Failback)</a:t>
            </a:r>
            <a:endParaRPr lang="en-US" altLang="zh-CN" sz="2400" dirty="0" smtClean="0">
              <a:solidFill>
                <a:srgbClr val="0070C0"/>
              </a:solidFill>
              <a:ea typeface="楷体" panose="02010609060101010101" charset="-122"/>
              <a:cs typeface="楷体" panose="02010609060101010101" charset="-122"/>
            </a:endParaRPr>
          </a:p>
          <a:p>
            <a:pPr indent="0" eaLnBrk="1" latinLnBrk="0" hangingPunct="1">
              <a:lnSpc>
                <a:spcPct val="165000"/>
              </a:lnSpc>
              <a:spcAft>
                <a:spcPct val="20000"/>
              </a:spcAft>
              <a:buClr>
                <a:schemeClr val="tx1"/>
              </a:buClr>
              <a:buFont typeface="Wingdings" panose="05000000000000000000" pitchFamily="2" charset="2"/>
              <a:buChar char="Ø"/>
              <a:defRPr/>
            </a:pPr>
            <a:r>
              <a:rPr lang="zh-CN" altLang="en-US" sz="2400" b="1" dirty="0" smtClean="0">
                <a:solidFill>
                  <a:srgbClr val="0070C0"/>
                </a:solidFill>
                <a:ea typeface="楷体" panose="02010609060101010101" charset="-122"/>
                <a:cs typeface="楷体" panose="02010609060101010101" charset="-122"/>
              </a:rPr>
              <a:t>服务器的</a:t>
            </a:r>
            <a:r>
              <a:rPr lang="en-US" altLang="zh-CN" sz="2400" b="1" dirty="0" smtClean="0">
                <a:solidFill>
                  <a:srgbClr val="0070C0"/>
                </a:solidFill>
                <a:ea typeface="楷体" panose="02010609060101010101" charset="-122"/>
                <a:cs typeface="楷体" panose="02010609060101010101" charset="-122"/>
              </a:rPr>
              <a:t>Failover</a:t>
            </a:r>
            <a:r>
              <a:rPr lang="zh-CN" altLang="en-US" sz="2400" b="1" dirty="0" smtClean="0">
                <a:solidFill>
                  <a:srgbClr val="0070C0"/>
                </a:solidFill>
                <a:ea typeface="楷体" panose="02010609060101010101" charset="-122"/>
                <a:cs typeface="楷体" panose="02010609060101010101" charset="-122"/>
              </a:rPr>
              <a:t>测试的目的</a:t>
            </a:r>
            <a:r>
              <a:rPr lang="en-US" altLang="zh-CN" sz="2400" b="1" dirty="0" smtClean="0">
                <a:solidFill>
                  <a:srgbClr val="0070C0"/>
                </a:solidFill>
                <a:ea typeface="楷体" panose="02010609060101010101" charset="-122"/>
                <a:cs typeface="楷体" panose="02010609060101010101" charset="-122"/>
              </a:rPr>
              <a:t>: </a:t>
            </a:r>
            <a:r>
              <a:rPr lang="zh-CN" altLang="en-US" dirty="0" smtClean="0">
                <a:solidFill>
                  <a:srgbClr val="0070C0"/>
                </a:solidFill>
                <a:ea typeface="楷体" panose="02010609060101010101" charset="-122"/>
                <a:cs typeface="楷体" panose="02010609060101010101" charset="-122"/>
              </a:rPr>
              <a:t>检查系统是否具备某种灾难性恢复的手段</a:t>
            </a:r>
            <a:r>
              <a:rPr lang="en-US" altLang="zh-CN" dirty="0" smtClean="0">
                <a:solidFill>
                  <a:srgbClr val="0070C0"/>
                </a:solidFill>
                <a:ea typeface="楷体" panose="02010609060101010101" charset="-122"/>
                <a:cs typeface="楷体" panose="02010609060101010101" charset="-122"/>
              </a:rPr>
              <a:t>. </a:t>
            </a:r>
            <a:r>
              <a:rPr lang="zh-CN" altLang="en-US" dirty="0" smtClean="0">
                <a:solidFill>
                  <a:srgbClr val="0070C0"/>
                </a:solidFill>
                <a:ea typeface="楷体" panose="02010609060101010101" charset="-122"/>
                <a:cs typeface="楷体" panose="02010609060101010101" charset="-122"/>
              </a:rPr>
              <a:t>当系统局部或全部出错时</a:t>
            </a:r>
            <a:r>
              <a:rPr lang="en-US" altLang="zh-CN" dirty="0" smtClean="0">
                <a:solidFill>
                  <a:srgbClr val="0070C0"/>
                </a:solidFill>
                <a:ea typeface="楷体" panose="02010609060101010101" charset="-122"/>
                <a:cs typeface="楷体" panose="02010609060101010101" charset="-122"/>
              </a:rPr>
              <a:t>, </a:t>
            </a:r>
            <a:r>
              <a:rPr lang="zh-CN" altLang="en-US" dirty="0" smtClean="0">
                <a:solidFill>
                  <a:srgbClr val="0070C0"/>
                </a:solidFill>
                <a:ea typeface="楷体" panose="02010609060101010101" charset="-122"/>
                <a:cs typeface="楷体" panose="02010609060101010101" charset="-122"/>
              </a:rPr>
              <a:t>能否在指定时间内修正错误</a:t>
            </a:r>
            <a:endParaRPr lang="en-US" altLang="zh-CN" dirty="0" smtClean="0">
              <a:solidFill>
                <a:srgbClr val="0070C0"/>
              </a:solidFill>
              <a:ea typeface="楷体" panose="02010609060101010101" charset="-122"/>
              <a:cs typeface="楷体" panose="02010609060101010101" charset="-122"/>
            </a:endParaRPr>
          </a:p>
          <a:p>
            <a:pPr indent="0" eaLnBrk="1" latinLnBrk="0" hangingPunct="1">
              <a:lnSpc>
                <a:spcPct val="165000"/>
              </a:lnSpc>
              <a:spcAft>
                <a:spcPct val="20000"/>
              </a:spcAft>
              <a:buClr>
                <a:schemeClr val="tx1"/>
              </a:buClr>
              <a:buFont typeface="Wingdings" panose="05000000000000000000" pitchFamily="2" charset="2"/>
              <a:buChar char="Ø"/>
              <a:defRPr/>
            </a:pPr>
            <a:r>
              <a:rPr lang="zh-CN" altLang="en-US" sz="2400" b="1" dirty="0" smtClean="0">
                <a:solidFill>
                  <a:srgbClr val="0070C0"/>
                </a:solidFill>
                <a:ea typeface="楷体" panose="02010609060101010101" charset="-122"/>
                <a:cs typeface="楷体" panose="02010609060101010101" charset="-122"/>
              </a:rPr>
              <a:t>在服务器的</a:t>
            </a:r>
            <a:r>
              <a:rPr lang="en-US" altLang="zh-CN" sz="2400" b="1" dirty="0" smtClean="0">
                <a:solidFill>
                  <a:srgbClr val="0070C0"/>
                </a:solidFill>
                <a:ea typeface="楷体" panose="02010609060101010101" charset="-122"/>
                <a:cs typeface="楷体" panose="02010609060101010101" charset="-122"/>
              </a:rPr>
              <a:t>Failover</a:t>
            </a:r>
            <a:r>
              <a:rPr lang="zh-CN" altLang="en-US" sz="2400" b="1" dirty="0" smtClean="0">
                <a:solidFill>
                  <a:srgbClr val="0070C0"/>
                </a:solidFill>
                <a:ea typeface="楷体" panose="02010609060101010101" charset="-122"/>
                <a:cs typeface="楷体" panose="02010609060101010101" charset="-122"/>
              </a:rPr>
              <a:t>测试中</a:t>
            </a:r>
            <a:r>
              <a:rPr lang="en-US" altLang="zh-CN" sz="2400" b="1" dirty="0" smtClean="0">
                <a:solidFill>
                  <a:srgbClr val="0070C0"/>
                </a:solidFill>
                <a:ea typeface="楷体" panose="02010609060101010101" charset="-122"/>
                <a:cs typeface="楷体" panose="02010609060101010101" charset="-122"/>
              </a:rPr>
              <a:t>, </a:t>
            </a:r>
            <a:r>
              <a:rPr lang="zh-CN" altLang="en-US" sz="2400" b="1" dirty="0" smtClean="0">
                <a:solidFill>
                  <a:srgbClr val="0070C0"/>
                </a:solidFill>
                <a:ea typeface="楷体" panose="02010609060101010101" charset="-122"/>
                <a:cs typeface="楷体" panose="02010609060101010101" charset="-122"/>
              </a:rPr>
              <a:t>将包括多种情况</a:t>
            </a:r>
            <a:r>
              <a:rPr lang="en-US" altLang="zh-CN" sz="2400" b="1" dirty="0" smtClean="0">
                <a:solidFill>
                  <a:srgbClr val="0070C0"/>
                </a:solidFill>
                <a:ea typeface="楷体" panose="02010609060101010101" charset="-122"/>
                <a:cs typeface="楷体" panose="02010609060101010101" charset="-122"/>
              </a:rPr>
              <a:t>, </a:t>
            </a:r>
            <a:r>
              <a:rPr lang="zh-CN" altLang="en-US" sz="2400" b="1" dirty="0" smtClean="0">
                <a:solidFill>
                  <a:srgbClr val="0070C0"/>
                </a:solidFill>
                <a:ea typeface="楷体" panose="02010609060101010101" charset="-122"/>
                <a:cs typeface="楷体" panose="02010609060101010101" charset="-122"/>
              </a:rPr>
              <a:t>如</a:t>
            </a:r>
            <a:r>
              <a:rPr lang="en-US" altLang="zh-CN" sz="2400" b="1" dirty="0" smtClean="0">
                <a:solidFill>
                  <a:srgbClr val="0070C0"/>
                </a:solidFill>
                <a:ea typeface="楷体" panose="02010609060101010101" charset="-122"/>
                <a:cs typeface="楷体" panose="02010609060101010101" charset="-122"/>
              </a:rPr>
              <a:t>:</a:t>
            </a:r>
            <a:endParaRPr lang="en-US" altLang="zh-CN" sz="2400" b="1" dirty="0" smtClean="0">
              <a:solidFill>
                <a:srgbClr val="0070C0"/>
              </a:solidFill>
              <a:ea typeface="楷体" panose="02010609060101010101" charset="-122"/>
              <a:cs typeface="楷体" panose="02010609060101010101" charset="-122"/>
            </a:endParaRPr>
          </a:p>
          <a:p>
            <a:pPr marL="800100" lvl="1" indent="0" eaLnBrk="1" latinLnBrk="0" hangingPunct="1">
              <a:lnSpc>
                <a:spcPct val="165000"/>
              </a:lnSpc>
              <a:spcBef>
                <a:spcPts val="265"/>
              </a:spcBef>
              <a:buClr>
                <a:srgbClr val="91AC4E"/>
              </a:buClr>
              <a:buSzPct val="80000"/>
              <a:buFont typeface="Wingdings" panose="05000000000000000000" pitchFamily="2" charset="2"/>
              <a:buChar char="p"/>
              <a:tabLst>
                <a:tab pos="228600" algn="l"/>
              </a:tabLst>
              <a:defRPr/>
            </a:pPr>
            <a:r>
              <a:rPr lang="zh-CN" altLang="en-US" b="1" kern="1200" dirty="0" smtClean="0">
                <a:solidFill>
                  <a:srgbClr val="0070C0"/>
                </a:solidFill>
                <a:ea typeface="宋体" panose="02010600030101010101" pitchFamily="2" charset="-122"/>
                <a:cs typeface="+mn-cs"/>
              </a:rPr>
              <a:t>客户机或服务器掉电</a:t>
            </a:r>
            <a:endParaRPr lang="en-US" altLang="zh-CN" b="1" kern="1200" dirty="0">
              <a:solidFill>
                <a:srgbClr val="0070C0"/>
              </a:solidFill>
              <a:ea typeface="宋体" panose="02010600030101010101" pitchFamily="2" charset="-122"/>
              <a:cs typeface="+mn-cs"/>
            </a:endParaRPr>
          </a:p>
          <a:p>
            <a:pPr marL="800100" lvl="1" indent="0" eaLnBrk="1" latinLnBrk="0" hangingPunct="1">
              <a:lnSpc>
                <a:spcPct val="165000"/>
              </a:lnSpc>
              <a:spcBef>
                <a:spcPts val="265"/>
              </a:spcBef>
              <a:buClr>
                <a:srgbClr val="91AC4E"/>
              </a:buClr>
              <a:buSzPct val="80000"/>
              <a:buFont typeface="Wingdings" panose="05000000000000000000" pitchFamily="2" charset="2"/>
              <a:buChar char="p"/>
              <a:tabLst>
                <a:tab pos="228600" algn="l"/>
              </a:tabLst>
              <a:defRPr/>
            </a:pPr>
            <a:r>
              <a:rPr lang="zh-CN" altLang="en-US" b="1" kern="1200" dirty="0">
                <a:solidFill>
                  <a:srgbClr val="0070C0"/>
                </a:solidFill>
                <a:ea typeface="宋体" panose="02010600030101010101" pitchFamily="2" charset="-122"/>
                <a:cs typeface="+mn-cs"/>
              </a:rPr>
              <a:t>客户机与服务器网络</a:t>
            </a:r>
            <a:r>
              <a:rPr lang="zh-CN" altLang="en-US" b="1" kern="1200" dirty="0" smtClean="0">
                <a:solidFill>
                  <a:srgbClr val="0070C0"/>
                </a:solidFill>
                <a:ea typeface="宋体" panose="02010600030101010101" pitchFamily="2" charset="-122"/>
                <a:cs typeface="+mn-cs"/>
              </a:rPr>
              <a:t>中断</a:t>
            </a:r>
            <a:endParaRPr lang="en-US" altLang="zh-CN" b="1" kern="1200" dirty="0">
              <a:solidFill>
                <a:srgbClr val="0070C0"/>
              </a:solidFill>
              <a:ea typeface="宋体" panose="02010600030101010101" pitchFamily="2" charset="-122"/>
              <a:cs typeface="+mn-cs"/>
            </a:endParaRPr>
          </a:p>
          <a:p>
            <a:pPr marL="800100" lvl="1" indent="0" eaLnBrk="1" latinLnBrk="0" hangingPunct="1">
              <a:lnSpc>
                <a:spcPct val="165000"/>
              </a:lnSpc>
              <a:spcBef>
                <a:spcPts val="265"/>
              </a:spcBef>
              <a:buClr>
                <a:srgbClr val="91AC4E"/>
              </a:buClr>
              <a:buSzPct val="80000"/>
              <a:buFont typeface="Wingdings" panose="05000000000000000000" pitchFamily="2" charset="2"/>
              <a:buChar char="p"/>
              <a:tabLst>
                <a:tab pos="228600" algn="l"/>
              </a:tabLst>
              <a:defRPr/>
            </a:pPr>
            <a:r>
              <a:rPr lang="zh-CN" altLang="en-US" b="1" kern="1200" dirty="0">
                <a:solidFill>
                  <a:srgbClr val="0070C0"/>
                </a:solidFill>
                <a:ea typeface="宋体" panose="02010600030101010101" pitchFamily="2" charset="-122"/>
                <a:cs typeface="+mn-cs"/>
              </a:rPr>
              <a:t>服务器相关</a:t>
            </a:r>
            <a:r>
              <a:rPr lang="zh-CN" altLang="en-US" b="1" kern="1200" dirty="0" smtClean="0">
                <a:solidFill>
                  <a:srgbClr val="0070C0"/>
                </a:solidFill>
                <a:ea typeface="宋体" panose="02010600030101010101" pitchFamily="2" charset="-122"/>
                <a:cs typeface="+mn-cs"/>
              </a:rPr>
              <a:t>的程序</a:t>
            </a:r>
            <a:r>
              <a:rPr lang="en-US" altLang="zh-CN" b="1" kern="1200" dirty="0" smtClean="0">
                <a:solidFill>
                  <a:srgbClr val="0070C0"/>
                </a:solidFill>
                <a:ea typeface="宋体" panose="02010600030101010101" pitchFamily="2" charset="-122"/>
                <a:cs typeface="+mn-cs"/>
              </a:rPr>
              <a:t>crash</a:t>
            </a:r>
            <a:endParaRPr lang="en-US" altLang="zh-CN" b="1" kern="1200" dirty="0">
              <a:solidFill>
                <a:srgbClr val="0070C0"/>
              </a:solidFill>
              <a:ea typeface="宋体" panose="02010600030101010101" pitchFamily="2" charset="-122"/>
              <a:cs typeface="+mn-cs"/>
            </a:endParaRPr>
          </a:p>
          <a:p>
            <a:pPr marL="800100" lvl="1" indent="0" eaLnBrk="1" latinLnBrk="0" hangingPunct="1">
              <a:lnSpc>
                <a:spcPct val="165000"/>
              </a:lnSpc>
              <a:spcBef>
                <a:spcPts val="265"/>
              </a:spcBef>
              <a:buClr>
                <a:srgbClr val="91AC4E"/>
              </a:buClr>
              <a:buSzPct val="80000"/>
              <a:buFont typeface="Wingdings" panose="05000000000000000000" pitchFamily="2" charset="2"/>
              <a:buChar char="p"/>
              <a:tabLst>
                <a:tab pos="228600" algn="l"/>
              </a:tabLst>
              <a:defRPr/>
            </a:pPr>
            <a:r>
              <a:rPr lang="zh-CN" altLang="en-US" b="1" kern="1200" dirty="0">
                <a:solidFill>
                  <a:srgbClr val="0070C0"/>
                </a:solidFill>
                <a:ea typeface="宋体" panose="02010600030101010101" pitchFamily="2" charset="-122"/>
                <a:cs typeface="+mn-cs"/>
              </a:rPr>
              <a:t>系统中全部或部分</a:t>
            </a:r>
            <a:r>
              <a:rPr lang="en-US" altLang="zh-CN" b="1" kern="1200" dirty="0">
                <a:solidFill>
                  <a:srgbClr val="0070C0"/>
                </a:solidFill>
                <a:ea typeface="宋体" panose="02010600030101010101" pitchFamily="2" charset="-122"/>
                <a:cs typeface="+mn-cs"/>
              </a:rPr>
              <a:t>CORE SERVER</a:t>
            </a:r>
            <a:r>
              <a:rPr lang="zh-CN" altLang="en-US" b="1" kern="1200" dirty="0">
                <a:solidFill>
                  <a:srgbClr val="0070C0"/>
                </a:solidFill>
                <a:ea typeface="宋体" panose="02010600030101010101" pitchFamily="2" charset="-122"/>
                <a:cs typeface="+mn-cs"/>
              </a:rPr>
              <a:t>出现掉电</a:t>
            </a:r>
            <a:r>
              <a:rPr lang="en-US" altLang="zh-CN" b="1" kern="1200" dirty="0">
                <a:solidFill>
                  <a:srgbClr val="0070C0"/>
                </a:solidFill>
                <a:ea typeface="宋体" panose="02010600030101010101" pitchFamily="2" charset="-122"/>
                <a:cs typeface="+mn-cs"/>
              </a:rPr>
              <a:t>/</a:t>
            </a:r>
            <a:r>
              <a:rPr lang="zh-CN" altLang="en-US" b="1" kern="1200" dirty="0" smtClean="0">
                <a:solidFill>
                  <a:srgbClr val="0070C0"/>
                </a:solidFill>
                <a:ea typeface="宋体" panose="02010600030101010101" pitchFamily="2" charset="-122"/>
                <a:cs typeface="+mn-cs"/>
              </a:rPr>
              <a:t>网络中断情况</a:t>
            </a:r>
            <a:endParaRPr lang="zh-CN" altLang="fr-FR" b="1" kern="1200" dirty="0">
              <a:solidFill>
                <a:srgbClr val="0070C0"/>
              </a:solidFill>
              <a:ea typeface="宋体" panose="02010600030101010101" pitchFamily="2" charset="-122"/>
              <a:cs typeface="+mn-cs"/>
            </a:endParaRPr>
          </a:p>
          <a:p>
            <a:pPr>
              <a:lnSpc>
                <a:spcPct val="80000"/>
              </a:lnSpc>
              <a:spcAft>
                <a:spcPct val="20000"/>
              </a:spcAft>
              <a:buClr>
                <a:schemeClr val="tx1"/>
              </a:buClr>
              <a:buFont typeface="Wingdings" panose="05000000000000000000" pitchFamily="2" charset="2"/>
              <a:buChar char="Ø"/>
              <a:defRPr/>
            </a:pPr>
            <a:endParaRPr lang="zh-CN" altLang="fr-FR" sz="1700" b="1" i="1" kern="1200" dirty="0" smtClean="0">
              <a:solidFill>
                <a:srgbClr val="0070C0"/>
              </a:solidFill>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258888" y="260350"/>
            <a:ext cx="6502400" cy="692150"/>
          </a:xfrm>
        </p:spPr>
        <p:txBody>
          <a:bodyPr/>
          <a:lstStyle/>
          <a:p>
            <a:pPr algn="ctr">
              <a:defRPr/>
            </a:pPr>
            <a:r>
              <a:rPr kumimoji="1" lang="en-US" altLang="zh-CN" sz="3600" b="1" dirty="0">
                <a:solidFill>
                  <a:srgbClr val="FFFF00"/>
                </a:solidFill>
                <a:latin typeface="+mn-lt"/>
                <a:ea typeface="+mn-ea"/>
              </a:rPr>
              <a:t>Failover</a:t>
            </a:r>
            <a:r>
              <a:rPr kumimoji="1" lang="zh-CN" altLang="en-US" sz="3600" b="1" dirty="0">
                <a:solidFill>
                  <a:srgbClr val="FFFF00"/>
                </a:solidFill>
                <a:latin typeface="+mn-lt"/>
                <a:ea typeface="+mn-ea"/>
              </a:rPr>
              <a:t>测试的方法和技巧</a:t>
            </a:r>
            <a:endParaRPr kumimoji="1" lang="en-US" altLang="zh-CN" sz="3600" b="1" dirty="0">
              <a:solidFill>
                <a:srgbClr val="FFFF00"/>
              </a:solidFill>
              <a:latin typeface="+mn-lt"/>
              <a:ea typeface="+mn-ea"/>
            </a:endParaRPr>
          </a:p>
        </p:txBody>
      </p:sp>
      <p:sp>
        <p:nvSpPr>
          <p:cNvPr id="65539" name="Rectangle 3"/>
          <p:cNvSpPr>
            <a:spLocks noGrp="1" noChangeArrowheads="1"/>
          </p:cNvSpPr>
          <p:nvPr>
            <p:ph type="body" idx="1"/>
          </p:nvPr>
        </p:nvSpPr>
        <p:spPr>
          <a:xfrm>
            <a:off x="682943" y="1484948"/>
            <a:ext cx="8101012" cy="1439862"/>
          </a:xfrm>
        </p:spPr>
        <p:txBody>
          <a:bodyPr/>
          <a:lstStyle/>
          <a:p>
            <a:pPr marL="355600" lvl="1" indent="-355600">
              <a:lnSpc>
                <a:spcPct val="130000"/>
              </a:lnSpc>
              <a:spcBef>
                <a:spcPts val="265"/>
              </a:spcBef>
              <a:buClr>
                <a:srgbClr val="91AC4E"/>
              </a:buClr>
              <a:buSzPct val="80000"/>
              <a:buFont typeface="Wingdings" panose="05000000000000000000" pitchFamily="2" charset="2"/>
              <a:buChar char="p"/>
              <a:tabLst>
                <a:tab pos="228600" algn="l"/>
              </a:tabLst>
              <a:defRPr/>
            </a:pPr>
            <a:r>
              <a:rPr lang="zh-CN" altLang="en-US" sz="2400" b="1" kern="1200" dirty="0">
                <a:solidFill>
                  <a:srgbClr val="0070C0"/>
                </a:solidFill>
                <a:ea typeface="宋体" panose="02010600030101010101" pitchFamily="2" charset="-122"/>
                <a:cs typeface="+mn-cs"/>
              </a:rPr>
              <a:t>将测试系统全部对象描绘</a:t>
            </a:r>
            <a:r>
              <a:rPr lang="zh-CN" altLang="en-US" sz="2400" b="1" kern="1200" dirty="0" smtClean="0">
                <a:solidFill>
                  <a:srgbClr val="0070C0"/>
                </a:solidFill>
                <a:ea typeface="宋体" panose="02010600030101010101" pitchFamily="2" charset="-122"/>
                <a:cs typeface="+mn-cs"/>
              </a:rPr>
              <a:t>出来 </a:t>
            </a:r>
            <a:r>
              <a:rPr lang="en-US" altLang="zh-CN" sz="2400" b="1" kern="1200" dirty="0" smtClean="0">
                <a:solidFill>
                  <a:srgbClr val="0070C0"/>
                </a:solidFill>
                <a:ea typeface="宋体" panose="02010600030101010101" pitchFamily="2" charset="-122"/>
                <a:cs typeface="+mn-cs"/>
              </a:rPr>
              <a:t>-</a:t>
            </a:r>
            <a:r>
              <a:rPr lang="zh-CN" altLang="en-US" sz="2400" b="1" kern="1200" dirty="0">
                <a:solidFill>
                  <a:srgbClr val="0070C0"/>
                </a:solidFill>
                <a:ea typeface="宋体" panose="02010600030101010101" pitchFamily="2" charset="-122"/>
                <a:cs typeface="+mn-cs"/>
              </a:rPr>
              <a:t>系统结构图</a:t>
            </a:r>
            <a:endParaRPr lang="zh-CN" altLang="en-US" sz="2400" b="1" kern="1200" dirty="0">
              <a:solidFill>
                <a:srgbClr val="0070C0"/>
              </a:solidFill>
              <a:ea typeface="宋体" panose="02010600030101010101" pitchFamily="2" charset="-122"/>
              <a:cs typeface="+mn-cs"/>
            </a:endParaRPr>
          </a:p>
          <a:p>
            <a:pPr marL="355600" lvl="1" indent="-355600">
              <a:lnSpc>
                <a:spcPct val="130000"/>
              </a:lnSpc>
              <a:spcBef>
                <a:spcPts val="265"/>
              </a:spcBef>
              <a:buClr>
                <a:srgbClr val="91AC4E"/>
              </a:buClr>
              <a:buSzPct val="80000"/>
              <a:buFont typeface="Wingdings" panose="05000000000000000000" pitchFamily="2" charset="2"/>
              <a:buChar char="p"/>
              <a:tabLst>
                <a:tab pos="228600" algn="l"/>
              </a:tabLst>
              <a:defRPr/>
            </a:pPr>
            <a:r>
              <a:rPr lang="zh-CN" altLang="en-US" sz="2400" b="1" kern="1200" dirty="0">
                <a:solidFill>
                  <a:srgbClr val="0070C0"/>
                </a:solidFill>
                <a:ea typeface="宋体" panose="02010600030101010101" pitchFamily="2" charset="-122"/>
                <a:cs typeface="+mn-cs"/>
              </a:rPr>
              <a:t>对图中的所有可能发生的故障点设计测试用例</a:t>
            </a:r>
            <a:r>
              <a:rPr lang="en-US" altLang="zh-CN" sz="2400" b="1" kern="1200" dirty="0">
                <a:solidFill>
                  <a:srgbClr val="0070C0"/>
                </a:solidFill>
                <a:ea typeface="宋体" panose="02010600030101010101" pitchFamily="2" charset="-122"/>
                <a:cs typeface="+mn-cs"/>
              </a:rPr>
              <a:t>.</a:t>
            </a:r>
            <a:endParaRPr lang="en-US" altLang="zh-CN" sz="2400" b="1" kern="1200" dirty="0">
              <a:solidFill>
                <a:srgbClr val="0070C0"/>
              </a:solidFill>
              <a:ea typeface="宋体" panose="02010600030101010101" pitchFamily="2" charset="-122"/>
              <a:cs typeface="+mn-cs"/>
            </a:endParaRPr>
          </a:p>
        </p:txBody>
      </p:sp>
      <p:pic>
        <p:nvPicPr>
          <p:cNvPr id="3098" name="Picture 26"/>
          <p:cNvPicPr>
            <a:picLocks noChangeAspect="1" noChangeArrowheads="1"/>
          </p:cNvPicPr>
          <p:nvPr/>
        </p:nvPicPr>
        <p:blipFill>
          <a:blip r:embed="rId1"/>
          <a:srcRect/>
          <a:stretch>
            <a:fillRect/>
          </a:stretch>
        </p:blipFill>
        <p:spPr bwMode="auto">
          <a:xfrm>
            <a:off x="1258888" y="2997200"/>
            <a:ext cx="6913562" cy="3311525"/>
          </a:xfrm>
          <a:prstGeom prst="rect">
            <a:avLst/>
          </a:prstGeom>
          <a:noFill/>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1547813" y="366713"/>
            <a:ext cx="6024562" cy="561975"/>
          </a:xfrm>
        </p:spPr>
        <p:txBody>
          <a:bodyPr/>
          <a:lstStyle/>
          <a:p>
            <a:pPr algn="ctr">
              <a:defRPr/>
            </a:pPr>
            <a:r>
              <a:rPr kumimoji="1" lang="zh-CN" altLang="en-US" sz="3600" b="1" dirty="0" smtClean="0">
                <a:solidFill>
                  <a:srgbClr val="FFFF00"/>
                </a:solidFill>
                <a:latin typeface="+mn-lt"/>
                <a:ea typeface="+mn-ea"/>
              </a:rPr>
              <a:t>示例</a:t>
            </a:r>
            <a:r>
              <a:rPr kumimoji="1" lang="en-US" altLang="zh-CN" sz="3600" b="1" dirty="0" smtClean="0">
                <a:solidFill>
                  <a:srgbClr val="FFFF00"/>
                </a:solidFill>
                <a:latin typeface="+mn-lt"/>
                <a:ea typeface="+mn-ea"/>
              </a:rPr>
              <a:t>:</a:t>
            </a:r>
            <a:r>
              <a:rPr kumimoji="1" lang="zh-CN" altLang="en-US" sz="3600" b="1" dirty="0" smtClean="0">
                <a:solidFill>
                  <a:srgbClr val="FFFF00"/>
                </a:solidFill>
                <a:latin typeface="+mn-lt"/>
                <a:ea typeface="+mn-ea"/>
              </a:rPr>
              <a:t> 应用服务器测试</a:t>
            </a:r>
            <a:endParaRPr kumimoji="1" lang="zh-CN" altLang="en-US" sz="3600" b="1" dirty="0">
              <a:solidFill>
                <a:srgbClr val="FFFF00"/>
              </a:solidFill>
              <a:latin typeface="+mn-lt"/>
              <a:ea typeface="+mn-ea"/>
            </a:endParaRPr>
          </a:p>
        </p:txBody>
      </p:sp>
      <p:sp>
        <p:nvSpPr>
          <p:cNvPr id="2141" name="Rectangle 3"/>
          <p:cNvSpPr>
            <a:spLocks noGrp="1" noChangeArrowheads="1"/>
          </p:cNvSpPr>
          <p:nvPr>
            <p:ph type="body" idx="1"/>
          </p:nvPr>
        </p:nvSpPr>
        <p:spPr>
          <a:xfrm>
            <a:off x="431800" y="1592263"/>
            <a:ext cx="8229600" cy="1223962"/>
          </a:xfrm>
        </p:spPr>
        <p:txBody>
          <a:bodyPr/>
          <a:lstStyle/>
          <a:p>
            <a:pPr>
              <a:spcBef>
                <a:spcPct val="0"/>
              </a:spcBef>
              <a:buFont typeface="Wingdings" panose="05000000000000000000" pitchFamily="2" charset="2"/>
              <a:buNone/>
            </a:pPr>
            <a:r>
              <a:rPr lang="zh-CN" altLang="en-US" sz="1700" b="1" smtClean="0">
                <a:solidFill>
                  <a:srgbClr val="0070C0"/>
                </a:solidFill>
                <a:latin typeface="楷体" panose="02010609060101010101" charset="-122"/>
                <a:ea typeface="楷体" panose="02010609060101010101" charset="-122"/>
                <a:cs typeface="楷体" panose="02010609060101010101" charset="-122"/>
              </a:rPr>
              <a:t>	</a:t>
            </a:r>
            <a:r>
              <a:rPr lang="zh-CN" altLang="en-US" sz="2400" b="1" smtClean="0">
                <a:solidFill>
                  <a:srgbClr val="0070C0"/>
                </a:solidFill>
                <a:latin typeface="楷体" panose="02010609060101010101" charset="-122"/>
                <a:ea typeface="楷体" panose="02010609060101010101" charset="-122"/>
                <a:cs typeface="楷体" panose="02010609060101010101" charset="-122"/>
              </a:rPr>
              <a:t>当其中一台应用服务器出现故障，连接此应用服务器的 两个</a:t>
            </a:r>
            <a:r>
              <a:rPr lang="en-US" altLang="zh-CN" sz="2400" b="1" smtClean="0">
                <a:solidFill>
                  <a:srgbClr val="0070C0"/>
                </a:solidFill>
                <a:latin typeface="楷体" panose="02010609060101010101" charset="-122"/>
                <a:ea typeface="楷体" panose="02010609060101010101" charset="-122"/>
                <a:cs typeface="楷体" panose="02010609060101010101" charset="-122"/>
              </a:rPr>
              <a:t>web</a:t>
            </a:r>
            <a:r>
              <a:rPr lang="zh-CN" altLang="en-US" sz="2400" b="1" smtClean="0">
                <a:solidFill>
                  <a:srgbClr val="0070C0"/>
                </a:solidFill>
                <a:latin typeface="楷体" panose="02010609060101010101" charset="-122"/>
                <a:ea typeface="楷体" panose="02010609060101010101" charset="-122"/>
                <a:cs typeface="楷体" panose="02010609060101010101" charset="-122"/>
              </a:rPr>
              <a:t>服务器将不再获得从负载平衡服务器上请求，这样，所有的负载都会传递到剩余的两台</a:t>
            </a:r>
            <a:r>
              <a:rPr lang="en-US" altLang="zh-CN" sz="2400" b="1" smtClean="0">
                <a:solidFill>
                  <a:srgbClr val="0070C0"/>
                </a:solidFill>
                <a:latin typeface="楷体" panose="02010609060101010101" charset="-122"/>
                <a:ea typeface="楷体" panose="02010609060101010101" charset="-122"/>
                <a:cs typeface="楷体" panose="02010609060101010101" charset="-122"/>
              </a:rPr>
              <a:t>web</a:t>
            </a:r>
            <a:r>
              <a:rPr lang="zh-CN" altLang="en-US" sz="2400" b="1" smtClean="0">
                <a:solidFill>
                  <a:srgbClr val="0070C0"/>
                </a:solidFill>
                <a:latin typeface="楷体" panose="02010609060101010101" charset="-122"/>
                <a:ea typeface="楷体" panose="02010609060101010101" charset="-122"/>
                <a:cs typeface="楷体" panose="02010609060101010101" charset="-122"/>
              </a:rPr>
              <a:t>服务器</a:t>
            </a:r>
            <a:endParaRPr lang="zh-CN" altLang="en-US" sz="2400" b="1" smtClean="0">
              <a:solidFill>
                <a:srgbClr val="0070C0"/>
              </a:solidFill>
              <a:latin typeface="楷体" panose="02010609060101010101" charset="-122"/>
              <a:ea typeface="楷体" panose="02010609060101010101" charset="-122"/>
              <a:cs typeface="楷体" panose="02010609060101010101" charset="-122"/>
            </a:endParaRPr>
          </a:p>
        </p:txBody>
      </p:sp>
      <p:pic>
        <p:nvPicPr>
          <p:cNvPr id="2143" name="Picture 95"/>
          <p:cNvPicPr>
            <a:picLocks noChangeAspect="1" noChangeArrowheads="1"/>
          </p:cNvPicPr>
          <p:nvPr/>
        </p:nvPicPr>
        <p:blipFill>
          <a:blip r:embed="rId1"/>
          <a:srcRect/>
          <a:stretch>
            <a:fillRect/>
          </a:stretch>
        </p:blipFill>
        <p:spPr bwMode="auto">
          <a:xfrm>
            <a:off x="1042988" y="3033713"/>
            <a:ext cx="7385050" cy="3549650"/>
          </a:xfrm>
          <a:prstGeom prst="rect">
            <a:avLst/>
          </a:prstGeom>
          <a:noFill/>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1547813" y="366713"/>
            <a:ext cx="6024562" cy="561975"/>
          </a:xfrm>
        </p:spPr>
        <p:txBody>
          <a:bodyPr/>
          <a:lstStyle/>
          <a:p>
            <a:pPr algn="ctr">
              <a:defRPr/>
            </a:pPr>
            <a:r>
              <a:rPr kumimoji="1" lang="zh-CN" altLang="en-US" sz="3600" b="1" dirty="0" smtClean="0">
                <a:solidFill>
                  <a:srgbClr val="FFFF00"/>
                </a:solidFill>
                <a:latin typeface="+mn-lt"/>
                <a:ea typeface="+mn-ea"/>
              </a:rPr>
              <a:t>数据库并发控制</a:t>
            </a:r>
            <a:r>
              <a:rPr kumimoji="1" lang="zh-CN" altLang="en-US" sz="3600" b="1" dirty="0" smtClean="0">
                <a:solidFill>
                  <a:srgbClr val="FFFF00"/>
                </a:solidFill>
                <a:latin typeface="+mn-lt"/>
                <a:ea typeface="+mn-ea"/>
              </a:rPr>
              <a:t>测试</a:t>
            </a:r>
            <a:endParaRPr kumimoji="1" lang="zh-CN" altLang="en-US" sz="3600" b="1" dirty="0">
              <a:solidFill>
                <a:srgbClr val="FFFF00"/>
              </a:solidFill>
              <a:latin typeface="+mn-lt"/>
              <a:ea typeface="+mn-ea"/>
            </a:endParaRPr>
          </a:p>
        </p:txBody>
      </p:sp>
      <p:sp>
        <p:nvSpPr>
          <p:cNvPr id="2141" name="Rectangle 3"/>
          <p:cNvSpPr>
            <a:spLocks noGrp="1" noChangeArrowheads="1"/>
          </p:cNvSpPr>
          <p:nvPr>
            <p:ph type="body" idx="1"/>
          </p:nvPr>
        </p:nvSpPr>
        <p:spPr>
          <a:xfrm>
            <a:off x="431800" y="1592263"/>
            <a:ext cx="8229600" cy="1223962"/>
          </a:xfrm>
        </p:spPr>
        <p:txBody>
          <a:bodyPr/>
          <a:lstStyle/>
          <a:p>
            <a:pPr marL="0" eaLnBrk="1" latinLnBrk="0" hangingPunct="1">
              <a:lnSpc>
                <a:spcPct val="150000"/>
              </a:lnSpc>
              <a:spcBef>
                <a:spcPct val="0"/>
              </a:spcBef>
              <a:buFont typeface="Wingdings" panose="05000000000000000000" pitchFamily="2" charset="2"/>
              <a:buNone/>
            </a:pPr>
            <a:r>
              <a:rPr lang="zh-CN" altLang="en-US" sz="2800" dirty="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数据库的并发控制能力是指在处理多个用户在同一时间内对相同数据进行同时访问的</a:t>
            </a:r>
            <a:r>
              <a:rPr lang="zh-CN" altLang="en-US" sz="2800" dirty="0" smtClean="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能力</a:t>
            </a:r>
            <a:r>
              <a:rPr lang="zh-CN" altLang="en-US" sz="2800" dirty="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a:t>
            </a:r>
            <a:endParaRPr lang="zh-CN" altLang="en-US" sz="2800" b="1" dirty="0" smtClean="0">
              <a:solidFill>
                <a:srgbClr val="0070C0"/>
              </a:solidFill>
              <a:latin typeface="Times New Roman" panose="02020603050405020304" pitchFamily="18" charset="0"/>
              <a:ea typeface="楷体" panose="02010609060101010101" charset="-122"/>
              <a:cs typeface="Times New Roman" panose="02020603050405020304" pitchFamily="18" charset="0"/>
              <a:sym typeface="+mn-ea"/>
            </a:endParaRPr>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732" t="2576" r="1449" b="3044"/>
          <a:stretch>
            <a:fillRect/>
          </a:stretch>
        </p:blipFill>
        <p:spPr>
          <a:xfrm>
            <a:off x="2322830" y="2936875"/>
            <a:ext cx="4709160" cy="3857625"/>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1231900" y="367030"/>
            <a:ext cx="6340475" cy="561975"/>
          </a:xfrm>
        </p:spPr>
        <p:txBody>
          <a:bodyPr/>
          <a:lstStyle/>
          <a:p>
            <a:pPr algn="ctr">
              <a:defRPr/>
            </a:pPr>
            <a:r>
              <a:rPr kumimoji="1" lang="zh-CN" altLang="en-US" sz="3600" b="1" dirty="0" smtClean="0">
                <a:solidFill>
                  <a:srgbClr val="FFFF00"/>
                </a:solidFill>
                <a:latin typeface="+mn-lt"/>
                <a:ea typeface="+mn-ea"/>
              </a:rPr>
              <a:t>数据库并发操作的问题及测试</a:t>
            </a:r>
            <a:endParaRPr kumimoji="1" lang="zh-CN" altLang="en-US" sz="3600" b="1" dirty="0" smtClean="0">
              <a:solidFill>
                <a:srgbClr val="FFFF00"/>
              </a:solidFill>
              <a:latin typeface="+mn-lt"/>
              <a:ea typeface="+mn-ea"/>
            </a:endParaRPr>
          </a:p>
        </p:txBody>
      </p:sp>
      <p:sp>
        <p:nvSpPr>
          <p:cNvPr id="2141" name="Rectangle 3"/>
          <p:cNvSpPr>
            <a:spLocks noGrp="1" noChangeArrowheads="1"/>
          </p:cNvSpPr>
          <p:nvPr>
            <p:ph type="body" idx="1"/>
          </p:nvPr>
        </p:nvSpPr>
        <p:spPr>
          <a:xfrm>
            <a:off x="563880" y="1483995"/>
            <a:ext cx="8023225" cy="5160010"/>
          </a:xfrm>
        </p:spPr>
        <p:txBody>
          <a:bodyPr/>
          <a:lstStyle/>
          <a:p>
            <a:pPr marL="0" indent="0" algn="just" eaLnBrk="1" latinLnBrk="0" hangingPunct="1">
              <a:lnSpc>
                <a:spcPct val="150000"/>
              </a:lnSpc>
              <a:spcBef>
                <a:spcPts val="0"/>
              </a:spcBef>
              <a:buNone/>
            </a:pPr>
            <a:r>
              <a:rPr lang="en-US" altLang="zh-CN" sz="2800" dirty="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800" dirty="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数据库并发操作在没有控制的情况下会出现数据的不一致问题，包括：</a:t>
            </a:r>
            <a:endParaRPr lang="zh-CN" altLang="en-US" sz="2800" dirty="0">
              <a:solidFill>
                <a:srgbClr val="0070C0"/>
              </a:solidFill>
              <a:latin typeface="Times New Roman" panose="02020603050405020304" pitchFamily="18" charset="0"/>
              <a:ea typeface="楷体" panose="02010609060101010101" charset="-122"/>
              <a:cs typeface="Times New Roman" panose="02020603050405020304" pitchFamily="18" charset="0"/>
              <a:sym typeface="+mn-ea"/>
            </a:endParaRPr>
          </a:p>
          <a:p>
            <a:pPr marL="0" indent="0" algn="just" eaLnBrk="1" latinLnBrk="0" hangingPunct="1">
              <a:lnSpc>
                <a:spcPct val="150000"/>
              </a:lnSpc>
              <a:spcBef>
                <a:spcPts val="0"/>
              </a:spcBef>
              <a:buNone/>
            </a:pPr>
            <a:r>
              <a:rPr lang="zh-CN" altLang="en-US" sz="2800" dirty="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        1.丢失修改</a:t>
            </a:r>
            <a:endParaRPr lang="zh-CN" altLang="en-US" sz="2800" dirty="0">
              <a:solidFill>
                <a:srgbClr val="0070C0"/>
              </a:solidFill>
              <a:latin typeface="Times New Roman" panose="02020603050405020304" pitchFamily="18" charset="0"/>
              <a:ea typeface="楷体" panose="02010609060101010101" charset="-122"/>
              <a:cs typeface="Times New Roman" panose="02020603050405020304" pitchFamily="18" charset="0"/>
            </a:endParaRPr>
          </a:p>
          <a:p>
            <a:pPr marL="0" indent="0" algn="just" eaLnBrk="1" latinLnBrk="0" hangingPunct="1">
              <a:lnSpc>
                <a:spcPct val="150000"/>
              </a:lnSpc>
              <a:spcBef>
                <a:spcPts val="0"/>
              </a:spcBef>
              <a:buNone/>
            </a:pPr>
            <a:r>
              <a:rPr lang="zh-CN" altLang="en-US" sz="2800" dirty="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        2.不可重复读数据</a:t>
            </a:r>
            <a:endParaRPr lang="zh-CN" altLang="en-US" sz="2800" dirty="0">
              <a:solidFill>
                <a:srgbClr val="0070C0"/>
              </a:solidFill>
              <a:latin typeface="Times New Roman" panose="02020603050405020304" pitchFamily="18" charset="0"/>
              <a:ea typeface="楷体" panose="02010609060101010101" charset="-122"/>
              <a:cs typeface="Times New Roman" panose="02020603050405020304" pitchFamily="18" charset="0"/>
            </a:endParaRPr>
          </a:p>
          <a:p>
            <a:pPr marL="0" indent="0" algn="just" eaLnBrk="1" latinLnBrk="0" hangingPunct="1">
              <a:lnSpc>
                <a:spcPct val="150000"/>
              </a:lnSpc>
              <a:spcBef>
                <a:spcPts val="0"/>
              </a:spcBef>
              <a:buNone/>
            </a:pPr>
            <a:r>
              <a:rPr lang="zh-CN" altLang="en-US" sz="2800" dirty="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        3.读“脏”数据</a:t>
            </a:r>
            <a:endParaRPr lang="zh-CN" altLang="en-US" sz="2800" dirty="0">
              <a:solidFill>
                <a:srgbClr val="0070C0"/>
              </a:solidFill>
              <a:latin typeface="Times New Roman" panose="02020603050405020304" pitchFamily="18" charset="0"/>
              <a:ea typeface="楷体" panose="02010609060101010101" charset="-122"/>
              <a:cs typeface="Times New Roman" panose="02020603050405020304" pitchFamily="18" charset="0"/>
              <a:sym typeface="+mn-ea"/>
            </a:endParaRPr>
          </a:p>
          <a:p>
            <a:pPr marL="0" indent="0" algn="just" eaLnBrk="1" latinLnBrk="0" hangingPunct="1">
              <a:lnSpc>
                <a:spcPct val="150000"/>
              </a:lnSpc>
              <a:spcBef>
                <a:spcPts val="0"/>
              </a:spcBef>
              <a:buNone/>
            </a:pPr>
            <a:r>
              <a:rPr lang="zh-CN" altLang="en-US" sz="2800" dirty="0">
                <a:solidFill>
                  <a:srgbClr val="0070C0"/>
                </a:solidFill>
                <a:latin typeface="Times New Roman" panose="02020603050405020304" pitchFamily="18" charset="0"/>
                <a:ea typeface="楷体" panose="02010609060101010101" charset="-122"/>
                <a:cs typeface="Times New Roman" panose="02020603050405020304" pitchFamily="18" charset="0"/>
                <a:sym typeface="+mn-ea"/>
              </a:rPr>
              <a:t>        应针对程序控制流程设计测试，重点分析并发控制逻辑和封锁控制逻辑。</a:t>
            </a:r>
            <a:endParaRPr lang="zh-CN" altLang="en-US" sz="2800" dirty="0">
              <a:solidFill>
                <a:srgbClr val="0070C0"/>
              </a:solidFill>
              <a:latin typeface="Times New Roman" panose="02020603050405020304" pitchFamily="18" charset="0"/>
              <a:ea typeface="楷体" panose="02010609060101010101" charset="-122"/>
              <a:cs typeface="Times New Roman" panose="02020603050405020304" pitchFamily="18" charset="0"/>
              <a:sym typeface="+mn-ea"/>
            </a:endParaRPr>
          </a:p>
          <a:p>
            <a:pPr marL="0" indent="0" algn="just" eaLnBrk="1" latinLnBrk="0" hangingPunct="1">
              <a:lnSpc>
                <a:spcPct val="150000"/>
              </a:lnSpc>
              <a:spcBef>
                <a:spcPts val="0"/>
              </a:spcBef>
              <a:buNone/>
            </a:pPr>
            <a:r>
              <a:rPr lang="zh-CN" altLang="en-US" sz="2800" dirty="0">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800" dirty="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 例：</a:t>
            </a:r>
            <a:r>
              <a:rPr lang="en-US" altLang="zh-CN" sz="2800" dirty="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P179</a:t>
            </a:r>
            <a:r>
              <a:rPr lang="zh-CN" altLang="en-US" sz="2800" dirty="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图</a:t>
            </a:r>
            <a:r>
              <a:rPr lang="en-US" altLang="zh-CN" sz="2800" dirty="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6-17</a:t>
            </a:r>
            <a:endParaRPr lang="en-US" altLang="zh-CN" sz="2800" dirty="0">
              <a:solidFill>
                <a:srgbClr val="FF0000"/>
              </a:solidFill>
              <a:latin typeface="Times New Roman" panose="02020603050405020304" pitchFamily="18" charset="0"/>
              <a:ea typeface="楷体" panose="02010609060101010101" charset="-122"/>
              <a:cs typeface="Times New Roman" panose="02020603050405020304" pitchFamily="18" charset="0"/>
              <a:sym typeface="+mn-ea"/>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331913" y="333375"/>
            <a:ext cx="6192837" cy="823913"/>
          </a:xfrm>
        </p:spPr>
        <p:txBody>
          <a:bodyPr/>
          <a:lstStyle/>
          <a:p>
            <a:pPr algn="ctr">
              <a:defRPr/>
            </a:pPr>
            <a:r>
              <a:rPr kumimoji="1" lang="en-US" altLang="zh-CN" sz="3600" b="1" dirty="0" smtClean="0">
                <a:solidFill>
                  <a:srgbClr val="FFFF00"/>
                </a:solidFill>
                <a:latin typeface="+mn-lt"/>
                <a:ea typeface="+mn-ea"/>
              </a:rPr>
              <a:t>6.6 </a:t>
            </a:r>
            <a:r>
              <a:rPr kumimoji="1" lang="zh-CN" altLang="en-US" sz="3600" b="1" dirty="0">
                <a:solidFill>
                  <a:srgbClr val="FFFF00"/>
                </a:solidFill>
                <a:latin typeface="+mn-lt"/>
                <a:ea typeface="+mn-ea"/>
              </a:rPr>
              <a:t>兼容性测试</a:t>
            </a:r>
            <a:endParaRPr kumimoji="1" lang="zh-CN" altLang="en-US" sz="3600" b="1" dirty="0">
              <a:solidFill>
                <a:srgbClr val="FFFF00"/>
              </a:solidFill>
              <a:latin typeface="+mn-lt"/>
              <a:ea typeface="+mn-ea"/>
            </a:endParaRPr>
          </a:p>
        </p:txBody>
      </p:sp>
      <p:sp>
        <p:nvSpPr>
          <p:cNvPr id="21507" name="Rectangle 3"/>
          <p:cNvSpPr>
            <a:spLocks noChangeArrowheads="1"/>
          </p:cNvSpPr>
          <p:nvPr/>
        </p:nvSpPr>
        <p:spPr bwMode="auto">
          <a:xfrm>
            <a:off x="719138" y="1881188"/>
            <a:ext cx="7848600" cy="4625340"/>
          </a:xfrm>
          <a:prstGeom prst="rect">
            <a:avLst/>
          </a:prstGeom>
          <a:noFill/>
          <a:ln w="9525">
            <a:noFill/>
            <a:miter lim="800000"/>
          </a:ln>
        </p:spPr>
        <p:txBody>
          <a:bodyPr>
            <a:spAutoFit/>
          </a:bodyPr>
          <a:lstStyle/>
          <a:p>
            <a:pPr indent="0" eaLnBrk="1" latinLnBrk="0" hangingPunct="1">
              <a:lnSpc>
                <a:spcPct val="150000"/>
              </a:lnSpc>
              <a:spcBef>
                <a:spcPct val="50000"/>
              </a:spcBef>
              <a:defRPr/>
            </a:pPr>
            <a:r>
              <a:rPr lang="zh-CN" altLang="en-US" sz="2400" b="1" i="0" dirty="0">
                <a:solidFill>
                  <a:srgbClr val="0070C0"/>
                </a:solidFill>
                <a:latin typeface="华文楷体" panose="02010600040101010101" charset="-122"/>
                <a:ea typeface="华文楷体" panose="02010600040101010101" charset="-122"/>
                <a:cs typeface="华文楷体" panose="02010600040101010101" charset="-122"/>
              </a:rPr>
              <a:t>兼容性测试</a:t>
            </a:r>
            <a:r>
              <a:rPr lang="en-US" altLang="zh-CN" sz="2400" b="1" i="0" dirty="0">
                <a:solidFill>
                  <a:srgbClr val="0070C0"/>
                </a:solidFill>
                <a:latin typeface="华文楷体" panose="02010600040101010101" charset="-122"/>
                <a:ea typeface="华文楷体" panose="02010600040101010101" charset="-122"/>
                <a:cs typeface="华文楷体" panose="02010600040101010101" charset="-122"/>
              </a:rPr>
              <a:t>:</a:t>
            </a:r>
            <a:r>
              <a:rPr lang="zh-CN" altLang="en-US" sz="2400" b="1" i="0" dirty="0">
                <a:solidFill>
                  <a:srgbClr val="0070C0"/>
                </a:solidFill>
                <a:latin typeface="华文楷体" panose="02010600040101010101" charset="-122"/>
                <a:ea typeface="华文楷体" panose="02010600040101010101" charset="-122"/>
                <a:cs typeface="华文楷体" panose="02010600040101010101" charset="-122"/>
              </a:rPr>
              <a:t> 验证软件之间是否正确地交互和共享信息</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rPr>
              <a:t> </a:t>
            </a:r>
            <a:endParaRPr lang="zh-CN" altLang="en-US" sz="2000" b="1" i="0" dirty="0">
              <a:solidFill>
                <a:srgbClr val="0070C0"/>
              </a:solidFill>
              <a:latin typeface="华文楷体" panose="02010600040101010101" charset="-122"/>
              <a:ea typeface="华文楷体" panose="02010600040101010101" charset="-122"/>
              <a:cs typeface="华文楷体" panose="02010600040101010101" charset="-122"/>
            </a:endParaRPr>
          </a:p>
          <a:p>
            <a:pPr marL="355600" lvl="1" indent="0" eaLnBrk="1" latinLnBrk="0" hangingPunct="1">
              <a:lnSpc>
                <a:spcPct val="150000"/>
              </a:lnSpc>
              <a:spcBef>
                <a:spcPts val="265"/>
              </a:spcBef>
              <a:buClr>
                <a:srgbClr val="91AC4E"/>
              </a:buClr>
              <a:buSzPct val="80000"/>
              <a:buFont typeface="Wingdings" panose="05000000000000000000" pitchFamily="2" charset="2"/>
              <a:buChar char="p"/>
              <a:tabLst>
                <a:tab pos="228600" algn="l"/>
              </a:tabLst>
              <a:defRPr/>
            </a:pPr>
            <a:r>
              <a:rPr lang="zh-CN" altLang="en-US" sz="2400" b="1" i="0" dirty="0">
                <a:solidFill>
                  <a:srgbClr val="0070C0"/>
                </a:solidFill>
                <a:latin typeface="华文楷体" panose="02010600040101010101" charset="-122"/>
                <a:ea typeface="华文楷体" panose="02010600040101010101" charset="-122"/>
                <a:cs typeface="华文楷体" panose="02010600040101010101" charset="-122"/>
              </a:rPr>
              <a:t> </a:t>
            </a:r>
            <a:r>
              <a:rPr lang="zh-CN" altLang="en-US" sz="2400" b="1" i="0" dirty="0">
                <a:solidFill>
                  <a:srgbClr val="FF0000"/>
                </a:solidFill>
                <a:latin typeface="华文楷体" panose="02010600040101010101" charset="-122"/>
                <a:ea typeface="华文楷体" panose="02010600040101010101" charset="-122"/>
                <a:cs typeface="华文楷体" panose="02010600040101010101" charset="-122"/>
              </a:rPr>
              <a:t>硬件兼容</a:t>
            </a:r>
            <a:r>
              <a:rPr lang="zh-CN" altLang="en-US" sz="2400" b="1" i="0" dirty="0" smtClean="0">
                <a:solidFill>
                  <a:srgbClr val="FF0000"/>
                </a:solidFill>
                <a:latin typeface="华文楷体" panose="02010600040101010101" charset="-122"/>
                <a:ea typeface="华文楷体" panose="02010600040101010101" charset="-122"/>
                <a:cs typeface="华文楷体" panose="02010600040101010101" charset="-122"/>
                <a:sym typeface="+mn-ea"/>
              </a:rPr>
              <a:t>性测试</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也就是硬件配置测试，主要任务是发现硬件配置的缺陷。</a:t>
            </a:r>
            <a:endParaRPr lang="zh-CN" altLang="en-US" sz="2400" b="1" i="0" dirty="0">
              <a:solidFill>
                <a:srgbClr val="0070C0"/>
              </a:solidFill>
              <a:latin typeface="华文楷体" panose="02010600040101010101" charset="-122"/>
              <a:ea typeface="华文楷体" panose="02010600040101010101" charset="-122"/>
              <a:cs typeface="华文楷体" panose="02010600040101010101" charset="-122"/>
            </a:endParaRPr>
          </a:p>
          <a:p>
            <a:pPr marL="355600" lvl="1" indent="0" eaLnBrk="1" latinLnBrk="0" hangingPunct="1">
              <a:lnSpc>
                <a:spcPct val="150000"/>
              </a:lnSpc>
              <a:spcBef>
                <a:spcPts val="265"/>
              </a:spcBef>
              <a:buClr>
                <a:srgbClr val="91AC4E"/>
              </a:buClr>
              <a:buSzPct val="80000"/>
              <a:buFont typeface="Wingdings" panose="05000000000000000000" pitchFamily="2" charset="2"/>
              <a:buChar char="p"/>
              <a:tabLst>
                <a:tab pos="228600" algn="l"/>
              </a:tabLst>
              <a:defRPr/>
            </a:pPr>
            <a:r>
              <a:rPr lang="zh-CN" altLang="en-US" sz="2400" b="1" i="0" dirty="0">
                <a:solidFill>
                  <a:srgbClr val="FF0000"/>
                </a:solidFill>
                <a:latin typeface="华文楷体" panose="02010600040101010101" charset="-122"/>
                <a:ea typeface="华文楷体" panose="02010600040101010101" charset="-122"/>
                <a:cs typeface="华文楷体" panose="02010600040101010101" charset="-122"/>
              </a:rPr>
              <a:t> 软件兼容</a:t>
            </a:r>
            <a:r>
              <a:rPr lang="zh-CN" altLang="en-US" sz="2400" b="1" i="0" dirty="0" smtClean="0">
                <a:solidFill>
                  <a:srgbClr val="FF0000"/>
                </a:solidFill>
                <a:latin typeface="华文楷体" panose="02010600040101010101" charset="-122"/>
                <a:ea typeface="华文楷体" panose="02010600040101010101" charset="-122"/>
                <a:cs typeface="华文楷体" panose="02010600040101010101" charset="-122"/>
                <a:sym typeface="+mn-ea"/>
              </a:rPr>
              <a:t>性</a:t>
            </a:r>
            <a:r>
              <a:rPr lang="zh-CN" altLang="en-US" sz="2400" b="1" i="0" dirty="0">
                <a:solidFill>
                  <a:srgbClr val="FF0000"/>
                </a:solidFill>
                <a:latin typeface="华文楷体" panose="02010600040101010101" charset="-122"/>
                <a:ea typeface="华文楷体" panose="02010600040101010101" charset="-122"/>
                <a:cs typeface="华文楷体" panose="02010600040101010101" charset="-122"/>
                <a:sym typeface="+mn-ea"/>
              </a:rPr>
              <a:t>测试</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是指验证软件之间是否正确地交互和共享信息，包括同步共享、异步</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共享，还</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包括本地交互、远程通信交互</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endParaRPr lang="zh-CN" altLang="en-US" sz="2400" b="1" i="0" dirty="0">
              <a:solidFill>
                <a:srgbClr val="0070C0"/>
              </a:solidFill>
              <a:latin typeface="华文楷体" panose="02010600040101010101" charset="-122"/>
              <a:ea typeface="华文楷体" panose="02010600040101010101" charset="-122"/>
              <a:cs typeface="华文楷体" panose="02010600040101010101" charset="-122"/>
            </a:endParaRPr>
          </a:p>
          <a:p>
            <a:pPr marL="355600" lvl="1" indent="0" eaLnBrk="1" latinLnBrk="0" hangingPunct="1">
              <a:lnSpc>
                <a:spcPct val="150000"/>
              </a:lnSpc>
              <a:spcBef>
                <a:spcPts val="265"/>
              </a:spcBef>
              <a:buClr>
                <a:srgbClr val="91AC4E"/>
              </a:buClr>
              <a:buSzPct val="80000"/>
              <a:buFont typeface="Wingdings" panose="05000000000000000000" pitchFamily="2" charset="2"/>
              <a:buChar char="p"/>
              <a:tabLst>
                <a:tab pos="228600" algn="l"/>
              </a:tabLst>
              <a:defRPr/>
            </a:pPr>
            <a:r>
              <a:rPr lang="zh-CN" altLang="en-US" sz="2400" b="1" i="0" dirty="0">
                <a:solidFill>
                  <a:srgbClr val="0070C0"/>
                </a:solidFill>
                <a:latin typeface="华文楷体" panose="02010600040101010101" charset="-122"/>
                <a:ea typeface="华文楷体" panose="02010600040101010101" charset="-122"/>
                <a:cs typeface="华文楷体" panose="02010600040101010101" charset="-122"/>
              </a:rPr>
              <a:t> </a:t>
            </a:r>
            <a:r>
              <a:rPr lang="zh-CN" altLang="en-US" sz="2400" b="1" i="0" dirty="0">
                <a:solidFill>
                  <a:srgbClr val="FF0000"/>
                </a:solidFill>
                <a:latin typeface="华文楷体" panose="02010600040101010101" charset="-122"/>
                <a:ea typeface="华文楷体" panose="02010600040101010101" charset="-122"/>
                <a:cs typeface="华文楷体" panose="02010600040101010101" charset="-122"/>
              </a:rPr>
              <a:t>数据共享</a:t>
            </a:r>
            <a:r>
              <a:rPr lang="zh-CN" altLang="en-US" sz="2400" b="1" i="0" dirty="0" smtClean="0">
                <a:solidFill>
                  <a:srgbClr val="FF0000"/>
                </a:solidFill>
                <a:latin typeface="华文楷体" panose="02010600040101010101" charset="-122"/>
                <a:ea typeface="华文楷体" panose="02010600040101010101" charset="-122"/>
                <a:cs typeface="华文楷体" panose="02010600040101010101" charset="-122"/>
                <a:sym typeface="+mn-ea"/>
              </a:rPr>
              <a:t>兼容性测试</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是验证软件是否遵守公开的标准和某些约定，允许与其他软件传输、共享数据。</a:t>
            </a:r>
            <a:endParaRPr lang="zh-CN" altLang="en-US" sz="2400" b="1" i="0" dirty="0" smtClean="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ransition>
    <p:wipe dir="d"/>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331913" y="333375"/>
            <a:ext cx="6192837" cy="823913"/>
          </a:xfrm>
        </p:spPr>
        <p:txBody>
          <a:bodyPr/>
          <a:lstStyle/>
          <a:p>
            <a:pPr algn="ctr">
              <a:defRPr/>
            </a:pPr>
            <a:r>
              <a:rPr kumimoji="1" lang="zh-CN" altLang="en-US" sz="3600" b="1" dirty="0">
                <a:solidFill>
                  <a:srgbClr val="FFFF00"/>
                </a:solidFill>
                <a:latin typeface="+mn-lt"/>
                <a:ea typeface="+mn-ea"/>
              </a:rPr>
              <a:t>软件</a:t>
            </a:r>
            <a:r>
              <a:rPr kumimoji="1" lang="zh-CN" altLang="en-US" sz="3600" b="1" dirty="0">
                <a:solidFill>
                  <a:srgbClr val="FFFF00"/>
                </a:solidFill>
                <a:latin typeface="+mn-lt"/>
                <a:ea typeface="+mn-ea"/>
              </a:rPr>
              <a:t>兼容性测试</a:t>
            </a:r>
            <a:endParaRPr kumimoji="1" lang="zh-CN" altLang="en-US" sz="3600" b="1" dirty="0">
              <a:solidFill>
                <a:srgbClr val="FFFF00"/>
              </a:solidFill>
              <a:latin typeface="+mn-lt"/>
              <a:ea typeface="+mn-ea"/>
            </a:endParaRPr>
          </a:p>
        </p:txBody>
      </p:sp>
      <p:sp>
        <p:nvSpPr>
          <p:cNvPr id="5" name="Rectangle 3"/>
          <p:cNvSpPr>
            <a:spLocks noChangeArrowheads="1"/>
          </p:cNvSpPr>
          <p:nvPr/>
        </p:nvSpPr>
        <p:spPr bwMode="auto">
          <a:xfrm>
            <a:off x="661035" y="1834515"/>
            <a:ext cx="7823200" cy="4574540"/>
          </a:xfrm>
          <a:prstGeom prst="rect">
            <a:avLst/>
          </a:prstGeom>
          <a:noFill/>
          <a:ln w="9525">
            <a:noFill/>
            <a:miter lim="800000"/>
          </a:ln>
        </p:spPr>
        <p:txBody>
          <a:bodyPr wrap="square">
            <a:spAutoFit/>
          </a:bodyPr>
          <a:lstStyle/>
          <a:p>
            <a:pPr marL="355600" lvl="1" indent="-355600" defTabSz="914400" eaLnBrk="1" latinLnBrk="0" hangingPunct="1">
              <a:lnSpc>
                <a:spcPct val="200000"/>
              </a:lnSpc>
              <a:spcBef>
                <a:spcPts val="200"/>
              </a:spcBef>
              <a:buClr>
                <a:srgbClr val="91AC4E"/>
              </a:buClr>
              <a:buSzPct val="80000"/>
              <a:buFont typeface="Wingdings" panose="05000000000000000000" pitchFamily="2" charset="2"/>
              <a:buChar char="p"/>
              <a:tabLst>
                <a:tab pos="228600" algn="l"/>
              </a:tabLst>
              <a:defRPr/>
            </a:pPr>
            <a:r>
              <a:rPr lang="zh-CN" altLang="en-US" sz="2400" b="1" i="0" dirty="0">
                <a:solidFill>
                  <a:srgbClr val="3366FF"/>
                </a:solidFill>
                <a:latin typeface="+mn-lt"/>
                <a:ea typeface="宋体" panose="02010600030101010101" pitchFamily="2" charset="-122"/>
              </a:rPr>
              <a:t>向后兼容</a:t>
            </a:r>
            <a:r>
              <a:rPr lang="zh-CN" altLang="en-US" sz="2400" b="1" i="0" dirty="0">
                <a:solidFill>
                  <a:srgbClr val="0070C0"/>
                </a:solidFill>
                <a:latin typeface="+mn-lt"/>
                <a:ea typeface="宋体" panose="02010600030101010101" pitchFamily="2" charset="-122"/>
              </a:rPr>
              <a:t>（向下兼容）:可以使用软件的以前版本</a:t>
            </a:r>
            <a:endParaRPr lang="zh-CN" altLang="en-US" sz="2400" b="1" i="0" dirty="0">
              <a:solidFill>
                <a:srgbClr val="0070C0"/>
              </a:solidFill>
              <a:latin typeface="+mn-lt"/>
              <a:ea typeface="宋体" panose="02010600030101010101" pitchFamily="2" charset="-122"/>
            </a:endParaRPr>
          </a:p>
          <a:p>
            <a:pPr marL="355600" lvl="1" indent="-355600" defTabSz="914400" eaLnBrk="1" latinLnBrk="0" hangingPunct="1">
              <a:lnSpc>
                <a:spcPct val="200000"/>
              </a:lnSpc>
              <a:spcBef>
                <a:spcPts val="200"/>
              </a:spcBef>
              <a:buClr>
                <a:srgbClr val="91AC4E"/>
              </a:buClr>
              <a:buSzPct val="80000"/>
              <a:buFont typeface="Wingdings" panose="05000000000000000000" pitchFamily="2" charset="2"/>
              <a:buChar char="p"/>
              <a:tabLst>
                <a:tab pos="228600" algn="l"/>
              </a:tabLst>
              <a:defRPr/>
            </a:pPr>
            <a:r>
              <a:rPr lang="zh-CN" altLang="en-US" sz="2400" b="1" i="0" dirty="0">
                <a:solidFill>
                  <a:srgbClr val="3366FF"/>
                </a:solidFill>
                <a:latin typeface="+mn-lt"/>
                <a:ea typeface="宋体" panose="02010600030101010101" pitchFamily="2" charset="-122"/>
              </a:rPr>
              <a:t>向前兼容</a:t>
            </a:r>
            <a:r>
              <a:rPr lang="zh-CN" altLang="en-US" sz="2400" b="1" i="0" dirty="0">
                <a:solidFill>
                  <a:srgbClr val="0070C0"/>
                </a:solidFill>
                <a:latin typeface="+mn-lt"/>
                <a:ea typeface="宋体" panose="02010600030101010101" pitchFamily="2" charset="-122"/>
              </a:rPr>
              <a:t>（向上兼容）:可以使用软件的未来版本</a:t>
            </a:r>
            <a:endParaRPr lang="zh-CN" altLang="en-US" sz="2400" b="1" i="0" dirty="0">
              <a:solidFill>
                <a:srgbClr val="0070C0"/>
              </a:solidFill>
              <a:latin typeface="+mn-lt"/>
              <a:ea typeface="宋体" panose="02010600030101010101" pitchFamily="2" charset="-122"/>
            </a:endParaRPr>
          </a:p>
          <a:p>
            <a:pPr marL="355600" lvl="1" indent="-355600" defTabSz="914400" eaLnBrk="1" latinLnBrk="0" hangingPunct="1">
              <a:lnSpc>
                <a:spcPct val="200000"/>
              </a:lnSpc>
              <a:spcBef>
                <a:spcPts val="200"/>
              </a:spcBef>
              <a:buClr>
                <a:srgbClr val="91AC4E"/>
              </a:buClr>
              <a:buSzPct val="80000"/>
              <a:buFont typeface="Wingdings" panose="05000000000000000000" pitchFamily="2" charset="2"/>
              <a:buChar char="p"/>
              <a:tabLst>
                <a:tab pos="228600" algn="l"/>
              </a:tabLst>
              <a:defRPr/>
            </a:pPr>
            <a:r>
              <a:rPr lang="zh-CN" altLang="en-US" sz="2400" b="1" i="0" dirty="0">
                <a:solidFill>
                  <a:srgbClr val="3366FF"/>
                </a:solidFill>
                <a:latin typeface="+mn-lt"/>
                <a:sym typeface="+mn-ea"/>
              </a:rPr>
              <a:t>多版本的测试：</a:t>
            </a:r>
            <a:r>
              <a:rPr lang="zh-CN" altLang="en-US" sz="2400" b="1" i="0" dirty="0">
                <a:solidFill>
                  <a:srgbClr val="0070C0"/>
                </a:solidFill>
                <a:latin typeface="+mn-lt"/>
                <a:sym typeface="+mn-ea"/>
              </a:rPr>
              <a:t>需要采取有效的测试策略，例如，在操作系统更换为新版本后，对运行于旧版本上众多应用程序所有可能的组合进行等价划分、优化，获得最少的有效测试集合。</a:t>
            </a:r>
            <a:endParaRPr lang="zh-CN" altLang="en-US" sz="2400" b="1" i="0" dirty="0">
              <a:solidFill>
                <a:srgbClr val="0070C0"/>
              </a:solidFill>
              <a:latin typeface="+mn-lt"/>
              <a:ea typeface="宋体" panose="02010600030101010101" pitchFamily="2" charset="-122"/>
              <a:sym typeface="+mn-ea"/>
            </a:endParaRPr>
          </a:p>
        </p:txBody>
      </p:sp>
    </p:spTree>
  </p:cSld>
  <p:clrMapOvr>
    <a:masterClrMapping/>
  </p:clrMapOvr>
  <p:transition>
    <p:wipe dir="d"/>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62000" y="533400"/>
            <a:ext cx="7391400" cy="381000"/>
          </a:xfrm>
        </p:spPr>
        <p:txBody>
          <a:bodyPr/>
          <a:lstStyle/>
          <a:p>
            <a:pPr algn="ctr">
              <a:defRPr/>
            </a:pPr>
            <a:r>
              <a:rPr kumimoji="1" lang="zh-CN" altLang="en-US" sz="3600" b="1" dirty="0">
                <a:solidFill>
                  <a:srgbClr val="FFFF00"/>
                </a:solidFill>
                <a:latin typeface="+mn-lt"/>
                <a:ea typeface="+mn-ea"/>
              </a:rPr>
              <a:t>前后兼容</a:t>
            </a:r>
            <a:endParaRPr kumimoji="1" lang="en-US" altLang="zh-CN" sz="3600" b="1" dirty="0">
              <a:solidFill>
                <a:srgbClr val="FFFF00"/>
              </a:solidFill>
              <a:latin typeface="+mn-lt"/>
              <a:ea typeface="+mn-ea"/>
            </a:endParaRPr>
          </a:p>
        </p:txBody>
      </p:sp>
      <p:grpSp>
        <p:nvGrpSpPr>
          <p:cNvPr id="265218" name="Group 3"/>
          <p:cNvGrpSpPr/>
          <p:nvPr/>
        </p:nvGrpSpPr>
        <p:grpSpPr bwMode="auto">
          <a:xfrm>
            <a:off x="609600" y="1676400"/>
            <a:ext cx="8126413" cy="3529013"/>
            <a:chOff x="245" y="960"/>
            <a:chExt cx="5239" cy="2320"/>
          </a:xfrm>
        </p:grpSpPr>
        <p:sp>
          <p:nvSpPr>
            <p:cNvPr id="265226" name="AutoShape 4"/>
            <p:cNvSpPr>
              <a:spLocks noChangeArrowheads="1"/>
            </p:cNvSpPr>
            <p:nvPr/>
          </p:nvSpPr>
          <p:spPr bwMode="auto">
            <a:xfrm>
              <a:off x="2592" y="1488"/>
              <a:ext cx="672" cy="624"/>
            </a:xfrm>
            <a:prstGeom prst="foldedCorner">
              <a:avLst>
                <a:gd name="adj" fmla="val 12500"/>
              </a:avLst>
            </a:prstGeom>
            <a:noFill/>
            <a:ln w="9525">
              <a:solidFill>
                <a:schemeClr val="tx1"/>
              </a:solidFill>
              <a:round/>
            </a:ln>
          </p:spPr>
          <p:txBody>
            <a:bodyPr wrap="none" lIns="0" tIns="0" rIns="0" bIns="0" anchor="ctr"/>
            <a:lstStyle/>
            <a:p>
              <a:endParaRPr lang="zh-CN" altLang="en-US"/>
            </a:p>
          </p:txBody>
        </p:sp>
        <p:sp>
          <p:nvSpPr>
            <p:cNvPr id="265227" name="Text Box 5"/>
            <p:cNvSpPr txBox="1">
              <a:spLocks noChangeArrowheads="1"/>
            </p:cNvSpPr>
            <p:nvPr/>
          </p:nvSpPr>
          <p:spPr bwMode="auto">
            <a:xfrm>
              <a:off x="2640" y="1728"/>
              <a:ext cx="576" cy="161"/>
            </a:xfrm>
            <a:prstGeom prst="rect">
              <a:avLst/>
            </a:prstGeom>
            <a:noFill/>
            <a:ln w="9525">
              <a:noFill/>
              <a:miter lim="800000"/>
            </a:ln>
          </p:spPr>
          <p:txBody>
            <a:bodyPr lIns="0" tIns="0" rIns="0" bIns="0">
              <a:spAutoFit/>
            </a:bodyPr>
            <a:lstStyle/>
            <a:p>
              <a:pPr algn="ctr"/>
              <a:r>
                <a:rPr lang="en-US" altLang="zh-CN" sz="1600" b="1">
                  <a:solidFill>
                    <a:schemeClr val="folHlink"/>
                  </a:solidFill>
                </a:rPr>
                <a:t>Data.doc</a:t>
              </a:r>
              <a:endParaRPr lang="en-US" altLang="zh-CN" sz="1600" b="1">
                <a:solidFill>
                  <a:schemeClr val="folHlink"/>
                </a:solidFill>
              </a:endParaRPr>
            </a:p>
          </p:txBody>
        </p:sp>
        <p:sp>
          <p:nvSpPr>
            <p:cNvPr id="265228" name="AutoShape 6"/>
            <p:cNvSpPr>
              <a:spLocks noChangeArrowheads="1"/>
            </p:cNvSpPr>
            <p:nvPr/>
          </p:nvSpPr>
          <p:spPr bwMode="auto">
            <a:xfrm>
              <a:off x="2640" y="1536"/>
              <a:ext cx="576" cy="528"/>
            </a:xfrm>
            <a:prstGeom prst="foldedCorner">
              <a:avLst>
                <a:gd name="adj" fmla="val 12500"/>
              </a:avLst>
            </a:prstGeom>
            <a:noFill/>
            <a:ln w="9525">
              <a:solidFill>
                <a:schemeClr val="tx1"/>
              </a:solidFill>
              <a:round/>
            </a:ln>
          </p:spPr>
          <p:txBody>
            <a:bodyPr wrap="none" lIns="0" tIns="0" rIns="0" bIns="0" anchor="ctr"/>
            <a:lstStyle/>
            <a:p>
              <a:endParaRPr lang="zh-CN" altLang="en-US"/>
            </a:p>
          </p:txBody>
        </p:sp>
        <p:sp>
          <p:nvSpPr>
            <p:cNvPr id="265229" name="AutoShape 7"/>
            <p:cNvSpPr>
              <a:spLocks noChangeArrowheads="1"/>
            </p:cNvSpPr>
            <p:nvPr/>
          </p:nvSpPr>
          <p:spPr bwMode="auto">
            <a:xfrm>
              <a:off x="2304" y="960"/>
              <a:ext cx="1296" cy="384"/>
            </a:xfrm>
            <a:prstGeom prst="roundRect">
              <a:avLst>
                <a:gd name="adj" fmla="val 16667"/>
              </a:avLst>
            </a:prstGeom>
            <a:noFill/>
            <a:ln w="9525">
              <a:solidFill>
                <a:schemeClr val="tx1"/>
              </a:solidFill>
              <a:round/>
            </a:ln>
          </p:spPr>
          <p:txBody>
            <a:bodyPr wrap="none" lIns="0" tIns="0" rIns="0" bIns="0" anchor="ctr"/>
            <a:lstStyle/>
            <a:p>
              <a:endParaRPr lang="zh-CN" altLang="en-US"/>
            </a:p>
          </p:txBody>
        </p:sp>
        <p:sp>
          <p:nvSpPr>
            <p:cNvPr id="265230" name="Text Box 8"/>
            <p:cNvSpPr txBox="1">
              <a:spLocks noChangeArrowheads="1"/>
            </p:cNvSpPr>
            <p:nvPr/>
          </p:nvSpPr>
          <p:spPr bwMode="auto">
            <a:xfrm>
              <a:off x="2402" y="1008"/>
              <a:ext cx="1122" cy="324"/>
            </a:xfrm>
            <a:prstGeom prst="rect">
              <a:avLst/>
            </a:prstGeom>
            <a:noFill/>
            <a:ln w="9525">
              <a:noFill/>
              <a:miter lim="800000"/>
            </a:ln>
          </p:spPr>
          <p:txBody>
            <a:bodyPr wrap="none" lIns="0" tIns="0" rIns="0" bIns="0">
              <a:spAutoFit/>
            </a:bodyPr>
            <a:lstStyle/>
            <a:p>
              <a:pPr algn="ctr"/>
              <a:r>
                <a:rPr lang="en-US" altLang="zh-CN" sz="1600"/>
                <a:t>Word 2007 running</a:t>
              </a:r>
              <a:endParaRPr lang="en-US" altLang="zh-CN" sz="1600"/>
            </a:p>
            <a:p>
              <a:pPr algn="ctr"/>
              <a:r>
                <a:rPr lang="en-US" altLang="zh-CN" sz="1600"/>
                <a:t> on Windows XP</a:t>
              </a:r>
              <a:endParaRPr lang="en-US" altLang="zh-CN" sz="1600"/>
            </a:p>
          </p:txBody>
        </p:sp>
        <p:sp>
          <p:nvSpPr>
            <p:cNvPr id="265231" name="AutoShape 9"/>
            <p:cNvSpPr>
              <a:spLocks noChangeArrowheads="1"/>
            </p:cNvSpPr>
            <p:nvPr/>
          </p:nvSpPr>
          <p:spPr bwMode="auto">
            <a:xfrm>
              <a:off x="4176" y="1344"/>
              <a:ext cx="1138" cy="480"/>
            </a:xfrm>
            <a:prstGeom prst="roundRect">
              <a:avLst>
                <a:gd name="adj" fmla="val 16667"/>
              </a:avLst>
            </a:prstGeom>
            <a:noFill/>
            <a:ln w="9525">
              <a:solidFill>
                <a:schemeClr val="tx1"/>
              </a:solidFill>
              <a:round/>
            </a:ln>
          </p:spPr>
          <p:txBody>
            <a:bodyPr wrap="none" lIns="0" tIns="0" rIns="0" bIns="0" anchor="ctr"/>
            <a:lstStyle/>
            <a:p>
              <a:endParaRPr lang="zh-CN" altLang="en-US"/>
            </a:p>
          </p:txBody>
        </p:sp>
        <p:sp>
          <p:nvSpPr>
            <p:cNvPr id="265232" name="Text Box 10"/>
            <p:cNvSpPr txBox="1">
              <a:spLocks noChangeArrowheads="1"/>
            </p:cNvSpPr>
            <p:nvPr/>
          </p:nvSpPr>
          <p:spPr bwMode="auto">
            <a:xfrm>
              <a:off x="4162" y="1296"/>
              <a:ext cx="1122" cy="486"/>
            </a:xfrm>
            <a:prstGeom prst="rect">
              <a:avLst/>
            </a:prstGeom>
            <a:noFill/>
            <a:ln w="9525">
              <a:noFill/>
              <a:miter lim="800000"/>
            </a:ln>
          </p:spPr>
          <p:txBody>
            <a:bodyPr wrap="none" lIns="0" tIns="0" rIns="0" bIns="0">
              <a:spAutoFit/>
            </a:bodyPr>
            <a:lstStyle/>
            <a:p>
              <a:pPr algn="ctr"/>
              <a:endParaRPr lang="zh-CN" altLang="en-US" sz="1600"/>
            </a:p>
            <a:p>
              <a:pPr algn="ctr"/>
              <a:r>
                <a:rPr lang="en-US" altLang="zh-CN" sz="1600"/>
                <a:t>Word 2010 running</a:t>
              </a:r>
              <a:endParaRPr lang="en-US" altLang="zh-CN" sz="1600"/>
            </a:p>
            <a:p>
              <a:pPr algn="ctr"/>
              <a:r>
                <a:rPr lang="en-US" altLang="zh-CN" sz="1600"/>
                <a:t> on Windows 7</a:t>
              </a:r>
              <a:endParaRPr lang="en-US" altLang="zh-CN" sz="1600"/>
            </a:p>
          </p:txBody>
        </p:sp>
        <p:sp>
          <p:nvSpPr>
            <p:cNvPr id="265233" name="AutoShape 11"/>
            <p:cNvSpPr>
              <a:spLocks noChangeArrowheads="1"/>
            </p:cNvSpPr>
            <p:nvPr/>
          </p:nvSpPr>
          <p:spPr bwMode="auto">
            <a:xfrm>
              <a:off x="4162" y="2057"/>
              <a:ext cx="1152" cy="528"/>
            </a:xfrm>
            <a:prstGeom prst="roundRect">
              <a:avLst>
                <a:gd name="adj" fmla="val 16667"/>
              </a:avLst>
            </a:prstGeom>
            <a:noFill/>
            <a:ln w="9525">
              <a:solidFill>
                <a:schemeClr val="tx1"/>
              </a:solidFill>
              <a:round/>
            </a:ln>
          </p:spPr>
          <p:txBody>
            <a:bodyPr wrap="none" lIns="0" tIns="0" rIns="0" bIns="0" anchor="ctr"/>
            <a:lstStyle/>
            <a:p>
              <a:endParaRPr lang="zh-CN" altLang="en-US"/>
            </a:p>
          </p:txBody>
        </p:sp>
        <p:sp>
          <p:nvSpPr>
            <p:cNvPr id="265234" name="Text Box 12"/>
            <p:cNvSpPr txBox="1">
              <a:spLocks noChangeArrowheads="1"/>
            </p:cNvSpPr>
            <p:nvPr/>
          </p:nvSpPr>
          <p:spPr bwMode="auto">
            <a:xfrm>
              <a:off x="3936" y="2784"/>
              <a:ext cx="1548" cy="361"/>
            </a:xfrm>
            <a:prstGeom prst="rect">
              <a:avLst/>
            </a:prstGeom>
            <a:noFill/>
            <a:ln w="9525">
              <a:noFill/>
              <a:miter lim="800000"/>
            </a:ln>
          </p:spPr>
          <p:txBody>
            <a:bodyPr lIns="0" tIns="0" rIns="0" bIns="0">
              <a:spAutoFit/>
            </a:bodyPr>
            <a:lstStyle/>
            <a:p>
              <a:pPr algn="ctr"/>
              <a:r>
                <a:rPr lang="en-US" altLang="zh-CN" b="1">
                  <a:solidFill>
                    <a:schemeClr val="accent2"/>
                  </a:solidFill>
                </a:rPr>
                <a:t>Forward Compatibility</a:t>
              </a:r>
              <a:endParaRPr lang="en-US" altLang="zh-CN" b="1">
                <a:solidFill>
                  <a:schemeClr val="accent2"/>
                </a:solidFill>
              </a:endParaRPr>
            </a:p>
          </p:txBody>
        </p:sp>
        <p:sp>
          <p:nvSpPr>
            <p:cNvPr id="265235" name="Rectangle 13"/>
            <p:cNvSpPr>
              <a:spLocks noChangeArrowheads="1"/>
            </p:cNvSpPr>
            <p:nvPr/>
          </p:nvSpPr>
          <p:spPr bwMode="auto">
            <a:xfrm>
              <a:off x="245" y="2784"/>
              <a:ext cx="1670" cy="181"/>
            </a:xfrm>
            <a:prstGeom prst="rect">
              <a:avLst/>
            </a:prstGeom>
            <a:noFill/>
            <a:ln w="9525">
              <a:noFill/>
              <a:miter lim="800000"/>
            </a:ln>
          </p:spPr>
          <p:txBody>
            <a:bodyPr wrap="none" lIns="0" tIns="0" rIns="0" bIns="0">
              <a:spAutoFit/>
            </a:bodyPr>
            <a:lstStyle/>
            <a:p>
              <a:pPr algn="ctr"/>
              <a:r>
                <a:rPr lang="en-US" altLang="zh-CN" b="1">
                  <a:solidFill>
                    <a:schemeClr val="accent2"/>
                  </a:solidFill>
                </a:rPr>
                <a:t>Backward Compatibility</a:t>
              </a:r>
              <a:endParaRPr lang="zh-CN" altLang="en-US" b="1">
                <a:solidFill>
                  <a:schemeClr val="accent2"/>
                </a:solidFill>
              </a:endParaRPr>
            </a:p>
          </p:txBody>
        </p:sp>
        <p:sp>
          <p:nvSpPr>
            <p:cNvPr id="265236" name="Text Box 14"/>
            <p:cNvSpPr txBox="1">
              <a:spLocks noChangeArrowheads="1"/>
            </p:cNvSpPr>
            <p:nvPr/>
          </p:nvSpPr>
          <p:spPr bwMode="auto">
            <a:xfrm>
              <a:off x="4214" y="2160"/>
              <a:ext cx="953" cy="322"/>
            </a:xfrm>
            <a:prstGeom prst="rect">
              <a:avLst/>
            </a:prstGeom>
            <a:noFill/>
            <a:ln w="9525">
              <a:noFill/>
              <a:miter lim="800000"/>
            </a:ln>
          </p:spPr>
          <p:txBody>
            <a:bodyPr wrap="none" lIns="0" tIns="0" rIns="0" bIns="0">
              <a:spAutoFit/>
            </a:bodyPr>
            <a:lstStyle/>
            <a:p>
              <a:pPr algn="ctr"/>
              <a:r>
                <a:rPr lang="en-US" altLang="zh-CN" sz="1600"/>
                <a:t>XXX running on </a:t>
              </a:r>
              <a:endParaRPr lang="en-US" altLang="zh-CN" sz="1600"/>
            </a:p>
            <a:p>
              <a:pPr algn="ctr"/>
              <a:r>
                <a:rPr lang="en-US" altLang="zh-CN" sz="1600"/>
                <a:t>Windows 8</a:t>
              </a:r>
              <a:endParaRPr lang="en-US" altLang="zh-CN" sz="1600"/>
            </a:p>
          </p:txBody>
        </p:sp>
        <p:sp>
          <p:nvSpPr>
            <p:cNvPr id="265237" name="AutoShape 15"/>
            <p:cNvSpPr>
              <a:spLocks noChangeArrowheads="1"/>
            </p:cNvSpPr>
            <p:nvPr/>
          </p:nvSpPr>
          <p:spPr bwMode="auto">
            <a:xfrm>
              <a:off x="384" y="1008"/>
              <a:ext cx="1296" cy="432"/>
            </a:xfrm>
            <a:prstGeom prst="roundRect">
              <a:avLst>
                <a:gd name="adj" fmla="val 16667"/>
              </a:avLst>
            </a:prstGeom>
            <a:noFill/>
            <a:ln w="9525">
              <a:solidFill>
                <a:schemeClr val="tx1"/>
              </a:solidFill>
              <a:round/>
            </a:ln>
          </p:spPr>
          <p:txBody>
            <a:bodyPr wrap="none" lIns="0" tIns="0" rIns="0" bIns="0" anchor="ctr"/>
            <a:lstStyle/>
            <a:p>
              <a:endParaRPr lang="zh-CN" altLang="en-US"/>
            </a:p>
          </p:txBody>
        </p:sp>
        <p:sp>
          <p:nvSpPr>
            <p:cNvPr id="265238" name="Text Box 16"/>
            <p:cNvSpPr txBox="1">
              <a:spLocks noChangeArrowheads="1"/>
            </p:cNvSpPr>
            <p:nvPr/>
          </p:nvSpPr>
          <p:spPr bwMode="auto">
            <a:xfrm>
              <a:off x="441" y="1020"/>
              <a:ext cx="1306" cy="324"/>
            </a:xfrm>
            <a:prstGeom prst="rect">
              <a:avLst/>
            </a:prstGeom>
            <a:noFill/>
            <a:ln w="9525">
              <a:noFill/>
              <a:miter lim="800000"/>
            </a:ln>
          </p:spPr>
          <p:txBody>
            <a:bodyPr wrap="none" lIns="0" tIns="0" rIns="0" bIns="0">
              <a:spAutoFit/>
            </a:bodyPr>
            <a:lstStyle/>
            <a:p>
              <a:pPr algn="ctr"/>
              <a:r>
                <a:rPr lang="en-US" altLang="zh-CN" sz="1600"/>
                <a:t>Word 2003 running on</a:t>
              </a:r>
              <a:endParaRPr lang="en-US" altLang="zh-CN" sz="1600"/>
            </a:p>
            <a:p>
              <a:pPr algn="ctr"/>
              <a:r>
                <a:rPr lang="en-US" altLang="zh-CN" sz="1600"/>
                <a:t>Windows 2K</a:t>
              </a:r>
              <a:endParaRPr lang="en-US" altLang="zh-CN" sz="1600"/>
            </a:p>
          </p:txBody>
        </p:sp>
        <p:sp>
          <p:nvSpPr>
            <p:cNvPr id="265239" name="AutoShape 17"/>
            <p:cNvSpPr>
              <a:spLocks noChangeArrowheads="1"/>
            </p:cNvSpPr>
            <p:nvPr/>
          </p:nvSpPr>
          <p:spPr bwMode="auto">
            <a:xfrm>
              <a:off x="398" y="1570"/>
              <a:ext cx="1296" cy="384"/>
            </a:xfrm>
            <a:prstGeom prst="roundRect">
              <a:avLst>
                <a:gd name="adj" fmla="val 16667"/>
              </a:avLst>
            </a:prstGeom>
            <a:noFill/>
            <a:ln w="9525">
              <a:solidFill>
                <a:schemeClr val="tx1"/>
              </a:solidFill>
              <a:round/>
            </a:ln>
          </p:spPr>
          <p:txBody>
            <a:bodyPr wrap="none" lIns="0" tIns="0" rIns="0" bIns="0" anchor="ctr"/>
            <a:lstStyle/>
            <a:p>
              <a:endParaRPr lang="zh-CN" altLang="en-US"/>
            </a:p>
          </p:txBody>
        </p:sp>
        <p:sp>
          <p:nvSpPr>
            <p:cNvPr id="265240" name="Text Box 18"/>
            <p:cNvSpPr txBox="1">
              <a:spLocks noChangeArrowheads="1"/>
            </p:cNvSpPr>
            <p:nvPr/>
          </p:nvSpPr>
          <p:spPr bwMode="auto">
            <a:xfrm>
              <a:off x="696" y="1632"/>
              <a:ext cx="786" cy="322"/>
            </a:xfrm>
            <a:prstGeom prst="rect">
              <a:avLst/>
            </a:prstGeom>
            <a:noFill/>
            <a:ln w="9525">
              <a:noFill/>
              <a:miter lim="800000"/>
            </a:ln>
          </p:spPr>
          <p:txBody>
            <a:bodyPr wrap="none" lIns="0" tIns="0" rIns="0" bIns="0">
              <a:spAutoFit/>
            </a:bodyPr>
            <a:lstStyle/>
            <a:p>
              <a:pPr algn="ctr"/>
              <a:r>
                <a:rPr lang="en-US" altLang="zh-CN" sz="1600"/>
                <a:t>Word running</a:t>
              </a:r>
              <a:endParaRPr lang="en-US" altLang="zh-CN" sz="1600"/>
            </a:p>
            <a:p>
              <a:pPr algn="ctr"/>
              <a:r>
                <a:rPr lang="en-US" altLang="zh-CN" sz="1600"/>
                <a:t> on Win NT</a:t>
              </a:r>
              <a:endParaRPr lang="en-US" altLang="zh-CN" sz="1600"/>
            </a:p>
          </p:txBody>
        </p:sp>
        <p:sp>
          <p:nvSpPr>
            <p:cNvPr id="265241" name="AutoShape 19"/>
            <p:cNvSpPr>
              <a:spLocks noChangeArrowheads="1"/>
            </p:cNvSpPr>
            <p:nvPr/>
          </p:nvSpPr>
          <p:spPr bwMode="auto">
            <a:xfrm>
              <a:off x="398" y="2119"/>
              <a:ext cx="1296" cy="504"/>
            </a:xfrm>
            <a:prstGeom prst="roundRect">
              <a:avLst>
                <a:gd name="adj" fmla="val 16667"/>
              </a:avLst>
            </a:prstGeom>
            <a:noFill/>
            <a:ln w="9525">
              <a:solidFill>
                <a:schemeClr val="tx1"/>
              </a:solidFill>
              <a:round/>
            </a:ln>
          </p:spPr>
          <p:txBody>
            <a:bodyPr wrap="none" lIns="0" tIns="0" rIns="0" bIns="0" anchor="ctr"/>
            <a:lstStyle/>
            <a:p>
              <a:endParaRPr lang="zh-CN" altLang="en-US"/>
            </a:p>
          </p:txBody>
        </p:sp>
        <p:sp>
          <p:nvSpPr>
            <p:cNvPr id="265242" name="Text Box 20"/>
            <p:cNvSpPr txBox="1">
              <a:spLocks noChangeArrowheads="1"/>
            </p:cNvSpPr>
            <p:nvPr/>
          </p:nvSpPr>
          <p:spPr bwMode="auto">
            <a:xfrm>
              <a:off x="555" y="2208"/>
              <a:ext cx="975" cy="324"/>
            </a:xfrm>
            <a:prstGeom prst="rect">
              <a:avLst/>
            </a:prstGeom>
            <a:noFill/>
            <a:ln w="9525">
              <a:noFill/>
              <a:miter lim="800000"/>
            </a:ln>
          </p:spPr>
          <p:txBody>
            <a:bodyPr wrap="none" lIns="0" tIns="0" rIns="0" bIns="0">
              <a:spAutoFit/>
            </a:bodyPr>
            <a:lstStyle/>
            <a:p>
              <a:pPr algn="ctr"/>
              <a:r>
                <a:rPr lang="en-US" altLang="zh-CN" sz="1600"/>
                <a:t>Word 98 running</a:t>
              </a:r>
              <a:endParaRPr lang="en-US" altLang="zh-CN" sz="1600"/>
            </a:p>
            <a:p>
              <a:pPr algn="ctr"/>
              <a:r>
                <a:rPr lang="en-US" altLang="zh-CN" sz="1600"/>
                <a:t> on Win98</a:t>
              </a:r>
              <a:endParaRPr lang="en-US" altLang="zh-CN" sz="1600"/>
            </a:p>
          </p:txBody>
        </p:sp>
        <p:sp>
          <p:nvSpPr>
            <p:cNvPr id="265243" name="Line 21"/>
            <p:cNvSpPr>
              <a:spLocks noChangeShapeType="1"/>
            </p:cNvSpPr>
            <p:nvPr/>
          </p:nvSpPr>
          <p:spPr bwMode="auto">
            <a:xfrm>
              <a:off x="2928" y="1344"/>
              <a:ext cx="0" cy="144"/>
            </a:xfrm>
            <a:prstGeom prst="line">
              <a:avLst/>
            </a:prstGeom>
            <a:noFill/>
            <a:ln w="9525">
              <a:solidFill>
                <a:schemeClr val="tx1"/>
              </a:solidFill>
              <a:round/>
              <a:tailEnd type="triangle" w="med" len="med"/>
            </a:ln>
          </p:spPr>
          <p:txBody>
            <a:bodyPr lIns="0" tIns="0" rIns="0" bIns="0" anchor="ctr"/>
            <a:lstStyle/>
            <a:p>
              <a:endParaRPr lang="zh-CN" altLang="en-US"/>
            </a:p>
          </p:txBody>
        </p:sp>
        <p:sp>
          <p:nvSpPr>
            <p:cNvPr id="265244" name="Line 22"/>
            <p:cNvSpPr>
              <a:spLocks noChangeShapeType="1"/>
            </p:cNvSpPr>
            <p:nvPr/>
          </p:nvSpPr>
          <p:spPr bwMode="auto">
            <a:xfrm>
              <a:off x="1776" y="1200"/>
              <a:ext cx="816" cy="528"/>
            </a:xfrm>
            <a:prstGeom prst="line">
              <a:avLst/>
            </a:prstGeom>
            <a:noFill/>
            <a:ln w="9525">
              <a:solidFill>
                <a:schemeClr val="tx1"/>
              </a:solidFill>
              <a:round/>
              <a:headEnd type="triangle" w="med" len="med"/>
              <a:tailEnd type="triangle" w="med" len="med"/>
            </a:ln>
          </p:spPr>
          <p:txBody>
            <a:bodyPr lIns="0" tIns="0" rIns="0" bIns="0" anchor="ctr"/>
            <a:lstStyle/>
            <a:p>
              <a:endParaRPr lang="zh-CN" altLang="en-US"/>
            </a:p>
          </p:txBody>
        </p:sp>
        <p:sp>
          <p:nvSpPr>
            <p:cNvPr id="265245" name="Line 23"/>
            <p:cNvSpPr>
              <a:spLocks noChangeShapeType="1"/>
            </p:cNvSpPr>
            <p:nvPr/>
          </p:nvSpPr>
          <p:spPr bwMode="auto">
            <a:xfrm>
              <a:off x="1728" y="1776"/>
              <a:ext cx="864" cy="48"/>
            </a:xfrm>
            <a:prstGeom prst="line">
              <a:avLst/>
            </a:prstGeom>
            <a:noFill/>
            <a:ln w="9525">
              <a:solidFill>
                <a:schemeClr val="tx1"/>
              </a:solidFill>
              <a:round/>
              <a:headEnd type="triangle" w="med" len="med"/>
              <a:tailEnd type="triangle" w="med" len="med"/>
            </a:ln>
          </p:spPr>
          <p:txBody>
            <a:bodyPr lIns="0" tIns="0" rIns="0" bIns="0" anchor="ctr"/>
            <a:lstStyle/>
            <a:p>
              <a:endParaRPr lang="zh-CN" altLang="en-US"/>
            </a:p>
          </p:txBody>
        </p:sp>
        <p:sp>
          <p:nvSpPr>
            <p:cNvPr id="265246" name="Line 24"/>
            <p:cNvSpPr>
              <a:spLocks noChangeShapeType="1"/>
            </p:cNvSpPr>
            <p:nvPr/>
          </p:nvSpPr>
          <p:spPr bwMode="auto">
            <a:xfrm flipV="1">
              <a:off x="1680" y="1920"/>
              <a:ext cx="912" cy="480"/>
            </a:xfrm>
            <a:prstGeom prst="line">
              <a:avLst/>
            </a:prstGeom>
            <a:noFill/>
            <a:ln w="9525">
              <a:solidFill>
                <a:schemeClr val="tx1"/>
              </a:solidFill>
              <a:round/>
              <a:headEnd type="triangle" w="med" len="med"/>
              <a:tailEnd type="triangle" w="med" len="med"/>
            </a:ln>
          </p:spPr>
          <p:txBody>
            <a:bodyPr lIns="0" tIns="0" rIns="0" bIns="0" anchor="ctr"/>
            <a:lstStyle/>
            <a:p>
              <a:endParaRPr lang="zh-CN" altLang="en-US"/>
            </a:p>
          </p:txBody>
        </p:sp>
        <p:sp>
          <p:nvSpPr>
            <p:cNvPr id="265247" name="Line 25"/>
            <p:cNvSpPr>
              <a:spLocks noChangeShapeType="1"/>
            </p:cNvSpPr>
            <p:nvPr/>
          </p:nvSpPr>
          <p:spPr bwMode="auto">
            <a:xfrm flipV="1">
              <a:off x="3264" y="1584"/>
              <a:ext cx="912" cy="192"/>
            </a:xfrm>
            <a:prstGeom prst="line">
              <a:avLst/>
            </a:prstGeom>
            <a:noFill/>
            <a:ln w="9525">
              <a:solidFill>
                <a:schemeClr val="tx1"/>
              </a:solidFill>
              <a:round/>
              <a:headEnd type="triangle" w="med" len="med"/>
              <a:tailEnd type="triangle" w="med" len="med"/>
            </a:ln>
          </p:spPr>
          <p:txBody>
            <a:bodyPr lIns="0" tIns="0" rIns="0" bIns="0" anchor="ctr"/>
            <a:lstStyle/>
            <a:p>
              <a:endParaRPr lang="zh-CN" altLang="en-US"/>
            </a:p>
          </p:txBody>
        </p:sp>
        <p:sp>
          <p:nvSpPr>
            <p:cNvPr id="265248" name="Line 26"/>
            <p:cNvSpPr>
              <a:spLocks noChangeShapeType="1"/>
            </p:cNvSpPr>
            <p:nvPr/>
          </p:nvSpPr>
          <p:spPr bwMode="auto">
            <a:xfrm>
              <a:off x="3264" y="1872"/>
              <a:ext cx="898" cy="528"/>
            </a:xfrm>
            <a:prstGeom prst="line">
              <a:avLst/>
            </a:prstGeom>
            <a:noFill/>
            <a:ln w="9525">
              <a:solidFill>
                <a:schemeClr val="tx1"/>
              </a:solidFill>
              <a:round/>
              <a:headEnd type="triangle" w="med" len="med"/>
              <a:tailEnd type="triangle" w="med" len="med"/>
            </a:ln>
          </p:spPr>
          <p:txBody>
            <a:bodyPr lIns="0" tIns="0" rIns="0" bIns="0" anchor="ctr"/>
            <a:lstStyle/>
            <a:p>
              <a:endParaRPr lang="zh-CN" altLang="en-US"/>
            </a:p>
          </p:txBody>
        </p:sp>
        <p:sp>
          <p:nvSpPr>
            <p:cNvPr id="265249" name="AutoShape 27"/>
            <p:cNvSpPr>
              <a:spLocks noChangeArrowheads="1"/>
            </p:cNvSpPr>
            <p:nvPr/>
          </p:nvSpPr>
          <p:spPr bwMode="auto">
            <a:xfrm>
              <a:off x="2928" y="2064"/>
              <a:ext cx="96" cy="528"/>
            </a:xfrm>
            <a:prstGeom prst="upDownArrow">
              <a:avLst>
                <a:gd name="adj1" fmla="val 50000"/>
                <a:gd name="adj2" fmla="val 110000"/>
              </a:avLst>
            </a:prstGeom>
            <a:solidFill>
              <a:schemeClr val="accent1"/>
            </a:solidFill>
            <a:ln w="9525" cap="rnd">
              <a:solidFill>
                <a:schemeClr val="accent1"/>
              </a:solidFill>
              <a:prstDash val="sysDot"/>
              <a:miter lim="800000"/>
            </a:ln>
          </p:spPr>
          <p:txBody>
            <a:bodyPr wrap="none" anchor="ctr"/>
            <a:lstStyle/>
            <a:p>
              <a:endParaRPr lang="zh-CN" altLang="en-US"/>
            </a:p>
          </p:txBody>
        </p:sp>
        <p:sp>
          <p:nvSpPr>
            <p:cNvPr id="1627164" name="Text Box 28"/>
            <p:cNvSpPr txBox="1">
              <a:spLocks noChangeArrowheads="1"/>
            </p:cNvSpPr>
            <p:nvPr/>
          </p:nvSpPr>
          <p:spPr bwMode="auto">
            <a:xfrm>
              <a:off x="2592" y="2496"/>
              <a:ext cx="912" cy="784"/>
            </a:xfrm>
            <a:prstGeom prst="rect">
              <a:avLst/>
            </a:prstGeom>
            <a:noFill/>
            <a:ln w="9525">
              <a:noFill/>
              <a:miter lim="800000"/>
            </a:ln>
            <a:effectLst/>
          </p:spPr>
          <p:txBody>
            <a:bodyPr>
              <a:spAutoFit/>
            </a:bodyPr>
            <a:lstStyle/>
            <a:p>
              <a:pPr eaLnBrk="0" hangingPunct="0">
                <a:spcBef>
                  <a:spcPct val="50000"/>
                </a:spcBef>
                <a:defRPr/>
              </a:pPr>
              <a:r>
                <a:rPr lang="en-US" altLang="zh-CN">
                  <a:effectLst>
                    <a:outerShdw blurRad="38100" dist="38100" dir="2700000" algn="tl">
                      <a:srgbClr val="FFFFFF"/>
                    </a:outerShdw>
                  </a:effectLst>
                  <a:latin typeface="Verdana" panose="020B0604030504040204" pitchFamily="34" charset="0"/>
                  <a:ea typeface="宋体" panose="02010600030101010101" pitchFamily="2" charset="-122"/>
                </a:rPr>
                <a:t>Data.RTF</a:t>
              </a:r>
              <a:endParaRPr lang="en-US" altLang="zh-CN">
                <a:effectLst>
                  <a:outerShdw blurRad="38100" dist="38100" dir="2700000" algn="tl">
                    <a:srgbClr val="FFFFFF"/>
                  </a:outerShdw>
                </a:effectLst>
                <a:latin typeface="Verdana" panose="020B0604030504040204" pitchFamily="34" charset="0"/>
                <a:ea typeface="宋体" panose="02010600030101010101" pitchFamily="2" charset="-122"/>
              </a:endParaRPr>
            </a:p>
            <a:p>
              <a:pPr eaLnBrk="0" hangingPunct="0">
                <a:spcBef>
                  <a:spcPct val="50000"/>
                </a:spcBef>
                <a:defRPr/>
              </a:pPr>
              <a:r>
                <a:rPr lang="en-US" altLang="zh-CN">
                  <a:effectLst>
                    <a:outerShdw blurRad="38100" dist="38100" dir="2700000" algn="tl">
                      <a:srgbClr val="FFFFFF"/>
                    </a:outerShdw>
                  </a:effectLst>
                  <a:latin typeface="Verdana" panose="020B0604030504040204" pitchFamily="34" charset="0"/>
                  <a:ea typeface="宋体" panose="02010600030101010101" pitchFamily="2" charset="-122"/>
                </a:rPr>
                <a:t>Data.txt</a:t>
              </a:r>
              <a:endParaRPr lang="en-US" altLang="zh-CN">
                <a:effectLst>
                  <a:outerShdw blurRad="38100" dist="38100" dir="2700000" algn="tl">
                    <a:srgbClr val="FFFFFF"/>
                  </a:outerShdw>
                </a:effectLst>
                <a:latin typeface="Verdana" panose="020B0604030504040204" pitchFamily="34" charset="0"/>
                <a:ea typeface="宋体" panose="02010600030101010101" pitchFamily="2" charset="-122"/>
              </a:endParaRPr>
            </a:p>
            <a:p>
              <a:pPr eaLnBrk="0" hangingPunct="0">
                <a:spcBef>
                  <a:spcPct val="50000"/>
                </a:spcBef>
                <a:defRPr/>
              </a:pPr>
              <a:r>
                <a:rPr lang="en-US" altLang="zh-CN">
                  <a:effectLst>
                    <a:outerShdw blurRad="38100" dist="38100" dir="2700000" algn="tl">
                      <a:srgbClr val="FFFFFF"/>
                    </a:outerShdw>
                  </a:effectLst>
                  <a:latin typeface="Verdana" panose="020B0604030504040204" pitchFamily="34" charset="0"/>
                  <a:ea typeface="宋体" panose="02010600030101010101" pitchFamily="2" charset="-122"/>
                </a:rPr>
                <a:t>Tools</a:t>
              </a:r>
              <a:endParaRPr lang="en-US" altLang="zh-CN">
                <a:effectLst>
                  <a:outerShdw blurRad="38100" dist="38100" dir="2700000" algn="tl">
                    <a:srgbClr val="FFFFFF"/>
                  </a:outerShdw>
                </a:effectLst>
                <a:latin typeface="Verdana" panose="020B0604030504040204" pitchFamily="34" charset="0"/>
                <a:ea typeface="宋体" panose="02010600030101010101" pitchFamily="2" charset="-122"/>
              </a:endParaRPr>
            </a:p>
          </p:txBody>
        </p:sp>
      </p:grpSp>
      <p:sp>
        <p:nvSpPr>
          <p:cNvPr id="265219" name="Line 29"/>
          <p:cNvSpPr>
            <a:spLocks noChangeShapeType="1"/>
          </p:cNvSpPr>
          <p:nvPr/>
        </p:nvSpPr>
        <p:spPr bwMode="auto">
          <a:xfrm>
            <a:off x="6248400" y="1219200"/>
            <a:ext cx="0" cy="5029200"/>
          </a:xfrm>
          <a:prstGeom prst="line">
            <a:avLst/>
          </a:prstGeom>
          <a:noFill/>
          <a:ln w="9525">
            <a:solidFill>
              <a:schemeClr val="accent1"/>
            </a:solidFill>
            <a:prstDash val="dash"/>
            <a:round/>
          </a:ln>
        </p:spPr>
        <p:txBody>
          <a:bodyPr/>
          <a:lstStyle/>
          <a:p>
            <a:endParaRPr lang="zh-CN" altLang="en-US"/>
          </a:p>
        </p:txBody>
      </p:sp>
      <p:sp>
        <p:nvSpPr>
          <p:cNvPr id="265220" name="Line 30"/>
          <p:cNvSpPr>
            <a:spLocks noChangeShapeType="1"/>
          </p:cNvSpPr>
          <p:nvPr/>
        </p:nvSpPr>
        <p:spPr bwMode="auto">
          <a:xfrm flipH="1">
            <a:off x="4419600" y="5715000"/>
            <a:ext cx="1752600" cy="0"/>
          </a:xfrm>
          <a:prstGeom prst="line">
            <a:avLst/>
          </a:prstGeom>
          <a:noFill/>
          <a:ln w="9525">
            <a:solidFill>
              <a:schemeClr val="tx1"/>
            </a:solidFill>
            <a:prstDash val="dash"/>
            <a:round/>
            <a:tailEnd type="triangle" w="med" len="med"/>
          </a:ln>
        </p:spPr>
        <p:txBody>
          <a:bodyPr/>
          <a:lstStyle/>
          <a:p>
            <a:endParaRPr lang="zh-CN" altLang="en-US"/>
          </a:p>
        </p:txBody>
      </p:sp>
      <p:sp>
        <p:nvSpPr>
          <p:cNvPr id="1627167" name="Text Box 31"/>
          <p:cNvSpPr txBox="1">
            <a:spLocks noChangeArrowheads="1"/>
          </p:cNvSpPr>
          <p:nvPr/>
        </p:nvSpPr>
        <p:spPr bwMode="auto">
          <a:xfrm>
            <a:off x="3352800" y="5486400"/>
            <a:ext cx="1219200" cy="366713"/>
          </a:xfrm>
          <a:prstGeom prst="rect">
            <a:avLst/>
          </a:prstGeom>
          <a:noFill/>
          <a:ln w="9525">
            <a:noFill/>
            <a:miter lim="800000"/>
          </a:ln>
          <a:effectLst/>
        </p:spPr>
        <p:txBody>
          <a:bodyPr>
            <a:spAutoFit/>
          </a:bodyPr>
          <a:lstStyle/>
          <a:p>
            <a:pPr eaLnBrk="0" hangingPunct="0">
              <a:spcBef>
                <a:spcPct val="50000"/>
              </a:spcBef>
              <a:defRPr/>
            </a:pPr>
            <a:r>
              <a:rPr lang="en-US" altLang="zh-CN">
                <a:effectLst>
                  <a:outerShdw blurRad="38100" dist="38100" dir="2700000" algn="tl">
                    <a:srgbClr val="FFFFFF"/>
                  </a:outerShdw>
                </a:effectLst>
                <a:latin typeface="Verdana" panose="020B0604030504040204" pitchFamily="34" charset="0"/>
                <a:ea typeface="宋体" panose="02010600030101010101" pitchFamily="2" charset="-122"/>
              </a:rPr>
              <a:t>Must do</a:t>
            </a:r>
            <a:endParaRPr lang="en-US" altLang="zh-CN">
              <a:effectLst>
                <a:outerShdw blurRad="38100" dist="38100" dir="2700000" algn="tl">
                  <a:srgbClr val="FFFFFF"/>
                </a:outerShdw>
              </a:effectLst>
              <a:latin typeface="Verdana" panose="020B0604030504040204" pitchFamily="34" charset="0"/>
              <a:ea typeface="宋体" panose="02010600030101010101" pitchFamily="2" charset="-122"/>
            </a:endParaRPr>
          </a:p>
        </p:txBody>
      </p:sp>
      <p:sp>
        <p:nvSpPr>
          <p:cNvPr id="265222" name="Line 32"/>
          <p:cNvSpPr>
            <a:spLocks noChangeShapeType="1"/>
          </p:cNvSpPr>
          <p:nvPr/>
        </p:nvSpPr>
        <p:spPr bwMode="auto">
          <a:xfrm>
            <a:off x="6400800" y="5715000"/>
            <a:ext cx="1828800" cy="0"/>
          </a:xfrm>
          <a:prstGeom prst="line">
            <a:avLst/>
          </a:prstGeom>
          <a:noFill/>
          <a:ln w="9525">
            <a:solidFill>
              <a:schemeClr val="tx1"/>
            </a:solidFill>
            <a:prstDash val="dash"/>
            <a:round/>
            <a:tailEnd type="triangle" w="med" len="med"/>
          </a:ln>
        </p:spPr>
        <p:txBody>
          <a:bodyPr/>
          <a:lstStyle/>
          <a:p>
            <a:endParaRPr lang="zh-CN" altLang="en-US"/>
          </a:p>
        </p:txBody>
      </p:sp>
      <p:sp>
        <p:nvSpPr>
          <p:cNvPr id="1627169" name="Text Box 33"/>
          <p:cNvSpPr txBox="1">
            <a:spLocks noChangeArrowheads="1"/>
          </p:cNvSpPr>
          <p:nvPr/>
        </p:nvSpPr>
        <p:spPr bwMode="auto">
          <a:xfrm>
            <a:off x="6477000" y="5791200"/>
            <a:ext cx="2239963" cy="366713"/>
          </a:xfrm>
          <a:prstGeom prst="rect">
            <a:avLst/>
          </a:prstGeom>
          <a:noFill/>
          <a:ln w="9525">
            <a:noFill/>
            <a:miter lim="800000"/>
          </a:ln>
          <a:effectLst/>
        </p:spPr>
        <p:txBody>
          <a:bodyPr wrap="none">
            <a:spAutoFit/>
          </a:bodyPr>
          <a:lstStyle/>
          <a:p>
            <a:pPr eaLnBrk="0" hangingPunct="0">
              <a:defRPr/>
            </a:pPr>
            <a:r>
              <a:rPr lang="en-US" altLang="zh-CN">
                <a:effectLst>
                  <a:outerShdw blurRad="38100" dist="38100" dir="2700000" algn="tl">
                    <a:srgbClr val="FFFFFF"/>
                  </a:outerShdw>
                </a:effectLst>
                <a:latin typeface="Verdana" panose="020B0604030504040204" pitchFamily="34" charset="0"/>
                <a:ea typeface="宋体" panose="02010600030101010101" pitchFamily="2" charset="-122"/>
              </a:rPr>
              <a:t>Had better design</a:t>
            </a:r>
            <a:endParaRPr lang="en-US" altLang="zh-CN">
              <a:effectLst>
                <a:outerShdw blurRad="38100" dist="38100" dir="2700000" algn="tl">
                  <a:srgbClr val="FFFFFF"/>
                </a:outerShdw>
              </a:effectLst>
              <a:latin typeface="Verdana" panose="020B0604030504040204" pitchFamily="34" charset="0"/>
              <a:ea typeface="宋体" panose="02010600030101010101" pitchFamily="2" charset="-122"/>
            </a:endParaRPr>
          </a:p>
        </p:txBody>
      </p:sp>
      <p:sp>
        <p:nvSpPr>
          <p:cNvPr id="1627170" name="Text Box 34"/>
          <p:cNvSpPr txBox="1">
            <a:spLocks noChangeArrowheads="1"/>
          </p:cNvSpPr>
          <p:nvPr/>
        </p:nvSpPr>
        <p:spPr bwMode="auto">
          <a:xfrm>
            <a:off x="533400" y="5105400"/>
            <a:ext cx="2590800" cy="1192213"/>
          </a:xfrm>
          <a:prstGeom prst="rect">
            <a:avLst/>
          </a:prstGeom>
          <a:noFill/>
          <a:ln w="9525">
            <a:noFill/>
            <a:miter lim="800000"/>
          </a:ln>
          <a:effectLst/>
        </p:spPr>
        <p:txBody>
          <a:bodyPr>
            <a:spAutoFit/>
          </a:bodyPr>
          <a:lstStyle/>
          <a:p>
            <a:pPr algn="r" eaLnBrk="0" hangingPunct="0">
              <a:spcBef>
                <a:spcPct val="50000"/>
              </a:spcBef>
              <a:defRPr/>
            </a:pPr>
            <a:r>
              <a:rPr lang="en-US" altLang="zh-CN">
                <a:effectLst>
                  <a:outerShdw blurRad="38100" dist="38100" dir="2700000" algn="tl">
                    <a:srgbClr val="FFFFFF"/>
                  </a:outerShdw>
                </a:effectLst>
                <a:latin typeface="Verdana" panose="020B0604030504040204" pitchFamily="34" charset="0"/>
                <a:ea typeface="宋体" panose="02010600030101010101" pitchFamily="2" charset="-122"/>
              </a:rPr>
              <a:t>Load old data</a:t>
            </a:r>
            <a:endParaRPr lang="en-US" altLang="zh-CN">
              <a:effectLst>
                <a:outerShdw blurRad="38100" dist="38100" dir="2700000" algn="tl">
                  <a:srgbClr val="FFFFFF"/>
                </a:outerShdw>
              </a:effectLst>
              <a:latin typeface="Verdana" panose="020B0604030504040204" pitchFamily="34" charset="0"/>
              <a:ea typeface="宋体" panose="02010600030101010101" pitchFamily="2" charset="-122"/>
            </a:endParaRPr>
          </a:p>
          <a:p>
            <a:pPr algn="r" eaLnBrk="0" hangingPunct="0">
              <a:spcBef>
                <a:spcPct val="50000"/>
              </a:spcBef>
              <a:defRPr/>
            </a:pPr>
            <a:r>
              <a:rPr lang="en-US" altLang="zh-CN">
                <a:effectLst>
                  <a:outerShdw blurRad="38100" dist="38100" dir="2700000" algn="tl">
                    <a:srgbClr val="FFFFFF"/>
                  </a:outerShdw>
                </a:effectLst>
                <a:latin typeface="Verdana" panose="020B0604030504040204" pitchFamily="34" charset="0"/>
                <a:ea typeface="宋体" panose="02010600030101010101" pitchFamily="2" charset="-122"/>
              </a:rPr>
              <a:t>Import old data</a:t>
            </a:r>
            <a:endParaRPr lang="en-US" altLang="zh-CN">
              <a:effectLst>
                <a:outerShdw blurRad="38100" dist="38100" dir="2700000" algn="tl">
                  <a:srgbClr val="FFFFFF"/>
                </a:outerShdw>
              </a:effectLst>
              <a:latin typeface="Verdana" panose="020B0604030504040204" pitchFamily="34" charset="0"/>
              <a:ea typeface="宋体" panose="02010600030101010101" pitchFamily="2" charset="-122"/>
            </a:endParaRPr>
          </a:p>
          <a:p>
            <a:pPr algn="r" eaLnBrk="0" hangingPunct="0">
              <a:spcBef>
                <a:spcPct val="50000"/>
              </a:spcBef>
              <a:defRPr/>
            </a:pPr>
            <a:r>
              <a:rPr lang="en-US" altLang="zh-CN">
                <a:effectLst>
                  <a:outerShdw blurRad="38100" dist="38100" dir="2700000" algn="tl">
                    <a:srgbClr val="FFFFFF"/>
                  </a:outerShdw>
                </a:effectLst>
                <a:latin typeface="Verdana" panose="020B0604030504040204" pitchFamily="34" charset="0"/>
                <a:ea typeface="宋体" panose="02010600030101010101" pitchFamily="2" charset="-122"/>
              </a:rPr>
              <a:t>Exchange new data</a:t>
            </a:r>
            <a:endParaRPr lang="en-US" altLang="zh-CN">
              <a:effectLst>
                <a:outerShdw blurRad="38100" dist="38100" dir="2700000" algn="tl">
                  <a:srgbClr val="FFFFFF"/>
                </a:outerShdw>
              </a:effectLst>
              <a:latin typeface="Verdana" panose="020B0604030504040204" pitchFamily="34" charset="0"/>
              <a:ea typeface="宋体" panose="02010600030101010101" pitchFamily="2" charset="-122"/>
            </a:endParaRPr>
          </a:p>
        </p:txBody>
      </p:sp>
      <p:sp>
        <p:nvSpPr>
          <p:cNvPr id="265225" name="AutoShape 35"/>
          <p:cNvSpPr/>
          <p:nvPr/>
        </p:nvSpPr>
        <p:spPr bwMode="auto">
          <a:xfrm>
            <a:off x="3048000" y="5181600"/>
            <a:ext cx="304800" cy="990600"/>
          </a:xfrm>
          <a:prstGeom prst="rightBrace">
            <a:avLst>
              <a:gd name="adj1" fmla="val 27083"/>
              <a:gd name="adj2" fmla="val 50000"/>
            </a:avLst>
          </a:prstGeom>
          <a:noFill/>
          <a:ln w="9525">
            <a:solidFill>
              <a:schemeClr val="tx1"/>
            </a:solidFill>
            <a:rou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1403350" y="404813"/>
            <a:ext cx="6176963" cy="576262"/>
          </a:xfrm>
        </p:spPr>
        <p:txBody>
          <a:bodyPr/>
          <a:lstStyle/>
          <a:p>
            <a:pPr algn="ctr"/>
            <a:r>
              <a:rPr kumimoji="1" lang="zh-CN" altLang="en-US" sz="3600" b="1" smtClean="0">
                <a:solidFill>
                  <a:srgbClr val="FFFF00"/>
                </a:solidFill>
                <a:ea typeface="楷体_GB2312"/>
                <a:cs typeface="楷体_GB2312"/>
              </a:rPr>
              <a:t>一些常见的性能问题</a:t>
            </a:r>
            <a:endParaRPr kumimoji="1" lang="zh-CN" altLang="en-US" sz="3600" b="1" smtClean="0">
              <a:solidFill>
                <a:srgbClr val="FFFF00"/>
              </a:solidFill>
              <a:ea typeface="楷体_GB2312"/>
              <a:cs typeface="楷体_GB2312"/>
            </a:endParaRPr>
          </a:p>
        </p:txBody>
      </p:sp>
      <p:pic>
        <p:nvPicPr>
          <p:cNvPr id="6" name="Picture 6" descr="http://t1.gstatic.com/images?q=tbn:ANd9GcTRWrVfgbWnsR8zidpoEFBUhJsQMocL3NedSnQu0H-bRNc2RXNP"/>
          <p:cNvPicPr>
            <a:picLocks noChangeAspect="1" noChangeArrowheads="1"/>
          </p:cNvPicPr>
          <p:nvPr/>
        </p:nvPicPr>
        <p:blipFill>
          <a:blip r:embed="rId1"/>
          <a:srcRect/>
          <a:stretch>
            <a:fillRect/>
          </a:stretch>
        </p:blipFill>
        <p:spPr bwMode="auto">
          <a:xfrm>
            <a:off x="3059113" y="1989138"/>
            <a:ext cx="3457575" cy="3455987"/>
          </a:xfrm>
          <a:prstGeom prst="rect">
            <a:avLst/>
          </a:prstGeom>
          <a:noFill/>
          <a:ln w="9525">
            <a:noFill/>
            <a:miter lim="800000"/>
            <a:headEnd/>
            <a:tailEnd/>
          </a:ln>
        </p:spPr>
      </p:pic>
      <p:sp>
        <p:nvSpPr>
          <p:cNvPr id="7" name="Rectangle 3"/>
          <p:cNvSpPr txBox="1">
            <a:spLocks noChangeArrowheads="1"/>
          </p:cNvSpPr>
          <p:nvPr/>
        </p:nvSpPr>
        <p:spPr bwMode="auto">
          <a:xfrm>
            <a:off x="863600" y="4041775"/>
            <a:ext cx="7777480" cy="2088515"/>
          </a:xfrm>
          <a:prstGeom prst="rect">
            <a:avLst/>
          </a:prstGeom>
          <a:noFill/>
          <a:ln w="9525">
            <a:noFill/>
            <a:miter lim="800000"/>
          </a:ln>
        </p:spPr>
        <p:txBody>
          <a:bodyPr/>
          <a:lstStyle/>
          <a:p>
            <a:pPr eaLnBrk="0" latinLnBrk="0" hangingPunct="0">
              <a:lnSpc>
                <a:spcPct val="150000"/>
              </a:lnSpc>
              <a:spcBef>
                <a:spcPts val="0"/>
              </a:spcBef>
              <a:buFont typeface="Arial" panose="020B0604020202020204" pitchFamily="34" charset="0"/>
              <a:buChar char="•"/>
              <a:defRPr/>
            </a:pPr>
            <a:r>
              <a:rPr lang="zh-CN" altLang="en-US" sz="2800" b="1" i="0" u="sng" dirty="0">
                <a:solidFill>
                  <a:srgbClr val="0070C0"/>
                </a:solidFill>
                <a:latin typeface="+mn-lt"/>
                <a:ea typeface="宋体" panose="02010600030101010101" pitchFamily="2" charset="-122"/>
              </a:rPr>
              <a:t>资源耗尽，</a:t>
            </a:r>
            <a:r>
              <a:rPr lang="zh-CN" altLang="en-US" sz="2400" i="0" dirty="0">
                <a:solidFill>
                  <a:srgbClr val="0070C0"/>
                </a:solidFill>
                <a:latin typeface="+mn-lt"/>
                <a:ea typeface="宋体" panose="02010600030101010101" pitchFamily="2" charset="-122"/>
              </a:rPr>
              <a:t>如</a:t>
            </a:r>
            <a:r>
              <a:rPr lang="en-US" altLang="zh-CN" sz="2400" i="0" dirty="0">
                <a:solidFill>
                  <a:srgbClr val="0070C0"/>
                </a:solidFill>
                <a:latin typeface="+mn-lt"/>
                <a:ea typeface="宋体" panose="02010600030101010101" pitchFamily="2" charset="-122"/>
              </a:rPr>
              <a:t>CPU</a:t>
            </a:r>
            <a:r>
              <a:rPr lang="zh-CN" altLang="en-US" sz="2400" i="0" dirty="0">
                <a:solidFill>
                  <a:srgbClr val="0070C0"/>
                </a:solidFill>
                <a:latin typeface="+mn-lt"/>
                <a:ea typeface="宋体" panose="02010600030101010101" pitchFamily="2" charset="-122"/>
              </a:rPr>
              <a:t>使用率达到</a:t>
            </a:r>
            <a:r>
              <a:rPr lang="en-US" altLang="zh-CN" sz="2400" i="0" dirty="0">
                <a:solidFill>
                  <a:srgbClr val="0070C0"/>
                </a:solidFill>
                <a:latin typeface="+mn-lt"/>
                <a:ea typeface="宋体" panose="02010600030101010101" pitchFamily="2" charset="-122"/>
              </a:rPr>
              <a:t>100%</a:t>
            </a:r>
            <a:endParaRPr lang="en-US" altLang="zh-CN" sz="2400" i="0" dirty="0">
              <a:solidFill>
                <a:srgbClr val="0070C0"/>
              </a:solidFill>
              <a:latin typeface="+mn-lt"/>
              <a:ea typeface="宋体" panose="02010600030101010101" pitchFamily="2" charset="-122"/>
            </a:endParaRPr>
          </a:p>
          <a:p>
            <a:pPr eaLnBrk="0" latinLnBrk="0" hangingPunct="0">
              <a:lnSpc>
                <a:spcPct val="150000"/>
              </a:lnSpc>
              <a:spcBef>
                <a:spcPts val="0"/>
              </a:spcBef>
              <a:buFont typeface="Arial" panose="020B0604020202020204" pitchFamily="34" charset="0"/>
              <a:buChar char="•"/>
              <a:defRPr/>
            </a:pPr>
            <a:r>
              <a:rPr lang="zh-CN" altLang="en-US" sz="2800" b="1" i="0" u="sng" dirty="0">
                <a:solidFill>
                  <a:srgbClr val="0070C0"/>
                </a:solidFill>
                <a:latin typeface="+mn-lt"/>
                <a:ea typeface="宋体" panose="02010600030101010101" pitchFamily="2" charset="-122"/>
              </a:rPr>
              <a:t>资源泄漏</a:t>
            </a:r>
            <a:r>
              <a:rPr lang="zh-CN" altLang="en-US" sz="2800" i="0" dirty="0">
                <a:solidFill>
                  <a:srgbClr val="0070C0"/>
                </a:solidFill>
                <a:latin typeface="+mn-lt"/>
                <a:ea typeface="宋体" panose="02010600030101010101" pitchFamily="2" charset="-122"/>
              </a:rPr>
              <a:t>，</a:t>
            </a:r>
            <a:r>
              <a:rPr lang="zh-CN" altLang="en-US" sz="2400" i="0" dirty="0">
                <a:solidFill>
                  <a:srgbClr val="0070C0"/>
                </a:solidFill>
                <a:latin typeface="+mn-lt"/>
                <a:ea typeface="宋体" panose="02010600030101010101" pitchFamily="2" charset="-122"/>
              </a:rPr>
              <a:t>如内存泄漏 ，最终会导致资源耗尽</a:t>
            </a:r>
            <a:endParaRPr lang="zh-CN" altLang="en-US" sz="2400" i="0" dirty="0">
              <a:solidFill>
                <a:srgbClr val="0070C0"/>
              </a:solidFill>
              <a:latin typeface="+mn-lt"/>
              <a:ea typeface="宋体" panose="02010600030101010101" pitchFamily="2" charset="-122"/>
            </a:endParaRPr>
          </a:p>
          <a:p>
            <a:pPr eaLnBrk="0" latinLnBrk="0" hangingPunct="0">
              <a:lnSpc>
                <a:spcPct val="150000"/>
              </a:lnSpc>
              <a:spcBef>
                <a:spcPts val="0"/>
              </a:spcBef>
              <a:buFont typeface="Arial" panose="020B0604020202020204" pitchFamily="34" charset="0"/>
              <a:buChar char="•"/>
              <a:defRPr/>
            </a:pPr>
            <a:r>
              <a:rPr lang="zh-CN" altLang="en-US" sz="2800" b="1" i="0" u="sng" dirty="0">
                <a:solidFill>
                  <a:srgbClr val="0070C0"/>
                </a:solidFill>
                <a:latin typeface="+mn-lt"/>
                <a:ea typeface="宋体" panose="02010600030101010101" pitchFamily="2" charset="-122"/>
              </a:rPr>
              <a:t>资源瓶颈</a:t>
            </a:r>
            <a:r>
              <a:rPr lang="zh-CN" altLang="en-US" sz="2800" i="0" dirty="0">
                <a:solidFill>
                  <a:srgbClr val="0070C0"/>
                </a:solidFill>
                <a:latin typeface="+mn-lt"/>
                <a:ea typeface="宋体" panose="02010600030101010101" pitchFamily="2" charset="-122"/>
              </a:rPr>
              <a:t>，</a:t>
            </a:r>
            <a:r>
              <a:rPr lang="zh-CN" altLang="en-US" sz="2400" i="0" dirty="0">
                <a:solidFill>
                  <a:srgbClr val="0070C0"/>
                </a:solidFill>
                <a:latin typeface="+mn-lt"/>
                <a:ea typeface="宋体" panose="02010600030101010101" pitchFamily="2" charset="-122"/>
              </a:rPr>
              <a:t>如线程、</a:t>
            </a:r>
            <a:r>
              <a:rPr lang="en-US" altLang="zh-CN" sz="2400" i="0" dirty="0">
                <a:solidFill>
                  <a:srgbClr val="0070C0"/>
                </a:solidFill>
                <a:latin typeface="+mn-lt"/>
                <a:ea typeface="宋体" panose="02010600030101010101" pitchFamily="2" charset="-122"/>
              </a:rPr>
              <a:t>GDI</a:t>
            </a:r>
            <a:r>
              <a:rPr lang="zh-CN" altLang="en-US" sz="2400" i="0" dirty="0">
                <a:solidFill>
                  <a:srgbClr val="0070C0"/>
                </a:solidFill>
                <a:latin typeface="+mn-lt"/>
                <a:ea typeface="宋体" panose="02010600030101010101" pitchFamily="2" charset="-122"/>
              </a:rPr>
              <a:t>、</a:t>
            </a:r>
            <a:r>
              <a:rPr lang="en-US" altLang="zh-CN" sz="2400" i="0" dirty="0">
                <a:solidFill>
                  <a:srgbClr val="0070C0"/>
                </a:solidFill>
                <a:latin typeface="+mn-lt"/>
                <a:ea typeface="宋体" panose="02010600030101010101" pitchFamily="2" charset="-122"/>
              </a:rPr>
              <a:t>DB</a:t>
            </a:r>
            <a:r>
              <a:rPr lang="zh-CN" altLang="en-US" sz="2400" i="0" dirty="0">
                <a:solidFill>
                  <a:srgbClr val="0070C0"/>
                </a:solidFill>
                <a:ea typeface="宋体" panose="02010600030101010101" pitchFamily="2" charset="-122"/>
              </a:rPr>
              <a:t>连接</a:t>
            </a:r>
            <a:r>
              <a:rPr lang="zh-CN" altLang="en-US" sz="2400" i="0" dirty="0">
                <a:solidFill>
                  <a:srgbClr val="0070C0"/>
                </a:solidFill>
                <a:latin typeface="+mn-lt"/>
                <a:ea typeface="宋体" panose="02010600030101010101" pitchFamily="2" charset="-122"/>
              </a:rPr>
              <a:t>等资源变得稀缺 </a:t>
            </a:r>
            <a:endParaRPr lang="zh-CN" altLang="en-US" sz="2400" i="0" dirty="0">
              <a:solidFill>
                <a:srgbClr val="0070C0"/>
              </a:solidFill>
              <a:latin typeface="+mn-lt"/>
              <a:ea typeface="宋体" panose="02010600030101010101" pitchFamily="2" charset="-122"/>
            </a:endParaRPr>
          </a:p>
        </p:txBody>
      </p:sp>
      <p:sp>
        <p:nvSpPr>
          <p:cNvPr id="8" name="矩形 7"/>
          <p:cNvSpPr/>
          <p:nvPr/>
        </p:nvSpPr>
        <p:spPr>
          <a:xfrm>
            <a:off x="900113" y="1484313"/>
            <a:ext cx="7127875" cy="2030095"/>
          </a:xfrm>
          <a:prstGeom prst="rect">
            <a:avLst/>
          </a:prstGeom>
        </p:spPr>
        <p:txBody>
          <a:bodyPr>
            <a:spAutoFit/>
          </a:bodyPr>
          <a:lstStyle/>
          <a:p>
            <a:pPr eaLnBrk="0" latinLnBrk="0" hangingPunct="0">
              <a:lnSpc>
                <a:spcPct val="150000"/>
              </a:lnSpc>
              <a:spcBef>
                <a:spcPts val="0"/>
              </a:spcBef>
              <a:buFont typeface="Arial" panose="020B0604020202020204" pitchFamily="34" charset="0"/>
              <a:buChar char="•"/>
              <a:defRPr/>
            </a:pPr>
            <a:r>
              <a:rPr lang="zh-CN" altLang="en-US" sz="2800" dirty="0">
                <a:solidFill>
                  <a:srgbClr val="0070C0"/>
                </a:solidFill>
                <a:latin typeface="+mn-lt"/>
                <a:ea typeface="宋体" panose="02010600030101010101" pitchFamily="2" charset="-122"/>
              </a:rPr>
              <a:t> </a:t>
            </a:r>
            <a:r>
              <a:rPr lang="zh-CN" altLang="en-US" sz="2800" i="0" dirty="0">
                <a:solidFill>
                  <a:srgbClr val="0070C0"/>
                </a:solidFill>
                <a:latin typeface="+mn-lt"/>
                <a:ea typeface="宋体" panose="02010600030101010101" pitchFamily="2" charset="-122"/>
              </a:rPr>
              <a:t>启动系统、打开页面越来越慢</a:t>
            </a:r>
            <a:endParaRPr lang="en-US" altLang="zh-CN" sz="2800" i="0" dirty="0">
              <a:solidFill>
                <a:srgbClr val="0070C0"/>
              </a:solidFill>
              <a:latin typeface="+mn-lt"/>
              <a:ea typeface="宋体" panose="02010600030101010101" pitchFamily="2" charset="-122"/>
            </a:endParaRPr>
          </a:p>
          <a:p>
            <a:pPr eaLnBrk="0" latinLnBrk="0" hangingPunct="0">
              <a:lnSpc>
                <a:spcPct val="150000"/>
              </a:lnSpc>
              <a:spcBef>
                <a:spcPts val="0"/>
              </a:spcBef>
              <a:buFont typeface="Arial" panose="020B0604020202020204" pitchFamily="34" charset="0"/>
              <a:buChar char="•"/>
              <a:defRPr/>
            </a:pPr>
            <a:r>
              <a:rPr lang="zh-CN" altLang="en-US" sz="2800" i="0" dirty="0">
                <a:solidFill>
                  <a:srgbClr val="0070C0"/>
                </a:solidFill>
                <a:latin typeface="+mn-lt"/>
                <a:ea typeface="宋体" panose="02010600030101010101" pitchFamily="2" charset="-122"/>
              </a:rPr>
              <a:t> 查询数据，很长时间才显示列表</a:t>
            </a:r>
            <a:endParaRPr lang="en-US" altLang="zh-CN" sz="2800" i="0" dirty="0">
              <a:solidFill>
                <a:srgbClr val="0070C0"/>
              </a:solidFill>
              <a:latin typeface="+mn-lt"/>
              <a:ea typeface="宋体" panose="02010600030101010101" pitchFamily="2" charset="-122"/>
            </a:endParaRPr>
          </a:p>
          <a:p>
            <a:pPr eaLnBrk="0" latinLnBrk="0" hangingPunct="0">
              <a:lnSpc>
                <a:spcPct val="150000"/>
              </a:lnSpc>
              <a:spcBef>
                <a:spcPts val="0"/>
              </a:spcBef>
              <a:buFont typeface="Arial" panose="020B0604020202020204" pitchFamily="34" charset="0"/>
              <a:buChar char="•"/>
              <a:defRPr/>
            </a:pPr>
            <a:r>
              <a:rPr lang="zh-CN" altLang="en-US" sz="2800" i="0" dirty="0">
                <a:solidFill>
                  <a:srgbClr val="0070C0"/>
                </a:solidFill>
                <a:ea typeface="宋体" panose="02010600030101010101" pitchFamily="2" charset="-122"/>
              </a:rPr>
              <a:t> 网络下载速度很低，如</a:t>
            </a:r>
            <a:r>
              <a:rPr lang="en-US" altLang="zh-CN" sz="2800" i="0" dirty="0">
                <a:solidFill>
                  <a:srgbClr val="0070C0"/>
                </a:solidFill>
                <a:ea typeface="宋体" panose="02010600030101010101" pitchFamily="2" charset="-122"/>
              </a:rPr>
              <a:t>5k/</a:t>
            </a:r>
            <a:r>
              <a:rPr lang="en-US" altLang="zh-CN" sz="2800" dirty="0">
                <a:solidFill>
                  <a:srgbClr val="0070C0"/>
                </a:solidFill>
                <a:ea typeface="宋体" panose="02010600030101010101" pitchFamily="2" charset="-122"/>
              </a:rPr>
              <a:t>s</a:t>
            </a:r>
            <a:endParaRPr lang="en-US" altLang="zh-CN" sz="2800" dirty="0">
              <a:solidFill>
                <a:srgbClr val="0070C0"/>
              </a:solidFill>
              <a:latin typeface="+mn-lt"/>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403350" y="260350"/>
            <a:ext cx="6338888" cy="685800"/>
          </a:xfrm>
        </p:spPr>
        <p:txBody>
          <a:bodyPr/>
          <a:lstStyle/>
          <a:p>
            <a:pPr algn="ctr">
              <a:defRPr/>
            </a:pPr>
            <a:r>
              <a:rPr kumimoji="1" lang="zh-CN" altLang="en-US" sz="3600" b="1" dirty="0">
                <a:solidFill>
                  <a:srgbClr val="FFFF00"/>
                </a:solidFill>
                <a:latin typeface="+mn-lt"/>
                <a:ea typeface="+mn-ea"/>
              </a:rPr>
              <a:t>多个不同版本的测试</a:t>
            </a:r>
            <a:endParaRPr kumimoji="1" lang="en-US" altLang="zh-CN" sz="3600" b="1" dirty="0">
              <a:solidFill>
                <a:srgbClr val="FFFF00"/>
              </a:solidFill>
              <a:latin typeface="+mn-lt"/>
              <a:ea typeface="+mn-ea"/>
            </a:endParaRPr>
          </a:p>
        </p:txBody>
      </p:sp>
      <p:grpSp>
        <p:nvGrpSpPr>
          <p:cNvPr id="267266" name="Group 3"/>
          <p:cNvGrpSpPr/>
          <p:nvPr/>
        </p:nvGrpSpPr>
        <p:grpSpPr bwMode="auto">
          <a:xfrm>
            <a:off x="609600" y="1600200"/>
            <a:ext cx="8153400" cy="2957513"/>
            <a:chOff x="384" y="1008"/>
            <a:chExt cx="5136" cy="1863"/>
          </a:xfrm>
        </p:grpSpPr>
        <p:sp>
          <p:nvSpPr>
            <p:cNvPr id="267270" name="Oval 4"/>
            <p:cNvSpPr>
              <a:spLocks noChangeArrowheads="1"/>
            </p:cNvSpPr>
            <p:nvPr/>
          </p:nvSpPr>
          <p:spPr bwMode="auto">
            <a:xfrm>
              <a:off x="1776" y="1824"/>
              <a:ext cx="2112" cy="576"/>
            </a:xfrm>
            <a:prstGeom prst="ellipse">
              <a:avLst/>
            </a:prstGeom>
            <a:noFill/>
            <a:ln w="9525">
              <a:solidFill>
                <a:schemeClr val="tx1"/>
              </a:solidFill>
              <a:round/>
            </a:ln>
          </p:spPr>
          <p:txBody>
            <a:bodyPr wrap="none" lIns="0" tIns="0" rIns="0" bIns="0" anchor="ctr"/>
            <a:lstStyle/>
            <a:p>
              <a:endParaRPr lang="zh-CN" altLang="en-US"/>
            </a:p>
          </p:txBody>
        </p:sp>
        <p:sp>
          <p:nvSpPr>
            <p:cNvPr id="267271" name="Text Box 5"/>
            <p:cNvSpPr txBox="1">
              <a:spLocks noChangeArrowheads="1"/>
            </p:cNvSpPr>
            <p:nvPr/>
          </p:nvSpPr>
          <p:spPr bwMode="auto">
            <a:xfrm>
              <a:off x="1816" y="2018"/>
              <a:ext cx="1979" cy="174"/>
            </a:xfrm>
            <a:prstGeom prst="rect">
              <a:avLst/>
            </a:prstGeom>
            <a:noFill/>
            <a:ln w="9525">
              <a:noFill/>
              <a:miter lim="800000"/>
            </a:ln>
          </p:spPr>
          <p:txBody>
            <a:bodyPr wrap="none" lIns="0" tIns="0" rIns="0" bIns="0">
              <a:spAutoFit/>
            </a:bodyPr>
            <a:lstStyle/>
            <a:p>
              <a:pPr algn="ctr"/>
              <a:r>
                <a:rPr lang="en-US" altLang="zh-CN">
                  <a:solidFill>
                    <a:srgbClr val="FF0000"/>
                  </a:solidFill>
                </a:rPr>
                <a:t>New Computing Platform 2010</a:t>
              </a:r>
              <a:endParaRPr lang="en-US" altLang="zh-CN">
                <a:solidFill>
                  <a:srgbClr val="FF0000"/>
                </a:solidFill>
              </a:endParaRPr>
            </a:p>
          </p:txBody>
        </p:sp>
        <p:sp>
          <p:nvSpPr>
            <p:cNvPr id="267272" name="Rectangle 6"/>
            <p:cNvSpPr>
              <a:spLocks noChangeArrowheads="1"/>
            </p:cNvSpPr>
            <p:nvPr/>
          </p:nvSpPr>
          <p:spPr bwMode="auto">
            <a:xfrm>
              <a:off x="384" y="2064"/>
              <a:ext cx="1104" cy="384"/>
            </a:xfrm>
            <a:prstGeom prst="rect">
              <a:avLst/>
            </a:prstGeom>
            <a:noFill/>
            <a:ln w="9525">
              <a:solidFill>
                <a:schemeClr val="tx1"/>
              </a:solidFill>
              <a:miter lim="800000"/>
            </a:ln>
          </p:spPr>
          <p:txBody>
            <a:bodyPr wrap="none" lIns="0" tIns="0" rIns="0" bIns="0" anchor="ctr"/>
            <a:lstStyle/>
            <a:p>
              <a:endParaRPr lang="zh-CN" altLang="en-US"/>
            </a:p>
          </p:txBody>
        </p:sp>
        <p:sp>
          <p:nvSpPr>
            <p:cNvPr id="267273" name="Text Box 7"/>
            <p:cNvSpPr txBox="1">
              <a:spLocks noChangeArrowheads="1"/>
            </p:cNvSpPr>
            <p:nvPr/>
          </p:nvSpPr>
          <p:spPr bwMode="auto">
            <a:xfrm>
              <a:off x="480" y="2112"/>
              <a:ext cx="960" cy="268"/>
            </a:xfrm>
            <a:prstGeom prst="rect">
              <a:avLst/>
            </a:prstGeom>
            <a:noFill/>
            <a:ln w="9525">
              <a:noFill/>
              <a:miter lim="800000"/>
            </a:ln>
          </p:spPr>
          <p:txBody>
            <a:bodyPr lIns="0" tIns="0" rIns="0" bIns="0">
              <a:spAutoFit/>
            </a:bodyPr>
            <a:lstStyle/>
            <a:p>
              <a:pPr algn="ctr"/>
              <a:r>
                <a:rPr lang="en-US" altLang="zh-CN" sz="1400"/>
                <a:t>Painting and Drawing Programs</a:t>
              </a:r>
              <a:endParaRPr lang="en-US" altLang="zh-CN" sz="1400"/>
            </a:p>
          </p:txBody>
        </p:sp>
        <p:sp>
          <p:nvSpPr>
            <p:cNvPr id="267274" name="Line 8"/>
            <p:cNvSpPr>
              <a:spLocks noChangeShapeType="1"/>
            </p:cNvSpPr>
            <p:nvPr/>
          </p:nvSpPr>
          <p:spPr bwMode="auto">
            <a:xfrm flipV="1">
              <a:off x="1488" y="2160"/>
              <a:ext cx="288" cy="96"/>
            </a:xfrm>
            <a:prstGeom prst="line">
              <a:avLst/>
            </a:prstGeom>
            <a:noFill/>
            <a:ln w="19050">
              <a:solidFill>
                <a:schemeClr val="accent1"/>
              </a:solidFill>
              <a:round/>
              <a:headEnd type="triangle" w="med" len="med"/>
              <a:tailEnd type="triangle" w="med" len="med"/>
            </a:ln>
          </p:spPr>
          <p:txBody>
            <a:bodyPr lIns="0" tIns="0" rIns="0" bIns="0" anchor="ctr"/>
            <a:lstStyle/>
            <a:p>
              <a:endParaRPr lang="zh-CN" altLang="en-US"/>
            </a:p>
          </p:txBody>
        </p:sp>
        <p:sp>
          <p:nvSpPr>
            <p:cNvPr id="267275" name="Rectangle 9"/>
            <p:cNvSpPr>
              <a:spLocks noChangeArrowheads="1"/>
            </p:cNvSpPr>
            <p:nvPr/>
          </p:nvSpPr>
          <p:spPr bwMode="auto">
            <a:xfrm>
              <a:off x="1056" y="1152"/>
              <a:ext cx="816" cy="240"/>
            </a:xfrm>
            <a:prstGeom prst="rect">
              <a:avLst/>
            </a:prstGeom>
            <a:noFill/>
            <a:ln w="9525">
              <a:solidFill>
                <a:schemeClr val="tx1"/>
              </a:solidFill>
              <a:miter lim="800000"/>
            </a:ln>
          </p:spPr>
          <p:txBody>
            <a:bodyPr wrap="none" lIns="0" tIns="0" rIns="0" bIns="0" anchor="ctr"/>
            <a:lstStyle/>
            <a:p>
              <a:endParaRPr lang="zh-CN" altLang="en-US"/>
            </a:p>
          </p:txBody>
        </p:sp>
        <p:sp>
          <p:nvSpPr>
            <p:cNvPr id="267276" name="Text Box 10"/>
            <p:cNvSpPr txBox="1">
              <a:spLocks noChangeArrowheads="1"/>
            </p:cNvSpPr>
            <p:nvPr/>
          </p:nvSpPr>
          <p:spPr bwMode="auto">
            <a:xfrm>
              <a:off x="1200" y="1200"/>
              <a:ext cx="616" cy="155"/>
            </a:xfrm>
            <a:prstGeom prst="rect">
              <a:avLst/>
            </a:prstGeom>
            <a:noFill/>
            <a:ln w="9525">
              <a:noFill/>
              <a:miter lim="800000"/>
            </a:ln>
          </p:spPr>
          <p:txBody>
            <a:bodyPr wrap="square" lIns="0" tIns="0" rIns="0" bIns="0">
              <a:spAutoFit/>
            </a:bodyPr>
            <a:lstStyle/>
            <a:p>
              <a:pPr algn="ctr"/>
              <a:r>
                <a:rPr lang="en-US" altLang="zh-CN" sz="1600"/>
                <a:t>Database</a:t>
              </a:r>
              <a:endParaRPr lang="en-US" altLang="zh-CN" sz="1600"/>
            </a:p>
          </p:txBody>
        </p:sp>
        <p:sp>
          <p:nvSpPr>
            <p:cNvPr id="267277" name="AutoShape 11"/>
            <p:cNvSpPr>
              <a:spLocks noChangeArrowheads="1"/>
            </p:cNvSpPr>
            <p:nvPr/>
          </p:nvSpPr>
          <p:spPr bwMode="auto">
            <a:xfrm>
              <a:off x="2352" y="1008"/>
              <a:ext cx="864" cy="336"/>
            </a:xfrm>
            <a:prstGeom prst="roundRect">
              <a:avLst>
                <a:gd name="adj" fmla="val 16667"/>
              </a:avLst>
            </a:prstGeom>
            <a:noFill/>
            <a:ln w="9525">
              <a:solidFill>
                <a:schemeClr val="tx1"/>
              </a:solidFill>
              <a:round/>
            </a:ln>
          </p:spPr>
          <p:txBody>
            <a:bodyPr wrap="none" lIns="0" tIns="0" rIns="0" bIns="0" anchor="ctr"/>
            <a:lstStyle/>
            <a:p>
              <a:endParaRPr lang="zh-CN" altLang="en-US"/>
            </a:p>
          </p:txBody>
        </p:sp>
        <p:sp>
          <p:nvSpPr>
            <p:cNvPr id="267278" name="Text Box 12"/>
            <p:cNvSpPr txBox="1">
              <a:spLocks noChangeArrowheads="1"/>
            </p:cNvSpPr>
            <p:nvPr/>
          </p:nvSpPr>
          <p:spPr bwMode="auto">
            <a:xfrm>
              <a:off x="2448" y="1008"/>
              <a:ext cx="702" cy="310"/>
            </a:xfrm>
            <a:prstGeom prst="rect">
              <a:avLst/>
            </a:prstGeom>
            <a:noFill/>
            <a:ln w="9525">
              <a:noFill/>
              <a:miter lim="800000"/>
            </a:ln>
          </p:spPr>
          <p:txBody>
            <a:bodyPr wrap="square" lIns="0" tIns="0" rIns="0" bIns="0">
              <a:spAutoFit/>
            </a:bodyPr>
            <a:lstStyle/>
            <a:p>
              <a:pPr algn="ctr"/>
              <a:r>
                <a:rPr lang="en-US" altLang="zh-CN" sz="1600"/>
                <a:t>Word </a:t>
              </a:r>
              <a:endParaRPr lang="en-US" altLang="zh-CN" sz="1600"/>
            </a:p>
            <a:p>
              <a:pPr algn="ctr"/>
              <a:r>
                <a:rPr lang="en-US" altLang="zh-CN" sz="1600"/>
                <a:t>Processors</a:t>
              </a:r>
              <a:endParaRPr lang="en-US" altLang="zh-CN" sz="1600"/>
            </a:p>
          </p:txBody>
        </p:sp>
        <p:sp>
          <p:nvSpPr>
            <p:cNvPr id="267279" name="AutoShape 13"/>
            <p:cNvSpPr>
              <a:spLocks noChangeArrowheads="1"/>
            </p:cNvSpPr>
            <p:nvPr/>
          </p:nvSpPr>
          <p:spPr bwMode="auto">
            <a:xfrm>
              <a:off x="3565" y="1008"/>
              <a:ext cx="878" cy="319"/>
            </a:xfrm>
            <a:prstGeom prst="roundRect">
              <a:avLst>
                <a:gd name="adj" fmla="val 16667"/>
              </a:avLst>
            </a:prstGeom>
            <a:noFill/>
            <a:ln w="9525">
              <a:solidFill>
                <a:schemeClr val="tx1"/>
              </a:solidFill>
              <a:round/>
            </a:ln>
          </p:spPr>
          <p:txBody>
            <a:bodyPr wrap="none" lIns="0" tIns="0" rIns="0" bIns="0" anchor="ctr"/>
            <a:lstStyle/>
            <a:p>
              <a:endParaRPr lang="zh-CN" altLang="en-US"/>
            </a:p>
          </p:txBody>
        </p:sp>
        <p:sp>
          <p:nvSpPr>
            <p:cNvPr id="267280" name="Text Box 14"/>
            <p:cNvSpPr txBox="1">
              <a:spLocks noChangeArrowheads="1"/>
            </p:cNvSpPr>
            <p:nvPr/>
          </p:nvSpPr>
          <p:spPr bwMode="auto">
            <a:xfrm>
              <a:off x="3603" y="1008"/>
              <a:ext cx="770" cy="310"/>
            </a:xfrm>
            <a:prstGeom prst="rect">
              <a:avLst/>
            </a:prstGeom>
            <a:noFill/>
            <a:ln w="9525">
              <a:noFill/>
              <a:miter lim="800000"/>
            </a:ln>
          </p:spPr>
          <p:txBody>
            <a:bodyPr wrap="square" lIns="0" tIns="0" rIns="0" bIns="0">
              <a:spAutoFit/>
            </a:bodyPr>
            <a:lstStyle/>
            <a:p>
              <a:pPr algn="ctr"/>
              <a:r>
                <a:rPr lang="en-US" altLang="zh-CN" sz="1600"/>
                <a:t>Spreadsheet</a:t>
              </a:r>
              <a:endParaRPr lang="en-US" altLang="zh-CN" sz="1600"/>
            </a:p>
            <a:p>
              <a:pPr algn="ctr"/>
              <a:r>
                <a:rPr lang="en-US" altLang="zh-CN" sz="1600"/>
                <a:t>Programs</a:t>
              </a:r>
              <a:endParaRPr lang="en-US" altLang="zh-CN" sz="1600"/>
            </a:p>
          </p:txBody>
        </p:sp>
        <p:sp>
          <p:nvSpPr>
            <p:cNvPr id="267281" name="Rectangle 15"/>
            <p:cNvSpPr>
              <a:spLocks noChangeArrowheads="1"/>
            </p:cNvSpPr>
            <p:nvPr/>
          </p:nvSpPr>
          <p:spPr bwMode="auto">
            <a:xfrm>
              <a:off x="4608" y="1440"/>
              <a:ext cx="720" cy="288"/>
            </a:xfrm>
            <a:prstGeom prst="rect">
              <a:avLst/>
            </a:prstGeom>
            <a:noFill/>
            <a:ln w="9525">
              <a:solidFill>
                <a:schemeClr val="tx1"/>
              </a:solidFill>
              <a:miter lim="800000"/>
            </a:ln>
          </p:spPr>
          <p:txBody>
            <a:bodyPr wrap="none" lIns="0" tIns="0" rIns="0" bIns="0" anchor="ctr"/>
            <a:lstStyle/>
            <a:p>
              <a:endParaRPr lang="zh-CN" altLang="en-US"/>
            </a:p>
          </p:txBody>
        </p:sp>
        <p:sp>
          <p:nvSpPr>
            <p:cNvPr id="267282" name="Text Box 16"/>
            <p:cNvSpPr txBox="1">
              <a:spLocks noChangeArrowheads="1"/>
            </p:cNvSpPr>
            <p:nvPr/>
          </p:nvSpPr>
          <p:spPr bwMode="auto">
            <a:xfrm>
              <a:off x="4715" y="1540"/>
              <a:ext cx="464" cy="173"/>
            </a:xfrm>
            <a:prstGeom prst="rect">
              <a:avLst/>
            </a:prstGeom>
            <a:noFill/>
            <a:ln w="9525">
              <a:noFill/>
              <a:miter lim="800000"/>
            </a:ln>
          </p:spPr>
          <p:txBody>
            <a:bodyPr wrap="none" lIns="0" tIns="0" rIns="0" bIns="0">
              <a:spAutoFit/>
            </a:bodyPr>
            <a:lstStyle/>
            <a:p>
              <a:pPr algn="ctr"/>
              <a:r>
                <a:rPr lang="en-US" altLang="zh-CN"/>
                <a:t>Games</a:t>
              </a:r>
              <a:endParaRPr lang="en-US" altLang="zh-CN"/>
            </a:p>
          </p:txBody>
        </p:sp>
        <p:sp>
          <p:nvSpPr>
            <p:cNvPr id="267283" name="Rectangle 17"/>
            <p:cNvSpPr>
              <a:spLocks noChangeArrowheads="1"/>
            </p:cNvSpPr>
            <p:nvPr/>
          </p:nvSpPr>
          <p:spPr bwMode="auto">
            <a:xfrm>
              <a:off x="4176" y="1872"/>
              <a:ext cx="1344" cy="432"/>
            </a:xfrm>
            <a:prstGeom prst="rect">
              <a:avLst/>
            </a:prstGeom>
            <a:noFill/>
            <a:ln w="9525">
              <a:solidFill>
                <a:schemeClr val="tx1"/>
              </a:solidFill>
              <a:miter lim="800000"/>
            </a:ln>
          </p:spPr>
          <p:txBody>
            <a:bodyPr wrap="none" lIns="0" tIns="0" rIns="0" bIns="0" anchor="ctr"/>
            <a:lstStyle/>
            <a:p>
              <a:endParaRPr lang="zh-CN" altLang="en-US"/>
            </a:p>
          </p:txBody>
        </p:sp>
        <p:sp>
          <p:nvSpPr>
            <p:cNvPr id="267284" name="Text Box 18"/>
            <p:cNvSpPr txBox="1">
              <a:spLocks noChangeArrowheads="1"/>
            </p:cNvSpPr>
            <p:nvPr/>
          </p:nvSpPr>
          <p:spPr bwMode="auto">
            <a:xfrm>
              <a:off x="4224" y="2016"/>
              <a:ext cx="1258" cy="154"/>
            </a:xfrm>
            <a:prstGeom prst="rect">
              <a:avLst/>
            </a:prstGeom>
            <a:noFill/>
            <a:ln w="9525">
              <a:noFill/>
              <a:miter lim="800000"/>
            </a:ln>
          </p:spPr>
          <p:txBody>
            <a:bodyPr wrap="none" lIns="0" tIns="0" rIns="0" bIns="0">
              <a:spAutoFit/>
            </a:bodyPr>
            <a:lstStyle/>
            <a:p>
              <a:pPr algn="ctr"/>
              <a:r>
                <a:rPr lang="en-US" altLang="zh-CN" sz="1600"/>
                <a:t>Educational Programs</a:t>
              </a:r>
              <a:endParaRPr lang="en-US" altLang="zh-CN" sz="1600"/>
            </a:p>
          </p:txBody>
        </p:sp>
        <p:sp>
          <p:nvSpPr>
            <p:cNvPr id="267285" name="Line 19"/>
            <p:cNvSpPr>
              <a:spLocks noChangeShapeType="1"/>
            </p:cNvSpPr>
            <p:nvPr/>
          </p:nvSpPr>
          <p:spPr bwMode="auto">
            <a:xfrm>
              <a:off x="1488" y="1392"/>
              <a:ext cx="528" cy="528"/>
            </a:xfrm>
            <a:prstGeom prst="line">
              <a:avLst/>
            </a:prstGeom>
            <a:noFill/>
            <a:ln w="19050">
              <a:solidFill>
                <a:schemeClr val="accent1"/>
              </a:solidFill>
              <a:round/>
              <a:headEnd type="triangle" w="med" len="med"/>
              <a:tailEnd type="triangle" w="med" len="med"/>
            </a:ln>
          </p:spPr>
          <p:txBody>
            <a:bodyPr lIns="0" tIns="0" rIns="0" bIns="0" anchor="ctr"/>
            <a:lstStyle/>
            <a:p>
              <a:endParaRPr lang="zh-CN" altLang="en-US"/>
            </a:p>
          </p:txBody>
        </p:sp>
        <p:sp>
          <p:nvSpPr>
            <p:cNvPr id="267286" name="Line 20"/>
            <p:cNvSpPr>
              <a:spLocks noChangeShapeType="1"/>
            </p:cNvSpPr>
            <p:nvPr/>
          </p:nvSpPr>
          <p:spPr bwMode="auto">
            <a:xfrm>
              <a:off x="2784" y="1344"/>
              <a:ext cx="0" cy="480"/>
            </a:xfrm>
            <a:prstGeom prst="line">
              <a:avLst/>
            </a:prstGeom>
            <a:noFill/>
            <a:ln w="19050">
              <a:solidFill>
                <a:schemeClr val="accent1"/>
              </a:solidFill>
              <a:round/>
              <a:headEnd type="triangle" w="med" len="med"/>
              <a:tailEnd type="triangle" w="med" len="med"/>
            </a:ln>
          </p:spPr>
          <p:txBody>
            <a:bodyPr lIns="0" tIns="0" rIns="0" bIns="0" anchor="ctr"/>
            <a:lstStyle/>
            <a:p>
              <a:endParaRPr lang="zh-CN" altLang="en-US"/>
            </a:p>
          </p:txBody>
        </p:sp>
        <p:sp>
          <p:nvSpPr>
            <p:cNvPr id="267287" name="Line 21"/>
            <p:cNvSpPr>
              <a:spLocks noChangeShapeType="1"/>
            </p:cNvSpPr>
            <p:nvPr/>
          </p:nvSpPr>
          <p:spPr bwMode="auto">
            <a:xfrm flipH="1">
              <a:off x="3408" y="1344"/>
              <a:ext cx="576" cy="528"/>
            </a:xfrm>
            <a:prstGeom prst="line">
              <a:avLst/>
            </a:prstGeom>
            <a:noFill/>
            <a:ln w="19050">
              <a:solidFill>
                <a:schemeClr val="accent1"/>
              </a:solidFill>
              <a:round/>
              <a:headEnd type="triangle" w="med" len="med"/>
              <a:tailEnd type="triangle" w="med" len="med"/>
            </a:ln>
          </p:spPr>
          <p:txBody>
            <a:bodyPr lIns="0" tIns="0" rIns="0" bIns="0" anchor="ctr"/>
            <a:lstStyle/>
            <a:p>
              <a:endParaRPr lang="zh-CN" altLang="en-US"/>
            </a:p>
          </p:txBody>
        </p:sp>
        <p:sp>
          <p:nvSpPr>
            <p:cNvPr id="267288" name="Line 22"/>
            <p:cNvSpPr>
              <a:spLocks noChangeShapeType="1"/>
            </p:cNvSpPr>
            <p:nvPr/>
          </p:nvSpPr>
          <p:spPr bwMode="auto">
            <a:xfrm flipH="1">
              <a:off x="3744" y="1584"/>
              <a:ext cx="864" cy="384"/>
            </a:xfrm>
            <a:prstGeom prst="line">
              <a:avLst/>
            </a:prstGeom>
            <a:noFill/>
            <a:ln w="19050">
              <a:solidFill>
                <a:schemeClr val="accent1"/>
              </a:solidFill>
              <a:round/>
              <a:headEnd type="triangle" w="med" len="med"/>
              <a:tailEnd type="triangle" w="med" len="med"/>
            </a:ln>
          </p:spPr>
          <p:txBody>
            <a:bodyPr lIns="0" tIns="0" rIns="0" bIns="0" anchor="ctr"/>
            <a:lstStyle/>
            <a:p>
              <a:endParaRPr lang="zh-CN" altLang="en-US"/>
            </a:p>
          </p:txBody>
        </p:sp>
        <p:sp>
          <p:nvSpPr>
            <p:cNvPr id="267289" name="Line 23"/>
            <p:cNvSpPr>
              <a:spLocks noChangeShapeType="1"/>
            </p:cNvSpPr>
            <p:nvPr/>
          </p:nvSpPr>
          <p:spPr bwMode="auto">
            <a:xfrm>
              <a:off x="3888" y="2112"/>
              <a:ext cx="288" cy="0"/>
            </a:xfrm>
            <a:prstGeom prst="line">
              <a:avLst/>
            </a:prstGeom>
            <a:noFill/>
            <a:ln w="19050">
              <a:solidFill>
                <a:schemeClr val="accent1"/>
              </a:solidFill>
              <a:round/>
              <a:headEnd type="triangle" w="med" len="med"/>
              <a:tailEnd type="triangle" w="med" len="med"/>
            </a:ln>
          </p:spPr>
          <p:txBody>
            <a:bodyPr lIns="0" tIns="0" rIns="0" bIns="0" anchor="ctr"/>
            <a:lstStyle/>
            <a:p>
              <a:endParaRPr lang="zh-CN" altLang="en-US"/>
            </a:p>
          </p:txBody>
        </p:sp>
        <p:sp>
          <p:nvSpPr>
            <p:cNvPr id="267290" name="Rectangle 24"/>
            <p:cNvSpPr>
              <a:spLocks noChangeArrowheads="1"/>
            </p:cNvSpPr>
            <p:nvPr/>
          </p:nvSpPr>
          <p:spPr bwMode="auto">
            <a:xfrm>
              <a:off x="2208" y="2640"/>
              <a:ext cx="1395" cy="231"/>
            </a:xfrm>
            <a:prstGeom prst="rect">
              <a:avLst/>
            </a:prstGeom>
            <a:noFill/>
            <a:ln w="9525">
              <a:noFill/>
              <a:miter lim="800000"/>
            </a:ln>
          </p:spPr>
          <p:txBody>
            <a:bodyPr wrap="none">
              <a:spAutoFit/>
            </a:bodyPr>
            <a:lstStyle/>
            <a:p>
              <a:pPr eaLnBrk="0" hangingPunct="0"/>
              <a:r>
                <a:rPr lang="en-US" altLang="zh-CN">
                  <a:latin typeface="Verdana" panose="020B0604030504040204" pitchFamily="34" charset="0"/>
                </a:rPr>
                <a:t>Compatibility test</a:t>
              </a:r>
              <a:endParaRPr lang="zh-CN" altLang="en-US">
                <a:latin typeface="Verdana" panose="020B0604030504040204" pitchFamily="34" charset="0"/>
              </a:endParaRPr>
            </a:p>
          </p:txBody>
        </p:sp>
        <p:sp>
          <p:nvSpPr>
            <p:cNvPr id="267291" name="AutoShape 25"/>
            <p:cNvSpPr>
              <a:spLocks noChangeArrowheads="1"/>
            </p:cNvSpPr>
            <p:nvPr/>
          </p:nvSpPr>
          <p:spPr bwMode="auto">
            <a:xfrm>
              <a:off x="2736" y="2256"/>
              <a:ext cx="144" cy="432"/>
            </a:xfrm>
            <a:prstGeom prst="upArrow">
              <a:avLst>
                <a:gd name="adj1" fmla="val 50000"/>
                <a:gd name="adj2" fmla="val 75000"/>
              </a:avLst>
            </a:prstGeom>
            <a:solidFill>
              <a:schemeClr val="accent1"/>
            </a:solidFill>
            <a:ln w="9525">
              <a:solidFill>
                <a:schemeClr val="tx1"/>
              </a:solidFill>
              <a:miter lim="800000"/>
            </a:ln>
          </p:spPr>
          <p:txBody>
            <a:bodyPr wrap="none" anchor="ctr"/>
            <a:lstStyle/>
            <a:p>
              <a:endParaRPr lang="zh-CN" altLang="en-US"/>
            </a:p>
          </p:txBody>
        </p:sp>
      </p:grpSp>
      <p:sp>
        <p:nvSpPr>
          <p:cNvPr id="1629210" name="Text Box 26"/>
          <p:cNvSpPr txBox="1">
            <a:spLocks noChangeArrowheads="1"/>
          </p:cNvSpPr>
          <p:nvPr/>
        </p:nvSpPr>
        <p:spPr bwMode="auto">
          <a:xfrm>
            <a:off x="3429000" y="4876800"/>
            <a:ext cx="5029200" cy="1604963"/>
          </a:xfrm>
          <a:prstGeom prst="rect">
            <a:avLst/>
          </a:prstGeom>
          <a:noFill/>
          <a:ln w="9525">
            <a:noFill/>
            <a:miter lim="800000"/>
          </a:ln>
          <a:effectLst/>
        </p:spPr>
        <p:txBody>
          <a:bodyPr>
            <a:spAutoFit/>
          </a:bodyPr>
          <a:lstStyle/>
          <a:p>
            <a:pPr eaLnBrk="0" hangingPunct="0">
              <a:spcBef>
                <a:spcPct val="50000"/>
              </a:spcBef>
              <a:defRPr/>
            </a:pPr>
            <a:r>
              <a:rPr lang="en-US" altLang="zh-CN">
                <a:effectLst>
                  <a:outerShdw blurRad="38100" dist="38100" dir="2700000" algn="tl">
                    <a:srgbClr val="FFFFFF"/>
                  </a:outerShdw>
                </a:effectLst>
                <a:latin typeface="Verdana" panose="020B0604030504040204" pitchFamily="34" charset="0"/>
                <a:ea typeface="宋体" panose="02010600030101010101" pitchFamily="2" charset="-122"/>
              </a:rPr>
              <a:t>Popularity: </a:t>
            </a:r>
            <a:r>
              <a:rPr lang="en-US" altLang="zh-CN" sz="1600">
                <a:latin typeface="Arial" panose="020B0604020202020204" pitchFamily="34" charset="0"/>
                <a:ea typeface="宋体" panose="02010600030101010101" pitchFamily="2" charset="-122"/>
              </a:rPr>
              <a:t>Top 100 or 1000 based on sales dada</a:t>
            </a:r>
            <a:endParaRPr lang="en-US" altLang="zh-CN" sz="1600">
              <a:latin typeface="Arial" panose="020B0604020202020204" pitchFamily="34" charset="0"/>
              <a:ea typeface="宋体" panose="02010600030101010101" pitchFamily="2" charset="-122"/>
            </a:endParaRPr>
          </a:p>
          <a:p>
            <a:pPr eaLnBrk="0" hangingPunct="0">
              <a:spcBef>
                <a:spcPct val="50000"/>
              </a:spcBef>
              <a:defRPr/>
            </a:pPr>
            <a:r>
              <a:rPr lang="en-US" altLang="zh-CN">
                <a:effectLst>
                  <a:outerShdw blurRad="38100" dist="38100" dir="2700000" algn="tl">
                    <a:srgbClr val="FFFFFF"/>
                  </a:outerShdw>
                </a:effectLst>
                <a:latin typeface="Verdana" panose="020B0604030504040204" pitchFamily="34" charset="0"/>
                <a:ea typeface="宋体" panose="02010600030101010101" pitchFamily="2" charset="-122"/>
              </a:rPr>
              <a:t>Age: </a:t>
            </a:r>
            <a:r>
              <a:rPr lang="en-US" altLang="zh-CN" sz="1600">
                <a:latin typeface="Arial" panose="020B0604020202020204" pitchFamily="34" charset="0"/>
                <a:ea typeface="宋体" panose="02010600030101010101" pitchFamily="2" charset="-122"/>
              </a:rPr>
              <a:t>&lt;3-year old</a:t>
            </a:r>
            <a:endParaRPr lang="en-US" altLang="zh-CN" sz="1600">
              <a:latin typeface="Arial" panose="020B0604020202020204" pitchFamily="34" charset="0"/>
              <a:ea typeface="宋体" panose="02010600030101010101" pitchFamily="2" charset="-122"/>
            </a:endParaRPr>
          </a:p>
          <a:p>
            <a:pPr eaLnBrk="0" hangingPunct="0">
              <a:spcBef>
                <a:spcPct val="50000"/>
              </a:spcBef>
              <a:defRPr/>
            </a:pPr>
            <a:r>
              <a:rPr lang="en-US" altLang="zh-CN">
                <a:effectLst>
                  <a:outerShdw blurRad="38100" dist="38100" dir="2700000" algn="tl">
                    <a:srgbClr val="FFFFFF"/>
                  </a:outerShdw>
                </a:effectLst>
                <a:latin typeface="Verdana" panose="020B0604030504040204" pitchFamily="34" charset="0"/>
                <a:ea typeface="宋体" panose="02010600030101010101" pitchFamily="2" charset="-122"/>
              </a:rPr>
              <a:t>Type: </a:t>
            </a:r>
            <a:r>
              <a:rPr lang="en-US" altLang="zh-CN" sz="1600">
                <a:latin typeface="Arial" panose="020B0604020202020204" pitchFamily="34" charset="0"/>
                <a:ea typeface="宋体" panose="02010600030101010101" pitchFamily="2" charset="-122"/>
              </a:rPr>
              <a:t>break into types: DB, Word, Graph, </a:t>
            </a:r>
            <a:r>
              <a:rPr lang="en-US" altLang="zh-CN" sz="1600">
                <a:latin typeface="Verdana" panose="020B0604030504040204"/>
                <a:ea typeface="宋体" panose="02010600030101010101" pitchFamily="2" charset="-122"/>
              </a:rPr>
              <a:t>…</a:t>
            </a:r>
            <a:r>
              <a:rPr lang="en-US" altLang="zh-CN">
                <a:effectLst>
                  <a:outerShdw blurRad="38100" dist="38100" dir="2700000" algn="tl">
                    <a:srgbClr val="FFFFFF"/>
                  </a:outerShdw>
                </a:effectLst>
                <a:latin typeface="Verdana" panose="020B0604030504040204" pitchFamily="34" charset="0"/>
                <a:ea typeface="宋体" panose="02010600030101010101" pitchFamily="2" charset="-122"/>
              </a:rPr>
              <a:t> </a:t>
            </a:r>
            <a:endParaRPr lang="en-US" altLang="zh-CN">
              <a:effectLst>
                <a:outerShdw blurRad="38100" dist="38100" dir="2700000" algn="tl">
                  <a:srgbClr val="FFFFFF"/>
                </a:outerShdw>
              </a:effectLst>
              <a:latin typeface="Verdana" panose="020B0604030504040204" pitchFamily="34" charset="0"/>
              <a:ea typeface="宋体" panose="02010600030101010101" pitchFamily="2" charset="-122"/>
            </a:endParaRPr>
          </a:p>
          <a:p>
            <a:pPr eaLnBrk="0" hangingPunct="0">
              <a:spcBef>
                <a:spcPct val="50000"/>
              </a:spcBef>
              <a:defRPr/>
            </a:pPr>
            <a:r>
              <a:rPr lang="en-US" altLang="zh-CN">
                <a:effectLst>
                  <a:outerShdw blurRad="38100" dist="38100" dir="2700000" algn="tl">
                    <a:srgbClr val="FFFFFF"/>
                  </a:outerShdw>
                </a:effectLst>
                <a:latin typeface="Verdana" panose="020B0604030504040204" pitchFamily="34" charset="0"/>
                <a:ea typeface="宋体" panose="02010600030101010101" pitchFamily="2" charset="-122"/>
              </a:rPr>
              <a:t>Manufacturer</a:t>
            </a:r>
            <a:endParaRPr lang="en-US" altLang="zh-CN">
              <a:effectLst>
                <a:outerShdw blurRad="38100" dist="38100" dir="2700000" algn="tl">
                  <a:srgbClr val="FFFFFF"/>
                </a:outerShdw>
              </a:effectLst>
              <a:latin typeface="Verdana" panose="020B0604030504040204" pitchFamily="34" charset="0"/>
              <a:ea typeface="宋体" panose="02010600030101010101" pitchFamily="2" charset="-122"/>
            </a:endParaRPr>
          </a:p>
        </p:txBody>
      </p:sp>
      <p:sp>
        <p:nvSpPr>
          <p:cNvPr id="1629211" name="Text Box 27"/>
          <p:cNvSpPr txBox="1">
            <a:spLocks noChangeArrowheads="1"/>
          </p:cNvSpPr>
          <p:nvPr/>
        </p:nvSpPr>
        <p:spPr bwMode="auto">
          <a:xfrm>
            <a:off x="685800" y="5257800"/>
            <a:ext cx="2438400" cy="779463"/>
          </a:xfrm>
          <a:prstGeom prst="rect">
            <a:avLst/>
          </a:prstGeom>
          <a:noFill/>
          <a:ln w="9525">
            <a:noFill/>
            <a:miter lim="800000"/>
          </a:ln>
          <a:effectLst/>
        </p:spPr>
        <p:txBody>
          <a:bodyPr>
            <a:spAutoFit/>
          </a:bodyPr>
          <a:lstStyle/>
          <a:p>
            <a:pPr algn="r" eaLnBrk="0" hangingPunct="0">
              <a:spcBef>
                <a:spcPct val="50000"/>
              </a:spcBef>
              <a:defRPr/>
            </a:pPr>
            <a:r>
              <a:rPr lang="en-US" altLang="zh-CN">
                <a:solidFill>
                  <a:schemeClr val="folHlink"/>
                </a:solidFill>
                <a:effectLst>
                  <a:outerShdw blurRad="38100" dist="38100" dir="2700000" algn="tl">
                    <a:srgbClr val="000000"/>
                  </a:outerShdw>
                </a:effectLst>
                <a:latin typeface="Verdana" panose="020B0604030504040204" pitchFamily="34" charset="0"/>
                <a:ea typeface="宋体" panose="02010600030101010101" pitchFamily="2" charset="-122"/>
              </a:rPr>
              <a:t>Criteria to </a:t>
            </a:r>
            <a:endParaRPr lang="en-US" altLang="zh-CN">
              <a:solidFill>
                <a:schemeClr val="folHlink"/>
              </a:solidFill>
              <a:effectLst>
                <a:outerShdw blurRad="38100" dist="38100" dir="2700000" algn="tl">
                  <a:srgbClr val="000000"/>
                </a:outerShdw>
              </a:effectLst>
              <a:latin typeface="Verdana" panose="020B0604030504040204" pitchFamily="34" charset="0"/>
              <a:ea typeface="宋体" panose="02010600030101010101" pitchFamily="2" charset="-122"/>
            </a:endParaRPr>
          </a:p>
          <a:p>
            <a:pPr algn="r" eaLnBrk="0" hangingPunct="0">
              <a:spcBef>
                <a:spcPct val="50000"/>
              </a:spcBef>
              <a:defRPr/>
            </a:pPr>
            <a:r>
              <a:rPr lang="en-US" altLang="zh-CN">
                <a:solidFill>
                  <a:schemeClr val="folHlink"/>
                </a:solidFill>
                <a:effectLst>
                  <a:outerShdw blurRad="38100" dist="38100" dir="2700000" algn="tl">
                    <a:srgbClr val="000000"/>
                  </a:outerShdw>
                </a:effectLst>
                <a:latin typeface="Verdana" panose="020B0604030504040204" pitchFamily="34" charset="0"/>
                <a:ea typeface="宋体" panose="02010600030101010101" pitchFamily="2" charset="-122"/>
              </a:rPr>
              <a:t>Choose programs</a:t>
            </a:r>
            <a:endParaRPr lang="en-US" altLang="zh-CN">
              <a:solidFill>
                <a:schemeClr val="folHlink"/>
              </a:solidFill>
              <a:effectLst>
                <a:outerShdw blurRad="38100" dist="38100" dir="2700000" algn="tl">
                  <a:srgbClr val="000000"/>
                </a:outerShdw>
              </a:effectLst>
              <a:latin typeface="Verdana" panose="020B0604030504040204" pitchFamily="34" charset="0"/>
              <a:ea typeface="宋体" panose="02010600030101010101" pitchFamily="2" charset="-122"/>
            </a:endParaRPr>
          </a:p>
        </p:txBody>
      </p:sp>
      <p:sp>
        <p:nvSpPr>
          <p:cNvPr id="267269" name="AutoShape 28"/>
          <p:cNvSpPr/>
          <p:nvPr/>
        </p:nvSpPr>
        <p:spPr bwMode="auto">
          <a:xfrm>
            <a:off x="3124200" y="5029200"/>
            <a:ext cx="228600" cy="1295400"/>
          </a:xfrm>
          <a:prstGeom prst="leftBrace">
            <a:avLst>
              <a:gd name="adj1" fmla="val 47222"/>
              <a:gd name="adj2" fmla="val 50000"/>
            </a:avLst>
          </a:prstGeom>
          <a:noFill/>
          <a:ln w="9525">
            <a:solidFill>
              <a:schemeClr val="tx1"/>
            </a:solidFill>
            <a:rou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476375" y="260350"/>
            <a:ext cx="6407150" cy="720725"/>
          </a:xfrm>
        </p:spPr>
        <p:txBody>
          <a:bodyPr/>
          <a:lstStyle/>
          <a:p>
            <a:pPr algn="ctr">
              <a:defRPr/>
            </a:pPr>
            <a:r>
              <a:rPr kumimoji="1" lang="zh-CN" altLang="en-US" sz="3600" b="1" dirty="0">
                <a:solidFill>
                  <a:srgbClr val="FFFF00"/>
                </a:solidFill>
                <a:latin typeface="+mn-lt"/>
                <a:ea typeface="+mn-ea"/>
              </a:rPr>
              <a:t>多版本的测试</a:t>
            </a:r>
            <a:endParaRPr kumimoji="1" lang="zh-CN" altLang="en-US" sz="3600" b="1" dirty="0">
              <a:solidFill>
                <a:srgbClr val="FFFF00"/>
              </a:solidFill>
              <a:latin typeface="+mn-lt"/>
              <a:ea typeface="+mn-ea"/>
            </a:endParaRPr>
          </a:p>
        </p:txBody>
      </p:sp>
      <p:sp>
        <p:nvSpPr>
          <p:cNvPr id="26627" name="Rectangle 3"/>
          <p:cNvSpPr>
            <a:spLocks noChangeArrowheads="1"/>
          </p:cNvSpPr>
          <p:nvPr/>
        </p:nvSpPr>
        <p:spPr bwMode="auto">
          <a:xfrm>
            <a:off x="755333" y="1676400"/>
            <a:ext cx="7848600" cy="4717415"/>
          </a:xfrm>
          <a:prstGeom prst="rect">
            <a:avLst/>
          </a:prstGeom>
          <a:noFill/>
          <a:ln w="9525">
            <a:noFill/>
            <a:miter lim="800000"/>
          </a:ln>
        </p:spPr>
        <p:txBody>
          <a:bodyPr>
            <a:spAutoFit/>
          </a:bodyPr>
          <a:lstStyle/>
          <a:p>
            <a:pPr indent="0" eaLnBrk="1" latinLnBrk="0" hangingPunct="1">
              <a:lnSpc>
                <a:spcPct val="150000"/>
              </a:lnSpc>
              <a:spcBef>
                <a:spcPct val="50000"/>
              </a:spcBef>
              <a:defRPr/>
            </a:pPr>
            <a:r>
              <a:rPr lang="zh-CN" altLang="en-US" sz="2400" i="0" dirty="0">
                <a:solidFill>
                  <a:srgbClr val="0070C0"/>
                </a:solidFill>
                <a:ea typeface="宋体" panose="02010600030101010101" pitchFamily="2" charset="-122"/>
              </a:rPr>
              <a:t>需要对所有可能的软件组合等价分配，验证软件之间正确交互的最小有效集合</a:t>
            </a:r>
            <a:r>
              <a:rPr lang="zh-CN" altLang="en-US" sz="2800" b="1" dirty="0">
                <a:solidFill>
                  <a:srgbClr val="0070C0"/>
                </a:solidFill>
                <a:ea typeface="宋体" panose="02010600030101010101" pitchFamily="2" charset="-122"/>
              </a:rPr>
              <a:t>。</a:t>
            </a:r>
            <a:r>
              <a:rPr lang="zh-CN" altLang="en-US" dirty="0">
                <a:solidFill>
                  <a:srgbClr val="0070C0"/>
                </a:solidFill>
                <a:ea typeface="宋体" panose="02010600030101010101" pitchFamily="2" charset="-122"/>
              </a:rPr>
              <a:t> </a:t>
            </a:r>
            <a:endParaRPr lang="zh-CN" altLang="en-US" sz="2800" b="1" dirty="0">
              <a:solidFill>
                <a:srgbClr val="0070C0"/>
              </a:solidFill>
              <a:ea typeface="宋体" panose="02010600030101010101" pitchFamily="2" charset="-122"/>
            </a:endParaRPr>
          </a:p>
          <a:p>
            <a:pPr marL="457200" indent="0" eaLnBrk="1" latinLnBrk="0" hangingPunct="1">
              <a:lnSpc>
                <a:spcPct val="150000"/>
              </a:lnSpc>
              <a:defRPr/>
            </a:pPr>
            <a:endParaRPr lang="zh-CN" altLang="en-US" sz="2400" b="1" dirty="0">
              <a:solidFill>
                <a:srgbClr val="0070C0"/>
              </a:solidFill>
              <a:ea typeface="宋体" panose="02010600030101010101" pitchFamily="2" charset="-122"/>
            </a:endParaRPr>
          </a:p>
          <a:p>
            <a:pPr marL="457200" indent="0" eaLnBrk="1" latinLnBrk="0" hangingPunct="1">
              <a:lnSpc>
                <a:spcPct val="150000"/>
              </a:lnSpc>
              <a:defRPr/>
            </a:pPr>
            <a:r>
              <a:rPr lang="zh-CN" altLang="en-US" sz="2400" b="1" dirty="0">
                <a:solidFill>
                  <a:srgbClr val="0070C0"/>
                </a:solidFill>
                <a:ea typeface="宋体" panose="02010600030101010101" pitchFamily="2" charset="-122"/>
              </a:rPr>
              <a:t>通常的做法：</a:t>
            </a:r>
            <a:endParaRPr lang="zh-CN" altLang="en-US" sz="2400" b="1" dirty="0">
              <a:solidFill>
                <a:srgbClr val="0070C0"/>
              </a:solidFill>
              <a:ea typeface="宋体" panose="02010600030101010101" pitchFamily="2" charset="-122"/>
            </a:endParaRPr>
          </a:p>
          <a:p>
            <a:pPr marL="355600" lvl="1" indent="0" eaLnBrk="1" latinLnBrk="0" hangingPunct="1">
              <a:lnSpc>
                <a:spcPct val="150000"/>
              </a:lnSpc>
              <a:spcBef>
                <a:spcPts val="265"/>
              </a:spcBef>
              <a:buClr>
                <a:srgbClr val="91AC4E"/>
              </a:buClr>
              <a:buSzPct val="80000"/>
              <a:buFont typeface="Wingdings" panose="05000000000000000000" pitchFamily="2" charset="2"/>
              <a:buChar char="p"/>
              <a:tabLst>
                <a:tab pos="228600" algn="l"/>
              </a:tabLst>
              <a:defRPr/>
            </a:pPr>
            <a:r>
              <a:rPr lang="zh-CN" altLang="en-US" sz="2400" i="0" dirty="0">
                <a:solidFill>
                  <a:srgbClr val="0070C0"/>
                </a:solidFill>
                <a:latin typeface="+mn-lt"/>
                <a:ea typeface="宋体" panose="02010600030101010101" pitchFamily="2" charset="-122"/>
              </a:rPr>
              <a:t>将软件分类。例如：字处理，电子表格，数据库，图形处理，游戏等。从每种类型中选择部分测试软件</a:t>
            </a:r>
            <a:endParaRPr lang="zh-CN" altLang="en-US" sz="2400" i="0" dirty="0">
              <a:solidFill>
                <a:srgbClr val="0070C0"/>
              </a:solidFill>
              <a:latin typeface="+mn-lt"/>
              <a:ea typeface="宋体" panose="02010600030101010101" pitchFamily="2" charset="-122"/>
            </a:endParaRPr>
          </a:p>
          <a:p>
            <a:pPr marL="355600" lvl="1" indent="0" eaLnBrk="1" latinLnBrk="0" hangingPunct="1">
              <a:lnSpc>
                <a:spcPct val="150000"/>
              </a:lnSpc>
              <a:spcBef>
                <a:spcPts val="265"/>
              </a:spcBef>
              <a:buClr>
                <a:srgbClr val="91AC4E"/>
              </a:buClr>
              <a:buSzPct val="80000"/>
              <a:buFont typeface="Wingdings" panose="05000000000000000000" pitchFamily="2" charset="2"/>
              <a:buChar char="p"/>
              <a:tabLst>
                <a:tab pos="228600" algn="l"/>
              </a:tabLst>
              <a:defRPr/>
            </a:pPr>
            <a:r>
              <a:rPr lang="zh-CN" altLang="en-US" sz="2400" i="0" dirty="0">
                <a:solidFill>
                  <a:srgbClr val="0070C0"/>
                </a:solidFill>
                <a:latin typeface="+mn-lt"/>
                <a:ea typeface="宋体" panose="02010600030101010101" pitchFamily="2" charset="-122"/>
              </a:rPr>
              <a:t>按软件的流行程度选择较流行的软件</a:t>
            </a:r>
            <a:endParaRPr lang="zh-CN" altLang="en-US" sz="2400" i="0" dirty="0">
              <a:solidFill>
                <a:srgbClr val="0070C0"/>
              </a:solidFill>
              <a:latin typeface="+mn-lt"/>
              <a:ea typeface="宋体" panose="02010600030101010101" pitchFamily="2" charset="-122"/>
            </a:endParaRPr>
          </a:p>
          <a:p>
            <a:pPr marL="355600" lvl="1" indent="0" eaLnBrk="1" latinLnBrk="0" hangingPunct="1">
              <a:lnSpc>
                <a:spcPct val="150000"/>
              </a:lnSpc>
              <a:spcBef>
                <a:spcPts val="265"/>
              </a:spcBef>
              <a:buClr>
                <a:srgbClr val="91AC4E"/>
              </a:buClr>
              <a:buSzPct val="80000"/>
              <a:buFont typeface="Wingdings" panose="05000000000000000000" pitchFamily="2" charset="2"/>
              <a:buChar char="p"/>
              <a:tabLst>
                <a:tab pos="228600" algn="l"/>
              </a:tabLst>
              <a:defRPr/>
            </a:pPr>
            <a:r>
              <a:rPr lang="zh-CN" altLang="en-US" sz="2400" i="0" dirty="0">
                <a:solidFill>
                  <a:srgbClr val="0070C0"/>
                </a:solidFill>
                <a:latin typeface="+mn-lt"/>
                <a:ea typeface="宋体" panose="02010600030101010101" pitchFamily="2" charset="-122"/>
              </a:rPr>
              <a:t>按年份，选取一定年份内的程序和版本</a:t>
            </a:r>
            <a:endParaRPr lang="zh-CN" altLang="en-US" sz="2400" i="0" dirty="0">
              <a:solidFill>
                <a:srgbClr val="0070C0"/>
              </a:solidFill>
              <a:latin typeface="+mn-lt"/>
              <a:ea typeface="宋体" panose="02010600030101010101" pitchFamily="2" charset="-122"/>
            </a:endParaRPr>
          </a:p>
        </p:txBody>
      </p:sp>
    </p:spTree>
  </p:cSld>
  <p:clrMapOvr>
    <a:masterClrMapping/>
  </p:clrMapOvr>
  <p:transition>
    <p:wipe dir="d"/>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914400" y="277813"/>
            <a:ext cx="7772400" cy="847725"/>
          </a:xfrm>
        </p:spPr>
        <p:txBody>
          <a:bodyPr/>
          <a:lstStyle/>
          <a:p>
            <a:pPr algn="ctr">
              <a:defRPr/>
            </a:pPr>
            <a:r>
              <a:rPr kumimoji="1" lang="zh-CN" altLang="en-US" sz="3600" b="1" dirty="0">
                <a:solidFill>
                  <a:srgbClr val="FFFF00"/>
                </a:solidFill>
                <a:latin typeface="+mn-lt"/>
                <a:ea typeface="+mn-ea"/>
              </a:rPr>
              <a:t>例</a:t>
            </a:r>
            <a:r>
              <a:rPr kumimoji="1" lang="en-US" altLang="zh-CN" sz="3600" b="1" dirty="0">
                <a:solidFill>
                  <a:srgbClr val="FFFF00"/>
                </a:solidFill>
                <a:latin typeface="+mn-lt"/>
                <a:ea typeface="+mn-ea"/>
              </a:rPr>
              <a:t>: </a:t>
            </a:r>
            <a:r>
              <a:rPr kumimoji="1" lang="zh-CN" altLang="en-US" sz="3600" b="1" dirty="0">
                <a:solidFill>
                  <a:srgbClr val="FFFF00"/>
                </a:solidFill>
                <a:latin typeface="+mn-lt"/>
                <a:ea typeface="+mn-ea"/>
              </a:rPr>
              <a:t>设计测试矩阵表</a:t>
            </a:r>
            <a:endParaRPr kumimoji="1" lang="zh-CN" altLang="en-US" sz="3600" b="1" dirty="0">
              <a:solidFill>
                <a:srgbClr val="FFFF00"/>
              </a:solidFill>
              <a:latin typeface="+mn-lt"/>
              <a:ea typeface="+mn-ea"/>
            </a:endParaRPr>
          </a:p>
        </p:txBody>
      </p:sp>
      <p:sp>
        <p:nvSpPr>
          <p:cNvPr id="271362" name="Rectangle 3"/>
          <p:cNvSpPr>
            <a:spLocks noChangeArrowheads="1"/>
          </p:cNvSpPr>
          <p:nvPr/>
        </p:nvSpPr>
        <p:spPr bwMode="auto">
          <a:xfrm>
            <a:off x="755650" y="1557020"/>
            <a:ext cx="7848600" cy="1291590"/>
          </a:xfrm>
          <a:prstGeom prst="rect">
            <a:avLst/>
          </a:prstGeom>
          <a:noFill/>
          <a:ln w="9525">
            <a:noFill/>
            <a:miter lim="800000"/>
          </a:ln>
        </p:spPr>
        <p:txBody>
          <a:bodyPr wrap="square">
            <a:spAutoFit/>
          </a:bodyPr>
          <a:lstStyle/>
          <a:p>
            <a:pPr eaLnBrk="1" latinLnBrk="0" hangingPunct="1">
              <a:lnSpc>
                <a:spcPct val="150000"/>
              </a:lnSpc>
              <a:spcBef>
                <a:spcPts val="0"/>
              </a:spcBef>
            </a:pPr>
            <a:r>
              <a:rPr lang="zh-CN" altLang="en-US" sz="2400" b="1">
                <a:solidFill>
                  <a:srgbClr val="0070C0"/>
                </a:solidFill>
              </a:rPr>
              <a:t>每一个浏览器和版本支持的特性上都有细微的差别，在不同的操作系统上表现也有所不同。</a:t>
            </a:r>
            <a:r>
              <a:rPr lang="zh-CN" altLang="en-US">
                <a:solidFill>
                  <a:srgbClr val="0070C0"/>
                </a:solidFill>
              </a:rPr>
              <a:t> </a:t>
            </a:r>
            <a:endParaRPr lang="zh-CN" altLang="en-US" sz="2800" b="1">
              <a:solidFill>
                <a:srgbClr val="0070C0"/>
              </a:solidFill>
            </a:endParaRPr>
          </a:p>
        </p:txBody>
      </p:sp>
      <p:graphicFrame>
        <p:nvGraphicFramePr>
          <p:cNvPr id="1584595" name="Group 467"/>
          <p:cNvGraphicFramePr>
            <a:graphicFrameLocks noGrp="1"/>
          </p:cNvGraphicFramePr>
          <p:nvPr>
            <p:ph idx="1"/>
          </p:nvPr>
        </p:nvGraphicFramePr>
        <p:xfrm>
          <a:off x="792163" y="2816225"/>
          <a:ext cx="7751762" cy="3530600"/>
        </p:xfrm>
        <a:graphic>
          <a:graphicData uri="http://schemas.openxmlformats.org/drawingml/2006/table">
            <a:tbl>
              <a:tblPr/>
              <a:tblGrid>
                <a:gridCol w="858837"/>
                <a:gridCol w="858838"/>
                <a:gridCol w="862012"/>
                <a:gridCol w="860425"/>
                <a:gridCol w="952500"/>
                <a:gridCol w="774700"/>
                <a:gridCol w="862013"/>
                <a:gridCol w="860425"/>
                <a:gridCol w="862012"/>
              </a:tblGrid>
              <a:tr h="4413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4">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PC</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hMerge="1">
                  <a:tcPr/>
                </a:tc>
                <a:tc hMerge="1">
                  <a:tcPr/>
                </a:tc>
                <a:tc gridSpan="4">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Unix/Mac</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hMerge="1">
                  <a:tcPr/>
                </a:tc>
                <a:tc hMerge="1">
                  <a:tcPr/>
                </a:tc>
              </a:tr>
              <a:tr h="4413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WinNT</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Win 2K</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Win XP</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Win7</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Solaris</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HP-UX</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Linux</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OS X</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1325">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IE6</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GB"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GB"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1325">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IE8</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GB"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GB"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GB"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1325">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IE9</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GB"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1325">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Firefox</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GB"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GB"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GB"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GB"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1325">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Safari</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1325">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wipe dir="d"/>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121" name="Picture 8" descr="http://i.afterdawn.com/storage/pictures/sample_cd.jpg"/>
          <p:cNvPicPr>
            <a:picLocks noChangeAspect="1" noChangeArrowheads="1"/>
          </p:cNvPicPr>
          <p:nvPr/>
        </p:nvPicPr>
        <p:blipFill>
          <a:blip r:embed="rId1"/>
          <a:srcRect/>
          <a:stretch>
            <a:fillRect/>
          </a:stretch>
        </p:blipFill>
        <p:spPr bwMode="auto">
          <a:xfrm>
            <a:off x="979170" y="4215765"/>
            <a:ext cx="2122488" cy="2159000"/>
          </a:xfrm>
          <a:prstGeom prst="rect">
            <a:avLst/>
          </a:prstGeom>
          <a:noFill/>
          <a:ln w="9525">
            <a:noFill/>
            <a:miter lim="800000"/>
            <a:headEnd/>
            <a:tailEnd/>
          </a:ln>
        </p:spPr>
      </p:pic>
      <p:sp>
        <p:nvSpPr>
          <p:cNvPr id="23554" name="Rectangle 2"/>
          <p:cNvSpPr>
            <a:spLocks noGrp="1" noChangeArrowheads="1"/>
          </p:cNvSpPr>
          <p:nvPr>
            <p:ph type="title"/>
          </p:nvPr>
        </p:nvSpPr>
        <p:spPr>
          <a:xfrm>
            <a:off x="1835150" y="260350"/>
            <a:ext cx="5435600" cy="685800"/>
          </a:xfrm>
        </p:spPr>
        <p:txBody>
          <a:bodyPr/>
          <a:lstStyle/>
          <a:p>
            <a:pPr algn="ctr">
              <a:defRPr/>
            </a:pPr>
            <a:r>
              <a:rPr kumimoji="1" lang="zh-CN" altLang="en-US" sz="3600" b="1" dirty="0">
                <a:solidFill>
                  <a:srgbClr val="FFFF00"/>
                </a:solidFill>
                <a:latin typeface="+mn-lt"/>
                <a:ea typeface="+mn-ea"/>
              </a:rPr>
              <a:t>系统之间兼容（数据）</a:t>
            </a:r>
            <a:endParaRPr kumimoji="1" lang="en-US" altLang="zh-CN" sz="3600" b="1" dirty="0">
              <a:solidFill>
                <a:srgbClr val="FFFF00"/>
              </a:solidFill>
              <a:latin typeface="+mn-lt"/>
              <a:ea typeface="+mn-ea"/>
            </a:endParaRPr>
          </a:p>
        </p:txBody>
      </p:sp>
      <p:sp>
        <p:nvSpPr>
          <p:cNvPr id="261123" name="Text Box 4"/>
          <p:cNvSpPr txBox="1">
            <a:spLocks noChangeArrowheads="1"/>
          </p:cNvSpPr>
          <p:nvPr/>
        </p:nvSpPr>
        <p:spPr bwMode="auto">
          <a:xfrm>
            <a:off x="1472883" y="2407603"/>
            <a:ext cx="2320925" cy="1219200"/>
          </a:xfrm>
          <a:prstGeom prst="rect">
            <a:avLst/>
          </a:prstGeom>
          <a:solidFill>
            <a:srgbClr val="99CCFF"/>
          </a:solidFill>
          <a:ln w="19050">
            <a:solidFill>
              <a:schemeClr val="accent2"/>
            </a:solidFill>
            <a:miter lim="800000"/>
          </a:ln>
        </p:spPr>
        <p:txBody>
          <a:bodyPr>
            <a:spAutoFit/>
          </a:bodyPr>
          <a:lstStyle/>
          <a:p>
            <a:pPr algn="ctr" eaLnBrk="0" hangingPunct="0">
              <a:spcBef>
                <a:spcPct val="5000"/>
              </a:spcBef>
            </a:pPr>
            <a:r>
              <a:rPr lang="en-US" altLang="zh-CN" sz="1400">
                <a:solidFill>
                  <a:schemeClr val="hlink"/>
                </a:solidFill>
                <a:latin typeface="Verdana" panose="020B0604030504040204" pitchFamily="34" charset="0"/>
              </a:rPr>
              <a:t>Word Editor</a:t>
            </a:r>
            <a:endParaRPr lang="en-US" altLang="zh-CN" sz="1400">
              <a:solidFill>
                <a:schemeClr val="hlink"/>
              </a:solidFill>
              <a:latin typeface="Verdana" panose="020B0604030504040204" pitchFamily="34" charset="0"/>
            </a:endParaRPr>
          </a:p>
          <a:p>
            <a:pPr algn="ctr" eaLnBrk="0" hangingPunct="0">
              <a:spcBef>
                <a:spcPct val="5000"/>
              </a:spcBef>
            </a:pPr>
            <a:r>
              <a:rPr lang="en-US" altLang="zh-CN" sz="1400">
                <a:solidFill>
                  <a:schemeClr val="hlink"/>
                </a:solidFill>
                <a:latin typeface="Verdana" panose="020B0604030504040204" pitchFamily="34" charset="0"/>
              </a:rPr>
              <a:t>From </a:t>
            </a:r>
            <a:endParaRPr lang="en-US" altLang="zh-CN" sz="1400">
              <a:solidFill>
                <a:schemeClr val="hlink"/>
              </a:solidFill>
              <a:latin typeface="Verdana" panose="020B0604030504040204" pitchFamily="34" charset="0"/>
            </a:endParaRPr>
          </a:p>
          <a:p>
            <a:pPr algn="ctr" eaLnBrk="0" hangingPunct="0">
              <a:spcBef>
                <a:spcPct val="5000"/>
              </a:spcBef>
            </a:pPr>
            <a:r>
              <a:rPr lang="en-US" altLang="zh-CN" sz="1400" b="1">
                <a:solidFill>
                  <a:schemeClr val="hlink"/>
                </a:solidFill>
                <a:latin typeface="Verdana" panose="020B0604030504040204" pitchFamily="34" charset="0"/>
              </a:rPr>
              <a:t>Microsoft </a:t>
            </a:r>
            <a:endParaRPr lang="en-US" altLang="zh-CN" sz="1400" b="1">
              <a:solidFill>
                <a:schemeClr val="hlink"/>
              </a:solidFill>
              <a:latin typeface="Verdana" panose="020B0604030504040204" pitchFamily="34" charset="0"/>
            </a:endParaRPr>
          </a:p>
          <a:p>
            <a:pPr algn="ctr" eaLnBrk="0" hangingPunct="0">
              <a:spcBef>
                <a:spcPct val="5000"/>
              </a:spcBef>
            </a:pPr>
            <a:r>
              <a:rPr lang="en-US" altLang="zh-CN" sz="1400">
                <a:solidFill>
                  <a:schemeClr val="hlink"/>
                </a:solidFill>
                <a:latin typeface="Verdana" panose="020B0604030504040204" pitchFamily="34" charset="0"/>
              </a:rPr>
              <a:t>Running on </a:t>
            </a:r>
            <a:endParaRPr lang="en-US" altLang="zh-CN" sz="1400">
              <a:solidFill>
                <a:schemeClr val="hlink"/>
              </a:solidFill>
              <a:latin typeface="Verdana" panose="020B0604030504040204" pitchFamily="34" charset="0"/>
            </a:endParaRPr>
          </a:p>
          <a:p>
            <a:pPr algn="ctr" eaLnBrk="0" hangingPunct="0">
              <a:spcBef>
                <a:spcPct val="5000"/>
              </a:spcBef>
            </a:pPr>
            <a:r>
              <a:rPr lang="en-US" altLang="zh-CN" sz="1400" b="1">
                <a:solidFill>
                  <a:schemeClr val="hlink"/>
                </a:solidFill>
                <a:latin typeface="Verdana" panose="020B0604030504040204" pitchFamily="34" charset="0"/>
              </a:rPr>
              <a:t>Windows 7</a:t>
            </a:r>
            <a:endParaRPr lang="en-US" altLang="zh-CN" sz="1400" b="1">
              <a:solidFill>
                <a:schemeClr val="hlink"/>
              </a:solidFill>
              <a:latin typeface="Verdana" panose="020B0604030504040204" pitchFamily="34" charset="0"/>
            </a:endParaRPr>
          </a:p>
        </p:txBody>
      </p:sp>
      <p:sp>
        <p:nvSpPr>
          <p:cNvPr id="261124" name="Text Box 5"/>
          <p:cNvSpPr txBox="1">
            <a:spLocks noChangeArrowheads="1"/>
          </p:cNvSpPr>
          <p:nvPr/>
        </p:nvSpPr>
        <p:spPr bwMode="auto">
          <a:xfrm>
            <a:off x="5959158" y="2407603"/>
            <a:ext cx="2243137" cy="1219200"/>
          </a:xfrm>
          <a:prstGeom prst="rect">
            <a:avLst/>
          </a:prstGeom>
          <a:solidFill>
            <a:srgbClr val="99CCFF"/>
          </a:solidFill>
          <a:ln w="19050">
            <a:solidFill>
              <a:schemeClr val="accent2"/>
            </a:solidFill>
            <a:miter lim="800000"/>
          </a:ln>
        </p:spPr>
        <p:txBody>
          <a:bodyPr>
            <a:spAutoFit/>
          </a:bodyPr>
          <a:lstStyle/>
          <a:p>
            <a:pPr algn="ctr" eaLnBrk="0" hangingPunct="0">
              <a:spcBef>
                <a:spcPct val="5000"/>
              </a:spcBef>
            </a:pPr>
            <a:r>
              <a:rPr lang="en-US" altLang="zh-CN" sz="1400">
                <a:solidFill>
                  <a:schemeClr val="hlink"/>
                </a:solidFill>
                <a:latin typeface="Verdana" panose="020B0604030504040204" pitchFamily="34" charset="0"/>
              </a:rPr>
              <a:t>Word Editor</a:t>
            </a:r>
            <a:endParaRPr lang="en-US" altLang="zh-CN" sz="1400">
              <a:solidFill>
                <a:schemeClr val="hlink"/>
              </a:solidFill>
              <a:latin typeface="Verdana" panose="020B0604030504040204" pitchFamily="34" charset="0"/>
            </a:endParaRPr>
          </a:p>
          <a:p>
            <a:pPr algn="ctr" eaLnBrk="0" hangingPunct="0">
              <a:spcBef>
                <a:spcPct val="5000"/>
              </a:spcBef>
            </a:pPr>
            <a:r>
              <a:rPr lang="en-US" altLang="zh-CN" sz="1400">
                <a:solidFill>
                  <a:schemeClr val="hlink"/>
                </a:solidFill>
                <a:latin typeface="Verdana" panose="020B0604030504040204" pitchFamily="34" charset="0"/>
              </a:rPr>
              <a:t>From </a:t>
            </a:r>
            <a:endParaRPr lang="en-US" altLang="zh-CN" sz="1400">
              <a:solidFill>
                <a:schemeClr val="hlink"/>
              </a:solidFill>
              <a:latin typeface="Verdana" panose="020B0604030504040204" pitchFamily="34" charset="0"/>
            </a:endParaRPr>
          </a:p>
          <a:p>
            <a:pPr algn="ctr" eaLnBrk="0" hangingPunct="0">
              <a:spcBef>
                <a:spcPct val="5000"/>
              </a:spcBef>
            </a:pPr>
            <a:r>
              <a:rPr lang="en-US" altLang="zh-CN" sz="1400" b="1">
                <a:solidFill>
                  <a:schemeClr val="hlink"/>
                </a:solidFill>
                <a:latin typeface="Verdana" panose="020B0604030504040204" pitchFamily="34" charset="0"/>
              </a:rPr>
              <a:t>Apple </a:t>
            </a:r>
            <a:endParaRPr lang="en-US" altLang="zh-CN" sz="1400" b="1">
              <a:solidFill>
                <a:schemeClr val="hlink"/>
              </a:solidFill>
              <a:latin typeface="Verdana" panose="020B0604030504040204" pitchFamily="34" charset="0"/>
            </a:endParaRPr>
          </a:p>
          <a:p>
            <a:pPr algn="ctr" eaLnBrk="0" hangingPunct="0">
              <a:spcBef>
                <a:spcPct val="5000"/>
              </a:spcBef>
            </a:pPr>
            <a:r>
              <a:rPr lang="en-US" altLang="zh-CN" sz="1400">
                <a:solidFill>
                  <a:schemeClr val="hlink"/>
                </a:solidFill>
                <a:latin typeface="Verdana" panose="020B0604030504040204" pitchFamily="34" charset="0"/>
              </a:rPr>
              <a:t>Running on </a:t>
            </a:r>
            <a:endParaRPr lang="en-US" altLang="zh-CN" sz="1400">
              <a:solidFill>
                <a:schemeClr val="hlink"/>
              </a:solidFill>
              <a:latin typeface="Verdana" panose="020B0604030504040204" pitchFamily="34" charset="0"/>
            </a:endParaRPr>
          </a:p>
          <a:p>
            <a:pPr algn="ctr" eaLnBrk="0" hangingPunct="0">
              <a:spcBef>
                <a:spcPct val="5000"/>
              </a:spcBef>
            </a:pPr>
            <a:r>
              <a:rPr lang="en-US" altLang="zh-CN" sz="1400" b="1">
                <a:solidFill>
                  <a:schemeClr val="hlink"/>
                </a:solidFill>
                <a:latin typeface="Verdana" panose="020B0604030504040204" pitchFamily="34" charset="0"/>
              </a:rPr>
              <a:t>MacOS X</a:t>
            </a:r>
            <a:endParaRPr lang="en-US" altLang="zh-CN" sz="1400" b="1">
              <a:solidFill>
                <a:schemeClr val="hlink"/>
              </a:solidFill>
              <a:latin typeface="Verdana" panose="020B0604030504040204" pitchFamily="34" charset="0"/>
            </a:endParaRPr>
          </a:p>
        </p:txBody>
      </p:sp>
      <p:sp>
        <p:nvSpPr>
          <p:cNvPr id="261125" name="Text Box 6"/>
          <p:cNvSpPr txBox="1">
            <a:spLocks noChangeArrowheads="1"/>
          </p:cNvSpPr>
          <p:nvPr/>
        </p:nvSpPr>
        <p:spPr bwMode="auto">
          <a:xfrm>
            <a:off x="3970020" y="4855528"/>
            <a:ext cx="2243138" cy="1212850"/>
          </a:xfrm>
          <a:prstGeom prst="rect">
            <a:avLst/>
          </a:prstGeom>
          <a:solidFill>
            <a:srgbClr val="99CCFF"/>
          </a:solidFill>
          <a:ln w="19050">
            <a:solidFill>
              <a:schemeClr val="accent2"/>
            </a:solidFill>
            <a:miter lim="800000"/>
          </a:ln>
        </p:spPr>
        <p:txBody>
          <a:bodyPr>
            <a:spAutoFit/>
          </a:bodyPr>
          <a:lstStyle/>
          <a:p>
            <a:pPr algn="ctr" eaLnBrk="0" hangingPunct="0">
              <a:spcBef>
                <a:spcPct val="5000"/>
              </a:spcBef>
            </a:pPr>
            <a:r>
              <a:rPr lang="en-US" altLang="zh-CN" sz="1400">
                <a:solidFill>
                  <a:schemeClr val="hlink"/>
                </a:solidFill>
                <a:latin typeface="Verdana" panose="020B0604030504040204" pitchFamily="34" charset="0"/>
              </a:rPr>
              <a:t>Spreadsheet</a:t>
            </a:r>
            <a:endParaRPr lang="en-US" altLang="zh-CN" sz="1400">
              <a:solidFill>
                <a:schemeClr val="hlink"/>
              </a:solidFill>
              <a:latin typeface="Verdana" panose="020B0604030504040204" pitchFamily="34" charset="0"/>
            </a:endParaRPr>
          </a:p>
          <a:p>
            <a:pPr algn="ctr" eaLnBrk="0" hangingPunct="0">
              <a:spcBef>
                <a:spcPct val="5000"/>
              </a:spcBef>
            </a:pPr>
            <a:r>
              <a:rPr lang="en-US" altLang="zh-CN" sz="1400">
                <a:solidFill>
                  <a:schemeClr val="hlink"/>
                </a:solidFill>
                <a:latin typeface="Verdana" panose="020B0604030504040204" pitchFamily="34" charset="0"/>
              </a:rPr>
              <a:t>From </a:t>
            </a:r>
            <a:endParaRPr lang="en-US" altLang="zh-CN" sz="1400">
              <a:solidFill>
                <a:schemeClr val="hlink"/>
              </a:solidFill>
              <a:latin typeface="Verdana" panose="020B0604030504040204" pitchFamily="34" charset="0"/>
            </a:endParaRPr>
          </a:p>
          <a:p>
            <a:pPr algn="ctr" eaLnBrk="0" hangingPunct="0">
              <a:spcBef>
                <a:spcPct val="5000"/>
              </a:spcBef>
            </a:pPr>
            <a:r>
              <a:rPr lang="en-US" altLang="zh-CN" sz="1400" b="1">
                <a:solidFill>
                  <a:schemeClr val="hlink"/>
                </a:solidFill>
                <a:latin typeface="Verdana" panose="020B0604030504040204" pitchFamily="34" charset="0"/>
              </a:rPr>
              <a:t>IBM Lotus</a:t>
            </a:r>
            <a:r>
              <a:rPr lang="en-US" altLang="zh-CN" sz="1400">
                <a:solidFill>
                  <a:schemeClr val="hlink"/>
                </a:solidFill>
                <a:latin typeface="Verdana" panose="020B0604030504040204" pitchFamily="34" charset="0"/>
              </a:rPr>
              <a:t> </a:t>
            </a:r>
            <a:endParaRPr lang="en-US" altLang="zh-CN" sz="1400">
              <a:solidFill>
                <a:schemeClr val="hlink"/>
              </a:solidFill>
              <a:latin typeface="Verdana" panose="020B0604030504040204" pitchFamily="34" charset="0"/>
            </a:endParaRPr>
          </a:p>
          <a:p>
            <a:pPr algn="ctr" eaLnBrk="0" hangingPunct="0">
              <a:spcBef>
                <a:spcPct val="5000"/>
              </a:spcBef>
            </a:pPr>
            <a:r>
              <a:rPr lang="en-US" altLang="zh-CN" sz="1400">
                <a:solidFill>
                  <a:schemeClr val="hlink"/>
                </a:solidFill>
                <a:latin typeface="Verdana" panose="020B0604030504040204" pitchFamily="34" charset="0"/>
              </a:rPr>
              <a:t>Running on </a:t>
            </a:r>
            <a:endParaRPr lang="en-US" altLang="zh-CN" sz="1400">
              <a:solidFill>
                <a:schemeClr val="hlink"/>
              </a:solidFill>
              <a:latin typeface="Verdana" panose="020B0604030504040204" pitchFamily="34" charset="0"/>
            </a:endParaRPr>
          </a:p>
          <a:p>
            <a:pPr algn="ctr" eaLnBrk="0" hangingPunct="0">
              <a:spcBef>
                <a:spcPct val="5000"/>
              </a:spcBef>
            </a:pPr>
            <a:r>
              <a:rPr lang="en-US" altLang="zh-CN" sz="1400" b="1">
                <a:solidFill>
                  <a:schemeClr val="hlink"/>
                </a:solidFill>
                <a:latin typeface="Verdana" panose="020B0604030504040204" pitchFamily="34" charset="0"/>
              </a:rPr>
              <a:t>Linux</a:t>
            </a:r>
            <a:endParaRPr lang="en-US" altLang="zh-CN" sz="1400" b="1">
              <a:solidFill>
                <a:schemeClr val="hlink"/>
              </a:solidFill>
              <a:latin typeface="Verdana" panose="020B0604030504040204" pitchFamily="34" charset="0"/>
            </a:endParaRPr>
          </a:p>
        </p:txBody>
      </p:sp>
      <p:sp>
        <p:nvSpPr>
          <p:cNvPr id="261126" name="AutoShape 8"/>
          <p:cNvSpPr>
            <a:spLocks noChangeArrowheads="1"/>
          </p:cNvSpPr>
          <p:nvPr/>
        </p:nvSpPr>
        <p:spPr bwMode="auto">
          <a:xfrm>
            <a:off x="3793808" y="2809240"/>
            <a:ext cx="2165350" cy="268288"/>
          </a:xfrm>
          <a:prstGeom prst="leftRightArrow">
            <a:avLst>
              <a:gd name="adj1" fmla="val 50000"/>
              <a:gd name="adj2" fmla="val 147258"/>
            </a:avLst>
          </a:prstGeom>
          <a:solidFill>
            <a:schemeClr val="bg2"/>
          </a:solidFill>
          <a:ln w="9525">
            <a:solidFill>
              <a:schemeClr val="tx1"/>
            </a:solidFill>
            <a:miter lim="800000"/>
          </a:ln>
        </p:spPr>
        <p:txBody>
          <a:bodyPr wrap="none" anchor="ctr"/>
          <a:lstStyle/>
          <a:p>
            <a:endParaRPr lang="zh-CN" altLang="en-US"/>
          </a:p>
        </p:txBody>
      </p:sp>
      <p:sp>
        <p:nvSpPr>
          <p:cNvPr id="1625097" name="AutoShape 9"/>
          <p:cNvSpPr>
            <a:spLocks noChangeArrowheads="1"/>
          </p:cNvSpPr>
          <p:nvPr/>
        </p:nvSpPr>
        <p:spPr bwMode="auto">
          <a:xfrm rot="18398047">
            <a:off x="1711008" y="4220527"/>
            <a:ext cx="1233488" cy="220663"/>
          </a:xfrm>
          <a:prstGeom prst="leftRightArrow">
            <a:avLst>
              <a:gd name="adj1" fmla="val 50000"/>
              <a:gd name="adj2" fmla="val 123333"/>
            </a:avLst>
          </a:prstGeom>
          <a:solidFill>
            <a:schemeClr val="bg2"/>
          </a:solidFill>
          <a:ln w="9525">
            <a:solidFill>
              <a:schemeClr val="tx1"/>
            </a:solidFill>
            <a:miter lim="800000"/>
          </a:ln>
          <a:effectLst/>
        </p:spPr>
        <p:txBody>
          <a:bodyPr vert="eaVert" wrap="none" anchor="ctr"/>
          <a:lstStyle/>
          <a:p>
            <a:pPr algn="ctr" eaLnBrk="0" hangingPunct="0">
              <a:defRPr/>
            </a:pPr>
            <a:endParaRPr lang="zh-CN" altLang="en-US">
              <a:solidFill>
                <a:schemeClr val="hlink"/>
              </a:solidFill>
              <a:effectLst>
                <a:outerShdw blurRad="38100" dist="38100" dir="2700000" algn="tl">
                  <a:srgbClr val="000000"/>
                </a:outerShdw>
              </a:effectLst>
              <a:latin typeface="Verdana" panose="020B0604030504040204" pitchFamily="34" charset="0"/>
              <a:ea typeface="宋体" panose="02010600030101010101" pitchFamily="2" charset="-122"/>
            </a:endParaRPr>
          </a:p>
        </p:txBody>
      </p:sp>
      <p:sp>
        <p:nvSpPr>
          <p:cNvPr id="261128" name="AutoShape 10"/>
          <p:cNvSpPr>
            <a:spLocks noChangeArrowheads="1"/>
          </p:cNvSpPr>
          <p:nvPr/>
        </p:nvSpPr>
        <p:spPr bwMode="auto">
          <a:xfrm rot="21547690" flipV="1">
            <a:off x="2353945" y="5352415"/>
            <a:ext cx="1616075" cy="187325"/>
          </a:xfrm>
          <a:prstGeom prst="leftRightArrow">
            <a:avLst>
              <a:gd name="adj1" fmla="val 50000"/>
              <a:gd name="adj2" fmla="val 157405"/>
            </a:avLst>
          </a:prstGeom>
          <a:solidFill>
            <a:schemeClr val="bg2"/>
          </a:solidFill>
          <a:ln w="9525">
            <a:solidFill>
              <a:schemeClr val="tx1"/>
            </a:solidFill>
            <a:miter lim="800000"/>
          </a:ln>
        </p:spPr>
        <p:txBody>
          <a:bodyPr wrap="none" anchor="ctr"/>
          <a:lstStyle/>
          <a:p>
            <a:endParaRPr lang="zh-CN" altLang="en-US"/>
          </a:p>
        </p:txBody>
      </p:sp>
      <p:sp>
        <p:nvSpPr>
          <p:cNvPr id="261129" name="AutoShape 11"/>
          <p:cNvSpPr>
            <a:spLocks noChangeArrowheads="1"/>
          </p:cNvSpPr>
          <p:nvPr/>
        </p:nvSpPr>
        <p:spPr bwMode="auto">
          <a:xfrm rot="-8427149">
            <a:off x="3287395" y="4195128"/>
            <a:ext cx="1843088" cy="255587"/>
          </a:xfrm>
          <a:prstGeom prst="leftRightArrow">
            <a:avLst>
              <a:gd name="adj1" fmla="val 50000"/>
              <a:gd name="adj2" fmla="val 131571"/>
            </a:avLst>
          </a:prstGeom>
          <a:solidFill>
            <a:schemeClr val="bg2"/>
          </a:solidFill>
          <a:ln w="9525">
            <a:solidFill>
              <a:schemeClr val="tx1"/>
            </a:solidFill>
            <a:miter lim="800000"/>
          </a:ln>
        </p:spPr>
        <p:txBody>
          <a:bodyPr wrap="none" anchor="ctr"/>
          <a:lstStyle/>
          <a:p>
            <a:endParaRPr lang="zh-CN" altLang="en-US"/>
          </a:p>
        </p:txBody>
      </p:sp>
      <p:sp>
        <p:nvSpPr>
          <p:cNvPr id="261130" name="Line 12"/>
          <p:cNvSpPr>
            <a:spLocks noChangeShapeType="1"/>
          </p:cNvSpPr>
          <p:nvPr/>
        </p:nvSpPr>
        <p:spPr bwMode="auto">
          <a:xfrm>
            <a:off x="6989445" y="3601403"/>
            <a:ext cx="773113" cy="1446212"/>
          </a:xfrm>
          <a:prstGeom prst="line">
            <a:avLst/>
          </a:prstGeom>
          <a:noFill/>
          <a:ln w="28575">
            <a:solidFill>
              <a:schemeClr val="accent2"/>
            </a:solidFill>
            <a:round/>
            <a:tailEnd type="arrow" w="med" len="med"/>
          </a:ln>
        </p:spPr>
        <p:txBody>
          <a:bodyPr/>
          <a:lstStyle/>
          <a:p>
            <a:endParaRPr lang="zh-CN" altLang="en-US"/>
          </a:p>
        </p:txBody>
      </p:sp>
      <p:sp>
        <p:nvSpPr>
          <p:cNvPr id="261131" name="Freeform 13"/>
          <p:cNvSpPr/>
          <p:nvPr/>
        </p:nvSpPr>
        <p:spPr bwMode="auto">
          <a:xfrm>
            <a:off x="364808" y="3314065"/>
            <a:ext cx="7499350" cy="3281363"/>
          </a:xfrm>
          <a:custGeom>
            <a:avLst/>
            <a:gdLst>
              <a:gd name="T0" fmla="*/ 7325226 w 4656"/>
              <a:gd name="T1" fmla="*/ 2563565 h 2016"/>
              <a:gd name="T2" fmla="*/ 6796934 w 4656"/>
              <a:gd name="T3" fmla="*/ 3364374 h 2016"/>
              <a:gd name="T4" fmla="*/ 0 w 4656"/>
              <a:gd name="T5" fmla="*/ 3364374 h 2016"/>
              <a:gd name="T6" fmla="*/ 982495 w 4656"/>
              <a:gd name="T7" fmla="*/ 0 h 2016"/>
              <a:gd name="T8" fmla="*/ 0 60000 65536"/>
              <a:gd name="T9" fmla="*/ 0 60000 65536"/>
              <a:gd name="T10" fmla="*/ 0 60000 65536"/>
              <a:gd name="T11" fmla="*/ 0 60000 65536"/>
              <a:gd name="T12" fmla="*/ 0 w 4656"/>
              <a:gd name="T13" fmla="*/ 0 h 2016"/>
              <a:gd name="T14" fmla="*/ 4656 w 4656"/>
              <a:gd name="T15" fmla="*/ 2016 h 2016"/>
            </a:gdLst>
            <a:ahLst/>
            <a:cxnLst>
              <a:cxn ang="T8">
                <a:pos x="T0" y="T1"/>
              </a:cxn>
              <a:cxn ang="T9">
                <a:pos x="T2" y="T3"/>
              </a:cxn>
              <a:cxn ang="T10">
                <a:pos x="T4" y="T5"/>
              </a:cxn>
              <a:cxn ang="T11">
                <a:pos x="T6" y="T7"/>
              </a:cxn>
            </a:cxnLst>
            <a:rect l="T12" t="T13" r="T14" b="T15"/>
            <a:pathLst>
              <a:path w="4656" h="2016">
                <a:moveTo>
                  <a:pt x="4656" y="1536"/>
                </a:moveTo>
                <a:lnTo>
                  <a:pt x="4320" y="2016"/>
                </a:lnTo>
                <a:lnTo>
                  <a:pt x="0" y="2016"/>
                </a:lnTo>
                <a:lnTo>
                  <a:pt x="624" y="0"/>
                </a:lnTo>
              </a:path>
            </a:pathLst>
          </a:custGeom>
          <a:noFill/>
          <a:ln w="28575">
            <a:solidFill>
              <a:schemeClr val="accent2"/>
            </a:solidFill>
            <a:round/>
            <a:tailEnd type="arrow" w="med" len="med"/>
          </a:ln>
        </p:spPr>
        <p:txBody>
          <a:bodyPr/>
          <a:lstStyle/>
          <a:p>
            <a:endParaRPr lang="zh-CN" altLang="en-US"/>
          </a:p>
        </p:txBody>
      </p:sp>
      <p:sp>
        <p:nvSpPr>
          <p:cNvPr id="261132" name="Text Box 14"/>
          <p:cNvSpPr txBox="1">
            <a:spLocks noChangeArrowheads="1"/>
          </p:cNvSpPr>
          <p:nvPr/>
        </p:nvSpPr>
        <p:spPr bwMode="auto">
          <a:xfrm>
            <a:off x="1009333" y="4617403"/>
            <a:ext cx="2243137" cy="304800"/>
          </a:xfrm>
          <a:prstGeom prst="rect">
            <a:avLst/>
          </a:prstGeom>
          <a:noFill/>
          <a:ln w="9525">
            <a:noFill/>
            <a:miter lim="800000"/>
          </a:ln>
        </p:spPr>
        <p:txBody>
          <a:bodyPr>
            <a:spAutoFit/>
          </a:bodyPr>
          <a:lstStyle/>
          <a:p>
            <a:pPr eaLnBrk="0" hangingPunct="0">
              <a:spcBef>
                <a:spcPct val="50000"/>
              </a:spcBef>
            </a:pPr>
            <a:r>
              <a:rPr lang="en-US" altLang="zh-CN" sz="1400" b="1">
                <a:solidFill>
                  <a:schemeClr val="hlink"/>
                </a:solidFill>
                <a:latin typeface="Verdana" panose="020B0604030504040204" pitchFamily="34" charset="0"/>
              </a:rPr>
              <a:t>File Import/Export</a:t>
            </a:r>
            <a:endParaRPr lang="en-US" altLang="zh-CN" sz="1400" b="1">
              <a:solidFill>
                <a:schemeClr val="hlink"/>
              </a:solidFill>
              <a:latin typeface="Verdana" panose="020B0604030504040204" pitchFamily="34" charset="0"/>
            </a:endParaRPr>
          </a:p>
        </p:txBody>
      </p:sp>
      <p:sp>
        <p:nvSpPr>
          <p:cNvPr id="261133" name="Text Box 15"/>
          <p:cNvSpPr txBox="1">
            <a:spLocks noChangeArrowheads="1"/>
          </p:cNvSpPr>
          <p:nvPr/>
        </p:nvSpPr>
        <p:spPr bwMode="auto">
          <a:xfrm>
            <a:off x="3716020" y="2340928"/>
            <a:ext cx="2243138" cy="517525"/>
          </a:xfrm>
          <a:prstGeom prst="rect">
            <a:avLst/>
          </a:prstGeom>
          <a:noFill/>
          <a:ln w="9525">
            <a:noFill/>
            <a:miter lim="800000"/>
          </a:ln>
        </p:spPr>
        <p:txBody>
          <a:bodyPr>
            <a:spAutoFit/>
          </a:bodyPr>
          <a:lstStyle/>
          <a:p>
            <a:pPr algn="ctr" eaLnBrk="0" hangingPunct="0">
              <a:spcBef>
                <a:spcPct val="50000"/>
              </a:spcBef>
            </a:pPr>
            <a:r>
              <a:rPr lang="en-US" altLang="zh-CN" sz="1400" b="1">
                <a:solidFill>
                  <a:schemeClr val="hlink"/>
                </a:solidFill>
                <a:latin typeface="Verdana" panose="020B0604030504040204" pitchFamily="34" charset="0"/>
              </a:rPr>
              <a:t>Network Import/Export</a:t>
            </a:r>
            <a:endParaRPr lang="en-US" altLang="zh-CN" sz="1400" b="1">
              <a:solidFill>
                <a:schemeClr val="hlink"/>
              </a:solidFill>
              <a:latin typeface="Verdana" panose="020B0604030504040204" pitchFamily="34" charset="0"/>
            </a:endParaRPr>
          </a:p>
        </p:txBody>
      </p:sp>
      <p:sp>
        <p:nvSpPr>
          <p:cNvPr id="261134" name="Text Box 16"/>
          <p:cNvSpPr txBox="1">
            <a:spLocks noChangeArrowheads="1"/>
          </p:cNvSpPr>
          <p:nvPr/>
        </p:nvSpPr>
        <p:spPr bwMode="auto">
          <a:xfrm>
            <a:off x="2168208" y="5488940"/>
            <a:ext cx="1933575" cy="304800"/>
          </a:xfrm>
          <a:prstGeom prst="rect">
            <a:avLst/>
          </a:prstGeom>
          <a:noFill/>
          <a:ln w="9525">
            <a:noFill/>
            <a:miter lim="800000"/>
          </a:ln>
        </p:spPr>
        <p:txBody>
          <a:bodyPr>
            <a:spAutoFit/>
          </a:bodyPr>
          <a:lstStyle/>
          <a:p>
            <a:pPr eaLnBrk="0" hangingPunct="0">
              <a:spcBef>
                <a:spcPct val="50000"/>
              </a:spcBef>
            </a:pPr>
            <a:r>
              <a:rPr lang="en-US" altLang="zh-CN" sz="1400" b="1">
                <a:solidFill>
                  <a:schemeClr val="hlink"/>
                </a:solidFill>
                <a:latin typeface="Verdana" panose="020B0604030504040204" pitchFamily="34" charset="0"/>
              </a:rPr>
              <a:t>File Load/Save</a:t>
            </a:r>
            <a:endParaRPr lang="en-US" altLang="zh-CN" sz="1400" b="1">
              <a:solidFill>
                <a:schemeClr val="hlink"/>
              </a:solidFill>
              <a:latin typeface="Verdana" panose="020B0604030504040204" pitchFamily="34" charset="0"/>
            </a:endParaRPr>
          </a:p>
        </p:txBody>
      </p:sp>
      <p:sp>
        <p:nvSpPr>
          <p:cNvPr id="261135" name="Text Box 17"/>
          <p:cNvSpPr txBox="1">
            <a:spLocks noChangeArrowheads="1"/>
          </p:cNvSpPr>
          <p:nvPr/>
        </p:nvSpPr>
        <p:spPr bwMode="auto">
          <a:xfrm>
            <a:off x="4101783" y="4015740"/>
            <a:ext cx="2243137" cy="304800"/>
          </a:xfrm>
          <a:prstGeom prst="rect">
            <a:avLst/>
          </a:prstGeom>
          <a:noFill/>
          <a:ln w="9525">
            <a:noFill/>
            <a:miter lim="800000"/>
          </a:ln>
        </p:spPr>
        <p:txBody>
          <a:bodyPr>
            <a:spAutoFit/>
          </a:bodyPr>
          <a:lstStyle/>
          <a:p>
            <a:pPr eaLnBrk="0" hangingPunct="0">
              <a:spcBef>
                <a:spcPct val="50000"/>
              </a:spcBef>
            </a:pPr>
            <a:r>
              <a:rPr lang="en-US" altLang="zh-CN" sz="1400" b="1">
                <a:solidFill>
                  <a:schemeClr val="hlink"/>
                </a:solidFill>
                <a:latin typeface="Verdana" panose="020B0604030504040204" pitchFamily="34" charset="0"/>
              </a:rPr>
              <a:t>Cut, Copy, Paste</a:t>
            </a:r>
            <a:endParaRPr lang="en-US" altLang="zh-CN" sz="1400" b="1">
              <a:solidFill>
                <a:schemeClr val="hlink"/>
              </a:solidFill>
              <a:latin typeface="Verdana" panose="020B0604030504040204" pitchFamily="34" charset="0"/>
            </a:endParaRPr>
          </a:p>
        </p:txBody>
      </p:sp>
      <p:sp>
        <p:nvSpPr>
          <p:cNvPr id="261136" name="Text Box 18"/>
          <p:cNvSpPr txBox="1">
            <a:spLocks noChangeArrowheads="1"/>
          </p:cNvSpPr>
          <p:nvPr/>
        </p:nvSpPr>
        <p:spPr bwMode="auto">
          <a:xfrm>
            <a:off x="6559233" y="4245928"/>
            <a:ext cx="1168400" cy="304800"/>
          </a:xfrm>
          <a:prstGeom prst="rect">
            <a:avLst/>
          </a:prstGeom>
          <a:noFill/>
          <a:ln w="9525">
            <a:noFill/>
            <a:miter lim="800000"/>
          </a:ln>
        </p:spPr>
        <p:txBody>
          <a:bodyPr>
            <a:spAutoFit/>
          </a:bodyPr>
          <a:lstStyle/>
          <a:p>
            <a:pPr eaLnBrk="0" hangingPunct="0">
              <a:spcBef>
                <a:spcPct val="50000"/>
              </a:spcBef>
            </a:pPr>
            <a:r>
              <a:rPr lang="en-US" altLang="zh-CN" sz="1400" b="1">
                <a:solidFill>
                  <a:schemeClr val="hlink"/>
                </a:solidFill>
                <a:latin typeface="Verdana" panose="020B0604030504040204" pitchFamily="34" charset="0"/>
              </a:rPr>
              <a:t>Backup</a:t>
            </a:r>
            <a:endParaRPr lang="en-US" altLang="zh-CN" sz="1400" b="1">
              <a:solidFill>
                <a:schemeClr val="hlink"/>
              </a:solidFill>
              <a:latin typeface="Verdana" panose="020B0604030504040204" pitchFamily="34" charset="0"/>
            </a:endParaRPr>
          </a:p>
        </p:txBody>
      </p:sp>
      <p:sp>
        <p:nvSpPr>
          <p:cNvPr id="261137" name="cddrive"/>
          <p:cNvSpPr>
            <a:spLocks noEditPoints="1" noChangeArrowheads="1"/>
          </p:cNvSpPr>
          <p:nvPr/>
        </p:nvSpPr>
        <p:spPr bwMode="auto">
          <a:xfrm>
            <a:off x="6773545" y="5041265"/>
            <a:ext cx="1857375" cy="736600"/>
          </a:xfrm>
          <a:custGeom>
            <a:avLst/>
            <a:gdLst>
              <a:gd name="T0" fmla="*/ 2235 w 21600"/>
              <a:gd name="T1" fmla="*/ 0 h 21600"/>
              <a:gd name="T2" fmla="*/ 4556 w 21600"/>
              <a:gd name="T3" fmla="*/ 171 h 21600"/>
              <a:gd name="T4" fmla="*/ 2235 w 21600"/>
              <a:gd name="T5" fmla="*/ 341 h 21600"/>
              <a:gd name="T6" fmla="*/ 0 w 21600"/>
              <a:gd name="T7" fmla="*/ 171 h 21600"/>
              <a:gd name="T8" fmla="*/ 0 60000 65536"/>
              <a:gd name="T9" fmla="*/ 0 60000 65536"/>
              <a:gd name="T10" fmla="*/ 0 60000 65536"/>
              <a:gd name="T11" fmla="*/ 0 60000 65536"/>
              <a:gd name="T12" fmla="*/ 688 w 21600"/>
              <a:gd name="T13" fmla="*/ 23043 h 21600"/>
              <a:gd name="T14" fmla="*/ 21013 w 21600"/>
              <a:gd name="T15" fmla="*/ 30491 h 21600"/>
            </a:gdLst>
            <a:ahLst/>
            <a:cxnLst>
              <a:cxn ang="T8">
                <a:pos x="T0" y="T1"/>
              </a:cxn>
              <a:cxn ang="T9">
                <a:pos x="T2" y="T3"/>
              </a:cxn>
              <a:cxn ang="T10">
                <a:pos x="T4" y="T5"/>
              </a:cxn>
              <a:cxn ang="T11">
                <a:pos x="T6" y="T7"/>
              </a:cxn>
            </a:cxnLst>
            <a:rect l="T12" t="T13" r="T14" b="T15"/>
            <a:pathLst>
              <a:path w="21600" h="21600" extrusionOk="0">
                <a:moveTo>
                  <a:pt x="2563" y="12259"/>
                </a:moveTo>
                <a:lnTo>
                  <a:pt x="2563" y="12843"/>
                </a:lnTo>
                <a:lnTo>
                  <a:pt x="2746" y="13427"/>
                </a:lnTo>
                <a:lnTo>
                  <a:pt x="2929" y="14303"/>
                </a:lnTo>
                <a:lnTo>
                  <a:pt x="3112" y="14886"/>
                </a:lnTo>
                <a:lnTo>
                  <a:pt x="3478" y="15470"/>
                </a:lnTo>
                <a:lnTo>
                  <a:pt x="3844" y="16054"/>
                </a:lnTo>
                <a:lnTo>
                  <a:pt x="4393" y="16638"/>
                </a:lnTo>
                <a:lnTo>
                  <a:pt x="4942" y="17222"/>
                </a:lnTo>
                <a:lnTo>
                  <a:pt x="5492" y="17514"/>
                </a:lnTo>
                <a:lnTo>
                  <a:pt x="6224" y="18097"/>
                </a:lnTo>
                <a:lnTo>
                  <a:pt x="6773" y="18389"/>
                </a:lnTo>
                <a:lnTo>
                  <a:pt x="7505" y="18681"/>
                </a:lnTo>
                <a:lnTo>
                  <a:pt x="8237" y="18973"/>
                </a:lnTo>
                <a:lnTo>
                  <a:pt x="9153" y="18973"/>
                </a:lnTo>
                <a:lnTo>
                  <a:pt x="9885" y="19265"/>
                </a:lnTo>
                <a:lnTo>
                  <a:pt x="10800" y="19265"/>
                </a:lnTo>
                <a:lnTo>
                  <a:pt x="11532" y="19265"/>
                </a:lnTo>
                <a:lnTo>
                  <a:pt x="12447" y="18973"/>
                </a:lnTo>
                <a:lnTo>
                  <a:pt x="13180" y="18973"/>
                </a:lnTo>
                <a:lnTo>
                  <a:pt x="13912" y="18681"/>
                </a:lnTo>
                <a:lnTo>
                  <a:pt x="14644" y="18389"/>
                </a:lnTo>
                <a:lnTo>
                  <a:pt x="15376" y="18097"/>
                </a:lnTo>
                <a:lnTo>
                  <a:pt x="16108" y="17514"/>
                </a:lnTo>
                <a:lnTo>
                  <a:pt x="16658" y="17222"/>
                </a:lnTo>
                <a:lnTo>
                  <a:pt x="17207" y="16638"/>
                </a:lnTo>
                <a:lnTo>
                  <a:pt x="17573" y="16054"/>
                </a:lnTo>
                <a:lnTo>
                  <a:pt x="18122" y="15470"/>
                </a:lnTo>
                <a:lnTo>
                  <a:pt x="18305" y="14886"/>
                </a:lnTo>
                <a:lnTo>
                  <a:pt x="18671" y="14303"/>
                </a:lnTo>
                <a:lnTo>
                  <a:pt x="18854" y="13427"/>
                </a:lnTo>
                <a:lnTo>
                  <a:pt x="19037" y="12843"/>
                </a:lnTo>
                <a:lnTo>
                  <a:pt x="19037" y="12259"/>
                </a:lnTo>
                <a:lnTo>
                  <a:pt x="2563" y="12259"/>
                </a:lnTo>
                <a:close/>
              </a:path>
              <a:path w="21600" h="21600" extrusionOk="0">
                <a:moveTo>
                  <a:pt x="2563" y="12259"/>
                </a:moveTo>
                <a:lnTo>
                  <a:pt x="9153" y="12259"/>
                </a:lnTo>
                <a:lnTo>
                  <a:pt x="9153" y="12551"/>
                </a:lnTo>
                <a:lnTo>
                  <a:pt x="9336" y="12843"/>
                </a:lnTo>
                <a:lnTo>
                  <a:pt x="9519" y="13135"/>
                </a:lnTo>
                <a:lnTo>
                  <a:pt x="9702" y="13135"/>
                </a:lnTo>
                <a:lnTo>
                  <a:pt x="9885" y="13427"/>
                </a:lnTo>
                <a:lnTo>
                  <a:pt x="10068" y="13719"/>
                </a:lnTo>
                <a:lnTo>
                  <a:pt x="10434" y="13719"/>
                </a:lnTo>
                <a:lnTo>
                  <a:pt x="10800" y="13719"/>
                </a:lnTo>
                <a:lnTo>
                  <a:pt x="10983" y="13719"/>
                </a:lnTo>
                <a:lnTo>
                  <a:pt x="11349" y="13719"/>
                </a:lnTo>
                <a:lnTo>
                  <a:pt x="11715" y="13427"/>
                </a:lnTo>
                <a:lnTo>
                  <a:pt x="11898" y="13135"/>
                </a:lnTo>
                <a:lnTo>
                  <a:pt x="12081" y="13135"/>
                </a:lnTo>
                <a:lnTo>
                  <a:pt x="12264" y="12843"/>
                </a:lnTo>
                <a:lnTo>
                  <a:pt x="12264" y="12551"/>
                </a:lnTo>
                <a:lnTo>
                  <a:pt x="12264" y="12259"/>
                </a:lnTo>
                <a:lnTo>
                  <a:pt x="9153" y="12259"/>
                </a:lnTo>
                <a:close/>
              </a:path>
              <a:path w="21600" h="21600" extrusionOk="0">
                <a:moveTo>
                  <a:pt x="21600" y="7589"/>
                </a:moveTo>
                <a:lnTo>
                  <a:pt x="17756" y="0"/>
                </a:lnTo>
                <a:lnTo>
                  <a:pt x="10800" y="0"/>
                </a:lnTo>
                <a:lnTo>
                  <a:pt x="3844" y="0"/>
                </a:lnTo>
                <a:lnTo>
                  <a:pt x="0" y="7589"/>
                </a:lnTo>
                <a:lnTo>
                  <a:pt x="0" y="10800"/>
                </a:lnTo>
                <a:lnTo>
                  <a:pt x="0" y="18097"/>
                </a:lnTo>
                <a:lnTo>
                  <a:pt x="1464" y="18097"/>
                </a:lnTo>
                <a:lnTo>
                  <a:pt x="1464" y="21600"/>
                </a:lnTo>
                <a:lnTo>
                  <a:pt x="10800" y="21600"/>
                </a:lnTo>
                <a:lnTo>
                  <a:pt x="19953" y="21600"/>
                </a:lnTo>
                <a:lnTo>
                  <a:pt x="19953" y="18097"/>
                </a:lnTo>
                <a:lnTo>
                  <a:pt x="21600" y="18097"/>
                </a:lnTo>
                <a:lnTo>
                  <a:pt x="21600" y="11092"/>
                </a:lnTo>
                <a:lnTo>
                  <a:pt x="21600" y="7589"/>
                </a:lnTo>
              </a:path>
              <a:path w="21600" h="21600" extrusionOk="0">
                <a:moveTo>
                  <a:pt x="1647" y="18097"/>
                </a:moveTo>
                <a:lnTo>
                  <a:pt x="6407" y="18097"/>
                </a:lnTo>
                <a:moveTo>
                  <a:pt x="19953" y="18097"/>
                </a:moveTo>
                <a:lnTo>
                  <a:pt x="15010" y="18097"/>
                </a:lnTo>
                <a:moveTo>
                  <a:pt x="0" y="7589"/>
                </a:moveTo>
                <a:lnTo>
                  <a:pt x="21417" y="7589"/>
                </a:lnTo>
                <a:lnTo>
                  <a:pt x="21600" y="7589"/>
                </a:lnTo>
              </a:path>
            </a:pathLst>
          </a:custGeom>
          <a:solidFill>
            <a:srgbClr val="FFFFCC"/>
          </a:solidFill>
          <a:ln w="9525">
            <a:solidFill>
              <a:srgbClr val="000000"/>
            </a:solidFill>
            <a:miter lim="800000"/>
          </a:ln>
        </p:spPr>
        <p:txBody>
          <a:bodyPr/>
          <a:lstStyle/>
          <a:p>
            <a:endParaRPr lang="zh-CN" altLang="en-US"/>
          </a:p>
        </p:txBody>
      </p:sp>
      <p:sp>
        <p:nvSpPr>
          <p:cNvPr id="261138" name="AutoShape 2" descr="data:image/jpg;base64,/9j/4AAQSkZJRgABAQAAAQABAAD/2wCEAAkGBhQSEBQUEhQQEBQUFA8VFBAQFRAUEBAPFBAVFBQQFBQYHCYeGBkjGRQUHy8gJScpLCwsFh4xQTAqNSYrLCkBCQoKDgwOGg8PGikkHyQsLCwsKSwpKSksLCwsLCwsLCkpLCwpKSkpLCwsLCwpKSwsKSwsKSwsKSwsLCwsLCwsLP/AABEIALgAtAMBIgACEQEDEQH/xAAcAAACAgMBAQAAAAAAAAAAAAAABQMEAQIGBwj/xABGEAABAwIDBAUIBgcHBQAAAAABAAIDBBEFITESQVFhBhNxgZEUIjJScpKh0QdCU7HB8BYjVGKCk7IVQ2NzosLxJTNE0tP/xAAaAQACAwEBAAAAAAAAAAAAAAAABAECAwUG/8QAKREAAgMAAgIBAgUFAAAAAAAAAAECAxEEIRIxQUJRFCJhkaEFFVJxgf/aAAwDAQACEQMRAD8A9r8kZ6jPdajyRnqM91qmQgCHyRnqM91vyR5Iz1Ge61TIQBB5Ez1Ge635I8ij9Rnut+SnQgCuaCP7OP3W/Ja/2bF9lF7jPkta3FY4vSdn6rc3HuXO4h0vfpG3Y5uzd4aD4rWuqdjyKKSnGPtnRHCYfsYf5bPkqk9LRt9JlKORbFfwXGVOISyem9x5Em3hooGs5p6P9On9Ukv5M3cvg698mH+pTHsiB/2qPrcO+zp/5I/9VzLWD83W4jCv/b4/5P8AYyfIz4OojZh50ZS98bR94VyLB6R3oxUrvZZGfuXHtjCsQ4eDplzGR+Cxnws9S/go+ao+0dd/YNP9hB/Lj+SwcAp/sIP5bPkkcHXx+hKSPVk85vzCvwdIi3KeMs/xI7uZ3jUJSVUomlfNpseJ9/r0XP0dpv2eD+Wz5LR3RilP/jwfy2fJMIKhr2hzCHA6EG4UiyGxQeiVJ+zQe41anodR/s0HuhOUIATfobR/s0HuhZHQ+j/ZoPcCcIQAo/RGj/ZoPcahN0IAEIQgAQhVq+vbEwuebDhvJ4BAEs07WNLnENA3lJKrF3PyZeNvH+8cOI9UJRNihmfcnIaN+q35lWWPy/HenK+P8yIknhDNCB+O8ntKXVjU1l0S6obcLp09HGv/ACz0XFyy0rBWWp4t5EgW4KjClYFmykpFiFqa00ap0kaZAWSN0vg5fIs7w2usLC3a1JSngtFNkDaUtdtROMbt9vQd7TdD96Z0GOXcGSgRSHT7OT2Dx5HNQtaiWja9tnAEHcfv5FLTaZ2eLdbX17X2HYWUhpq99OQ2Ul8RsGzH0mHc2Tl+8noKyO5CamtRlCEILghCEACELBQBDWVbYmF7zZrRcleZYt0jdUyk6MHojgOPas9PulHXS9RGfMYfOI+s75Bc9DJZdTicf65f8KeeM6OlqE1p6lctT1CZ09QnZwNfNTOga+6qzhR09Sp5cwso9M5XLr60VTNsVqFYqWKuE/F6hKEtRu1TxDNV2q3StzVJvEVnLENaRlgrBK0iGS3C49s+zkSflI2aFOxq1jYrUUaRnYdDj0+QMjUzWoAWrpeCUlYdiurDMrAQQ4AgixB0I4FUMPq+peInEmJxtE92rHfZOPDge5W9dVWr6Zr2EO0Ov4EcwsPxKixqKUR6hJ8BxEuBiebyR2z+0j+rJ8+acJ+MlJajcEIQpAFzXTvpD5LSuIPnv81vad66QleH/ShjvXVZYD5seQ9r/hCKyYigqdq5OZJJJ5lXopUgp57JjFMu3RZsRaQ7imV6CdI4ZlfgmTfkjLywewVCaU891zsL0ypZVhNL4LO5SWSGEzFRKYA3CX10jWZuIaDpff2DU9ytVZ8M5UouE8BqZUTc1ykvSyFptcuPAWv4Xv8ABW6LpxED5zJG8zkPEtA+KzuujmJhbVY49JnahSxtSSg6UQS6PA5mxb3uBIHfZdFTMvnuy7LLi2zwSpok5Y0SwxqwclqXWUTnXzK585/J6GqlRRsXX7FguAVeWsA0S2qxEDU9yw8ZTGoxb6QxlrVTmreaS1OMcMksmxK+pWq4bfsahx38jSTF+qmZIDmwm49aI+k38V38Mwc0OabhwBB4g5heM1mIC3503hd59HGMdbTmMm7oTYf5bs2/iO5N11utYTbUoJNHXIQhaGJQxms6qB79LNJ+C+a8QqzJI951c4nxK9x+k2u6ugfbV1m+JAXgsjlMTKXsyJFap6lUC5Ya9MV2eJDWnQw1CY00q5eGqTSiq8007+hWyHR1dMU0gKQUlWFdlxIRsLsstL6X1ueQ1Sz5WM5c/JvEXsSx3qQGNBfI6waxo2jtHQBu9x4btTuvfwv6PHS/rsRe7MX8mjdYAHdLLqfZFgrX0edHNlnls4JllF4muzMcR0d7b9SeBsu0LQPOfmRnbXZGlwOOeqystcmdmijxivLti2gwiKEWp6eOMDQtjY3L2nZlXHMl3gEcLsPwICsMe4u/dt3doO9YhgIOosNre70d2qxGhDiHRalnP6yERSfVmiHUyg8nNyPiUjngqcLO0XGppb5vtsmMf4rR6PttFuI3j0J8YIsbEcCq7orDZd5zHZWdna4tsniENasZVwTE9NibJGCRpuDuyu02zaeeY7bg6FU63FQNT3DVctj9K7DKizCfJpr7IOfV21j/AISbjkSNwSurxjmoq4nk9ZKUV3JnQVeNndl96TVOLJFPiXNU5q5dCNMIl/xCXUUOJ8TKoy154pVJWKu+qWn5F6KO+TGM1Yuj+i/GerrwwnzZmuZ/EPOb9x8VwrqhW8FrjFURSD6kkbr8g4X+F1jZjRXybPpoIWI3XAPFCTNDzb6YZ7U8beLx8ASvG5HL1z6Yh+qh9t39C8ie1TH0ZP2RlywCsuYtQw/m6sSbB6ljqLaKERlZDCgq8HFJjFtU5ws+WVMFP9V8jQ72PSf/AKWkd65FrCu0+itn/VIb+rNbt6srLwW6ZqmPl5HuzGi9hYBgFhuGWQ7gsMcH6gZWzB53stKQ5Sf5knwyHwW8Mg2SRffra+QUjJHP1jzssIjAyMltp1+DQcu8qFuGyNzFRKTwkETmHuDQfAphG2wC2UkkUMhIs4WcNbaHmOS3c24ssHUeC3QByv0gYV1+HyjV8Q6xp3hzM/iLrw3y4lg10+5fRuItvHMDoWOv3xm6+Y+ssCLbypi2l0ZSWsnNQ4rIjcdSB3qiZeQ8StTLyHxUtyIxDHycb3tWRFHvclnW8ggS8h4BTsvuGL7DQGIb7qVk8XDcUn60rdjlGfqyV/o+ocBqNulgd60UR8WBCqdDT/0+l/yYv6AsKpovRyf0tQE08bhulHxYV4+9h5L3v6QqHbopP3erf4PAPwK8dmw83OW9TEpmsRFjkCE8SnbcNUzMOA3Kevg0VYiZSE8VPHQ8Qugjw0nkrcWFBVk89lJ2V1iCCk4NHgm+ATGmrqaZ2TRIGu5NddhPg4FNIsN7lFX4eHxloFzqO3h3qIRc3+VCseTKyfikexxWD3t3Os4cDlsuHwB71JtgG1gAfE8+xcn0Ix41MDY3m1TAADtZdYy1mydhGR4ELq2uDwcrEZEHUHgVPocNPKRHk82G559G24OO4rD8WhH95GeTXBxPYBclbtJbkdMram9zp+eKlZTtBuGtBO8AAoJIqdxcdogtH1Wn0s/rEbuxWSsKGWS+Q/iPDl2oAS9LcRENDPJvc1zW83OGy0LwTyAho+/jwK9V6VVvltQKeP8A7URJe4ei6QZED2b27SOBsrr8ByyFx+dOSxfJjXLxZauMZ6mzzZzSNwPaFEbb2juXV1eB8AlE+FkJ2ChZ6InRKApDGbxZbeTMO8hWX0VlE6lVpUmD1EDqYbisNj/H7lKadWKKjL3sYM9p7G+84D8Vk4tB5L7H0X0Xh2aKnbwhiHfsBCv0kWyxrRuAHcBYLKzNV6IMTpBJE5h0e1zT/ELD42Xkk1BpcWOYPJzTYheyvbcWXDY5h1p38H/rB2nJ494fEKr6KyednICgUjKMBNvJuCkZRW1Q5Ctl79C2Kjv2K02ANCsuatWRFxWtdDl3IXqqnfLF6K/VlxTjDsF0Lhc8Fbw/DNnM5lPIoNkXRdckvGB1YwjSvGH7nNYr0Zdttmpj1dQ03823ncctCCNWnI65HWzhvTJjiGVI8lmHmh5uInng15GXsOsQulijsLnVJMbwuKe4kaCSLbQydYaA8RyN0vW23gpfeqVo5bWuAvYPG5zd/PK4QMTO5jvz3Lgj0UdGSaeolhHqtLwB3Ndb/Sqk8NboayW3tO/Bo+9OQ485ejKvn1z9HoVZiQY0umeyFg1uQDbhcrkMT6Vvqv1NGHNZo6c3adn92/og+sczuBSOLo80uDppJJ3XvdxOR5XJI7iumoog1uy0Bo4AWF957ea0lxXBbIW5XPcVkEYwrCWRM2G/xO3uP4DlzOpuVedTg5HxWIwrrG3C5XK46l2L8LltPJMQVuEg7kgrcJ4hd4Y9xVGqoL7klTdKp4z0lV+ezzaqwq25LpaPku+rMNtok1Vhy7tPIUkbSqjNbE5J1Kn3QXCesr4crhhMh5bI83/UQtJaFdz9F+D2bJOR6Z2G+wwnMdrifBa2teOoSlW4vGd8AhZQlDQEm6QUW0zaAJLCXADUi3nt7259rQnK1e24/PiofZDWrDinwDItzBsQRpYqOSHJMp6fq5CzINcSWW+o6xJi5b3DlfgoJICQcs+CmqPfYlHjOTxirqi52Sb0VAG9qkpaLZ7U0p6da33YsR0m41x8YBT09s1ZYy57PvWxG5SsZYLn78meEU7rBKZimFY5LZE1RH5PP/1KzZYRPGRSmpizTcqjURrrUPDmUyxlBkavwBQCNWYmrS56jS6WlhoViIqFgUrVy5x1GNcsZaLLhR7N8it4XLeSPeFyL6dPR8a3yWC6po0oq8NvoupDbhVKqnABJsAASSdABmSSl6rXB4dKFjiziajDi5zY2+nI7ZHLe557Bcr0zCqFsMTI2izWtAA5AWF0k6N4dtvNQ4W2hsxg6th1BPBz8nHgNkLp12Yttdl7J+ctBCEKSgIQhAFLEMObI03GZtmMjkbtIO4g5gpZSi52H222jdkJG3t1jRu4EbjlwXQKhiFBt5i4cMw5ttoOtbaHdkQciMkBudkEcGautZYKpRV1zsPAbJna19mQDUsvv4tOY5jNXi1LS1y7IS3s1jbvUhWQFrJoozWS3i0XVbs1SerM5zVZy6FccR5Ply8pNmllBLGrBWrgm4dCSeMqGNSRtW7mrLWq8mWlLTYLdq1C2CVkisSeNW41TYrUZsLnIDUnQDik7YadjiS7w36uxSx48qk2W5wNd5x3TvafR5xtIz9Yi2gK2kmdVHYjuIfrSAkOmHBh1bH+9q7QZecnlJStjaGtAFgBkABYCwAA0A3BLw46UvJndj2iSOOwsP8Anmt0ITRoCEIQAIQhAAhCEAVK3D2yDPXLxGhyzBHEZhUo6x8R2ZA57dzhnIO0D0xzGfEb04WksIcLOAI4FQ1pBpTzte0OY4Oad7TcdixOckvqcHcCXxOLXdtnHtNiHfxA9qrS4xJHlMzsc2zSf4Sdnwd3KFFaZ2N+LJZVA4LX+043G20Gk6NfdhPZta9y3cnoI8tfF72RoWxQtkhNo1ssALdaSzNaLuIaOLiAPEoYYzNlsAl8mNx283ak5sHme+6zfitoaWpn0HUs4jUjm9w/pb3rKU4ocp4dtj6RaqMQZHkbucRcRsze4cbbhzNgs02HSVGctmx7ohmw8C4/3h5egP3tUww3o5HFr5zibkm9i7ibklx5uJ7k1ASspaeg4/DVS19s0ggDBYeO88yVIhCoPAhCEACEIQAIQhAAhCEACEIQALDmAixzHA6IQgBdUdH4X383Yv6hLQe1uh8Etk6GNB/VyOZ3W/oLVhCnSkoRl7RE/ozUD0Zh3ulH37Sj/Rqq+2b77/8A5rKFPnL7mX4Wl/SjdvROV3pz+BmP+9qsUvQqJpu5znHiAwH3rF3xQhQ5Nl401x9JDamwmKM3awX9Y3c73jcq3ZCFBqZQhCABCEIAEIQgAQhCAP/Z"/>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p>
        </p:txBody>
      </p:sp>
      <p:sp>
        <p:nvSpPr>
          <p:cNvPr id="261139" name="AutoShape 4" descr="data:image/jpg;base64,/9j/4AAQSkZJRgABAQAAAQABAAD/2wCEAAkGBhQSEBQUEhQQEBQUFA8VFBAQFRAUEBAPFBAVFBQQFBQYHCYeGBkjGRQUHy8gJScpLCwsFh4xQTAqNSYrLCkBCQoKDgwOGg8PGikkHyQsLCwsKSwpKSksLCwsLCwsLCkpLCwpKSkpLCwsLCwpKSwsKSwsKSwsKSwsLCwsLCwsLP/AABEIALgAtAMBIgACEQEDEQH/xAAcAAACAgMBAQAAAAAAAAAAAAAABQMEAQIGBwj/xABGEAABAwIDBAUIBgcHBQAAAAABAAIDBBEFITESQVFhBhNxgZEUIjJScpKh0QdCU7HB8BYjVGKCk7IVQ2NzosLxJTNE0tP/xAAaAQACAwEBAAAAAAAAAAAAAAAABAECAwUG/8QAKREAAgMAAgIBAgUFAAAAAAAAAAECAxEEIRIxQUJRFCJhkaEFFVJxgf/aAAwDAQACEQMRAD8A9r8kZ6jPdajyRnqM91qmQgCHyRnqM91vyR5Iz1Ge61TIQBB5Ez1Ge635I8ij9Rnut+SnQgCuaCP7OP3W/Ja/2bF9lF7jPkta3FY4vSdn6rc3HuXO4h0vfpG3Y5uzd4aD4rWuqdjyKKSnGPtnRHCYfsYf5bPkqk9LRt9JlKORbFfwXGVOISyem9x5Em3hooGs5p6P9On9Ukv5M3cvg698mH+pTHsiB/2qPrcO+zp/5I/9VzLWD83W4jCv/b4/5P8AYyfIz4OojZh50ZS98bR94VyLB6R3oxUrvZZGfuXHtjCsQ4eDplzGR+Cxnws9S/go+ao+0dd/YNP9hB/Lj+SwcAp/sIP5bPkkcHXx+hKSPVk85vzCvwdIi3KeMs/xI7uZ3jUJSVUomlfNpseJ9/r0XP0dpv2eD+Wz5LR3RilP/jwfy2fJMIKhr2hzCHA6EG4UiyGxQeiVJ+zQe41anodR/s0HuhOUIATfobR/s0HuhZHQ+j/ZoPcCcIQAo/RGj/ZoPcahN0IAEIQgAQhVq+vbEwuebDhvJ4BAEs07WNLnENA3lJKrF3PyZeNvH+8cOI9UJRNihmfcnIaN+q35lWWPy/HenK+P8yIknhDNCB+O8ntKXVjU1l0S6obcLp09HGv/ACz0XFyy0rBWWp4t5EgW4KjClYFmykpFiFqa00ap0kaZAWSN0vg5fIs7w2usLC3a1JSngtFNkDaUtdtROMbt9vQd7TdD96Z0GOXcGSgRSHT7OT2Dx5HNQtaiWja9tnAEHcfv5FLTaZ2eLdbX17X2HYWUhpq99OQ2Ul8RsGzH0mHc2Tl+8noKyO5CamtRlCEILghCEACELBQBDWVbYmF7zZrRcleZYt0jdUyk6MHojgOPas9PulHXS9RGfMYfOI+s75Bc9DJZdTicf65f8KeeM6OlqE1p6lctT1CZ09QnZwNfNTOga+6qzhR09Sp5cwso9M5XLr60VTNsVqFYqWKuE/F6hKEtRu1TxDNV2q3StzVJvEVnLENaRlgrBK0iGS3C49s+zkSflI2aFOxq1jYrUUaRnYdDj0+QMjUzWoAWrpeCUlYdiurDMrAQQ4AgixB0I4FUMPq+peInEmJxtE92rHfZOPDge5W9dVWr6Zr2EO0Ov4EcwsPxKixqKUR6hJ8BxEuBiebyR2z+0j+rJ8+acJ+MlJajcEIQpAFzXTvpD5LSuIPnv81vad66QleH/ShjvXVZYD5seQ9r/hCKyYigqdq5OZJJJ5lXopUgp57JjFMu3RZsRaQ7imV6CdI4ZlfgmTfkjLywewVCaU891zsL0ypZVhNL4LO5SWSGEzFRKYA3CX10jWZuIaDpff2DU9ytVZ8M5UouE8BqZUTc1ykvSyFptcuPAWv4Xv8ABW6LpxED5zJG8zkPEtA+KzuujmJhbVY49JnahSxtSSg6UQS6PA5mxb3uBIHfZdFTMvnuy7LLi2zwSpok5Y0SwxqwclqXWUTnXzK585/J6GqlRRsXX7FguAVeWsA0S2qxEDU9yw8ZTGoxb6QxlrVTmreaS1OMcMksmxK+pWq4bfsahx38jSTF+qmZIDmwm49aI+k38V38Mwc0OabhwBB4g5heM1mIC3503hd59HGMdbTmMm7oTYf5bs2/iO5N11utYTbUoJNHXIQhaGJQxms6qB79LNJ+C+a8QqzJI951c4nxK9x+k2u6ugfbV1m+JAXgsjlMTKXsyJFap6lUC5Ya9MV2eJDWnQw1CY00q5eGqTSiq8007+hWyHR1dMU0gKQUlWFdlxIRsLsstL6X1ueQ1Sz5WM5c/JvEXsSx3qQGNBfI6waxo2jtHQBu9x4btTuvfwv6PHS/rsRe7MX8mjdYAHdLLqfZFgrX0edHNlnls4JllF4muzMcR0d7b9SeBsu0LQPOfmRnbXZGlwOOeqystcmdmijxivLti2gwiKEWp6eOMDQtjY3L2nZlXHMl3gEcLsPwICsMe4u/dt3doO9YhgIOosNre70d2qxGhDiHRalnP6yERSfVmiHUyg8nNyPiUjngqcLO0XGppb5vtsmMf4rR6PttFuI3j0J8YIsbEcCq7orDZd5zHZWdna4tsniENasZVwTE9NibJGCRpuDuyu02zaeeY7bg6FU63FQNT3DVctj9K7DKizCfJpr7IOfV21j/AISbjkSNwSurxjmoq4nk9ZKUV3JnQVeNndl96TVOLJFPiXNU5q5dCNMIl/xCXUUOJ8TKoy154pVJWKu+qWn5F6KO+TGM1Yuj+i/GerrwwnzZmuZ/EPOb9x8VwrqhW8FrjFURSD6kkbr8g4X+F1jZjRXybPpoIWI3XAPFCTNDzb6YZ7U8beLx8ASvG5HL1z6Yh+qh9t39C8ie1TH0ZP2RlywCsuYtQw/m6sSbB6ljqLaKERlZDCgq8HFJjFtU5ws+WVMFP9V8jQ72PSf/AKWkd65FrCu0+itn/VIb+rNbt6srLwW6ZqmPl5HuzGi9hYBgFhuGWQ7gsMcH6gZWzB53stKQ5Sf5knwyHwW8Mg2SRffra+QUjJHP1jzssIjAyMltp1+DQcu8qFuGyNzFRKTwkETmHuDQfAphG2wC2UkkUMhIs4WcNbaHmOS3c24ssHUeC3QByv0gYV1+HyjV8Q6xp3hzM/iLrw3y4lg10+5fRuItvHMDoWOv3xm6+Y+ssCLbypi2l0ZSWsnNQ4rIjcdSB3qiZeQ8StTLyHxUtyIxDHycb3tWRFHvclnW8ggS8h4BTsvuGL7DQGIb7qVk8XDcUn60rdjlGfqyV/o+ocBqNulgd60UR8WBCqdDT/0+l/yYv6AsKpovRyf0tQE08bhulHxYV4+9h5L3v6QqHbopP3erf4PAPwK8dmw83OW9TEpmsRFjkCE8SnbcNUzMOA3Kevg0VYiZSE8VPHQ8Qugjw0nkrcWFBVk89lJ2V1iCCk4NHgm+ATGmrqaZ2TRIGu5NddhPg4FNIsN7lFX4eHxloFzqO3h3qIRc3+VCseTKyfikexxWD3t3Os4cDlsuHwB71JtgG1gAfE8+xcn0Ix41MDY3m1TAADtZdYy1mydhGR4ELq2uDwcrEZEHUHgVPocNPKRHk82G559G24OO4rD8WhH95GeTXBxPYBclbtJbkdMram9zp+eKlZTtBuGtBO8AAoJIqdxcdogtH1Wn0s/rEbuxWSsKGWS+Q/iPDl2oAS9LcRENDPJvc1zW83OGy0LwTyAho+/jwK9V6VVvltQKeP8A7URJe4ei6QZED2b27SOBsrr8ByyFx+dOSxfJjXLxZauMZ6mzzZzSNwPaFEbb2juXV1eB8AlE+FkJ2ChZ6InRKApDGbxZbeTMO8hWX0VlE6lVpUmD1EDqYbisNj/H7lKadWKKjL3sYM9p7G+84D8Vk4tB5L7H0X0Xh2aKnbwhiHfsBCv0kWyxrRuAHcBYLKzNV6IMTpBJE5h0e1zT/ELD42Xkk1BpcWOYPJzTYheyvbcWXDY5h1p38H/rB2nJ494fEKr6KyednICgUjKMBNvJuCkZRW1Q5Ctl79C2Kjv2K02ANCsuatWRFxWtdDl3IXqqnfLF6K/VlxTjDsF0Lhc8Fbw/DNnM5lPIoNkXRdckvGB1YwjSvGH7nNYr0Zdttmpj1dQ03823ncctCCNWnI65HWzhvTJjiGVI8lmHmh5uInng15GXsOsQulijsLnVJMbwuKe4kaCSLbQydYaA8RyN0vW23gpfeqVo5bWuAvYPG5zd/PK4QMTO5jvz3Lgj0UdGSaeolhHqtLwB3Ndb/Sqk8NboayW3tO/Bo+9OQ485ejKvn1z9HoVZiQY0umeyFg1uQDbhcrkMT6Vvqv1NGHNZo6c3adn92/og+sczuBSOLo80uDppJJ3XvdxOR5XJI7iumoog1uy0Bo4AWF957ea0lxXBbIW5XPcVkEYwrCWRM2G/xO3uP4DlzOpuVedTg5HxWIwrrG3C5XK46l2L8LltPJMQVuEg7kgrcJ4hd4Y9xVGqoL7klTdKp4z0lV+ezzaqwq25LpaPku+rMNtok1Vhy7tPIUkbSqjNbE5J1Kn3QXCesr4crhhMh5bI83/UQtJaFdz9F+D2bJOR6Z2G+wwnMdrifBa2teOoSlW4vGd8AhZQlDQEm6QUW0zaAJLCXADUi3nt7259rQnK1e24/PiofZDWrDinwDItzBsQRpYqOSHJMp6fq5CzINcSWW+o6xJi5b3DlfgoJICQcs+CmqPfYlHjOTxirqi52Sb0VAG9qkpaLZ7U0p6da33YsR0m41x8YBT09s1ZYy57PvWxG5SsZYLn78meEU7rBKZimFY5LZE1RH5PP/1KzZYRPGRSmpizTcqjURrrUPDmUyxlBkavwBQCNWYmrS56jS6WlhoViIqFgUrVy5x1GNcsZaLLhR7N8it4XLeSPeFyL6dPR8a3yWC6po0oq8NvoupDbhVKqnABJsAASSdABmSSl6rXB4dKFjiziajDi5zY2+nI7ZHLe557Bcr0zCqFsMTI2izWtAA5AWF0k6N4dtvNQ4W2hsxg6th1BPBz8nHgNkLp12Yttdl7J+ctBCEKSgIQhAFLEMObI03GZtmMjkbtIO4g5gpZSi52H222jdkJG3t1jRu4EbjlwXQKhiFBt5i4cMw5ttoOtbaHdkQciMkBudkEcGautZYKpRV1zsPAbJna19mQDUsvv4tOY5jNXi1LS1y7IS3s1jbvUhWQFrJoozWS3i0XVbs1SerM5zVZy6FccR5Ply8pNmllBLGrBWrgm4dCSeMqGNSRtW7mrLWq8mWlLTYLdq1C2CVkisSeNW41TYrUZsLnIDUnQDik7YadjiS7w36uxSx48qk2W5wNd5x3TvafR5xtIz9Yi2gK2kmdVHYjuIfrSAkOmHBh1bH+9q7QZecnlJStjaGtAFgBkABYCwAA0A3BLw46UvJndj2iSOOwsP8Anmt0ITRoCEIQAIQhAAhCEAVK3D2yDPXLxGhyzBHEZhUo6x8R2ZA57dzhnIO0D0xzGfEb04WksIcLOAI4FQ1pBpTzte0OY4Oad7TcdixOckvqcHcCXxOLXdtnHtNiHfxA9qrS4xJHlMzsc2zSf4Sdnwd3KFFaZ2N+LJZVA4LX+043G20Gk6NfdhPZta9y3cnoI8tfF72RoWxQtkhNo1ssALdaSzNaLuIaOLiAPEoYYzNlsAl8mNx283ak5sHme+6zfitoaWpn0HUs4jUjm9w/pb3rKU4ocp4dtj6RaqMQZHkbucRcRsze4cbbhzNgs02HSVGctmx7ohmw8C4/3h5egP3tUww3o5HFr5zibkm9i7ibklx5uJ7k1ASspaeg4/DVS19s0ggDBYeO88yVIhCoPAhCEACEIQAIQhAAhCEACEIQALDmAixzHA6IQgBdUdH4X383Yv6hLQe1uh8Etk6GNB/VyOZ3W/oLVhCnSkoRl7RE/ozUD0Zh3ulH37Sj/Rqq+2b77/8A5rKFPnL7mX4Wl/SjdvROV3pz+BmP+9qsUvQqJpu5znHiAwH3rF3xQhQ5Nl401x9JDamwmKM3awX9Y3c73jcq3ZCFBqZQhCABCEIAEIQgAQhCAP/Z"/>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p>
        </p:txBody>
      </p:sp>
      <p:sp>
        <p:nvSpPr>
          <p:cNvPr id="261140" name="AutoShape 6" descr="data:image/jpg;base64,/9j/4AAQSkZJRgABAQAAAQABAAD/2wCEAAkGBhISERUSEhQVFRQVGBUUFRgUFBQVGBUXFhcXFRQWFxUXHSYeFxkjGRQVHy8gIycpLCwsFR8xNTAqNSYrLCkBCQoKDgwOGg8PGiwkHyQsLCwsLCwsLCkqLSwpLCwsLCwqLCwpLCwsLCwsLCwsLCwpLCwpLCwpLCwsLCkpLCksKf/AABEIAOIA3wMBIgACEQEDEQH/xAAcAAEAAQUBAQAAAAAAAAAAAAAAAwECBAUGBwj/xABDEAABAwIDBQMKBAUCBQUAAAABAAIDBBEhMUEFElFhcQYTgQciMkJSkaGxwdFicoLwFCOS4fEzQyRTg6LCY3OTsrP/xAAaAQABBQEAAAAAAAAAAAAAAAAAAgMEBQYB/8QAMBEAAgIBBAADBwQCAwEAAAAAAAECAxEEEiExBRNBIlFhgZHR8DJCseFxoSNSkhT/2gAMAwEAAhEDEQA/APcUREAEREAEREAEREAEREAEREAEREAEREAEVk07WNLnuDWjElxAAHMnALk9p+UWFt207TM72vRjH6ji7wFuaVGEpPEUcbS7OvWDW7cgiwfI0HgDd39IxXndb2hqZr95KWt9mPzG25nM+JWrE+Pm4D4nnfNS46R/uY35qf6T0Sbtmz1GOPN5DB8bn4LDf2ukOXdt6Bzj78AuMY9Z1K3eNk6tPBCXNnTM7RSOPp+6Nv1Ky49ry+209Wj6LTRWAsFN3ts/ikOuPuEKcmdBDtg+s2/Np+hWwgqWvF2m/wAx1C5KGqBOBx8VnQzY3vY6EfVMyqXoOqb9TpEWHRVu95rsHD4jisxR2sDoREXACIiACIiACIiACIiACIiACItR2i7U09FHvzOxPoMbi+Q8Gt+psBqV1LPCA2znAYnJcTt/ynQxkx0oE8mRdf8AlNP5h6f6cOYXCdou2NTXEh57qDSJhzH/AKjvXPL0eWq1rHWbZlrn0fv0VlToG+bOPgV92uhDiPLNvXbRnqXb9TIX6huTG9GDAdc+ajFW1uA+C1bZjaxN8Tc8T9lc16nqEYLEREVKzmz6Gwkqy7SwV0JusOGWxyWSTYh2hSGiUsR9lG1paW+Z9y2UYDcATxtf4m608FeRzCm71z/3km2hvEn+o2j64jAEHwy8VCagk4lYkTSTYLPhouKbaHE1EmpHm+AvZbRlVxBHgtbDA5vo/MLMjc4Wvu4mwxtc8Mc8k1JCnJG0p6q9iPSbiM10UUm80OGouuVo5mmQtLgXgAloxLQcBfgug2U7zLeySPr9VEujjkVXLPBmoiJgdCIiACIiACIiACIiACKjnWxK887YduHOaWUzyyM3aZm+lLxbBwbxk/p4pyuuVktsRM5qC3S6M3tp5SY6UugpwJajI6si/ORm78A8SNfJ6uqfJIZp3ukldm52Z4ADJrRwGAVj3AGzR/bib6nmqMJJuR0Wh02khSsvlma1WunbxHiP8l28HYaa/ZZFOwA31y6DgFAFSWfdGGZy+6ly6INSlKajH1Lu8sbcDZTMesOGFzsdOJ/eKzoKUan3KNtbNDPUVV+y5c/D84Lmu0U8bldHA3h8SsqOnbwt0KbcRa1cGuE/z5l0IAz196zonk2GQ/eaxGUdsQb9c1n0sPFNtYOOxS6M+mYAFlRrHiCzIWYgan6Wv8x70ww3pE8TVranZ4bKZ6iYjEiBoOIvg2wGoJyHiVu4o1rdpUdMybv6h1zZoZHne2u6MTjxsOq5B4YzZLK/ME2wtnwQSd0H79Q4EvNybAWJ/LjxxK6zZPr9R+/kuV2Ps+np5C0O357OLicwLi+AwbmM8Suq2OcHdfuoupeeSVpeODYoiKETgiIgAiIgAiIgArJZmtaXOIa0AkkmwAGJJJyCTTNY0ucQ1rQSSTYADEknQLx3tn27dWOMcVxTNOuBlIye4ezwb4nQB+iiV0sRGL74Ux3SNr2s7bia7GX7jRuIM/4pNWxcG5u14Lha2ufI+5x+Ato0DQclAZHEn66lGttzviStFRp4UrCMzqtXO989ei+5Y0HXNVLlUq9kXFSSG36stYwlSMpwDc4nnkOgV91S6MCVZJdcFxcr4pFAXKjH4rj6CtYkbFj1kxPWujesuEqNJFxF4RsoXLYU7brApmXW5oIfOA6pmS4E+f7SSLhvhwYxl3Eb1ybNaL2u7U9BnyWdSUTWvBc8ulLXYk+rcX3WDBrQbfcrH2hEGua69sLAgFzySb7rGX3ScL3cDb4iWjqP5bQBbA+tvnEk4v8AWzz5phvjgfSe72zNpIGxB1i5xcd5xcbkmwHQCwGAWsr4Kcz78jgZHbrI2HGxGDTujE4m9zgs0PWmqth3c97H3qHHeb5wZuAkAusMcG4X+C5Bc5bOzfCSRsth7FjgJ84vkIAcTzx9HS5GZxNl2Wxh/LvxJPyXH7C2SadjgXbznHecedrWxxPXmu22fHaJo5X9+P1ULVyzLvJP0ccLrBkoiKETgiIgAiIgArXvABJIAGJJwAAzJKuK8g8ofbo1LnUtO7+Q02leP90j1QfYB/q6Zv0USultiM3XRpjukQdve3BrHGCA2pmnEj/ecNfyA5DXPhbkATjbAZeKo2+mA0VzGWWlqqjVHbEy2ovldLdL5fArG2yktfJWtbdZDRZPEOTwWNZZVVVG+W3hmTgB1KBKy2XEqzvr5AnoFiPqrnzQXnmDYdG/dUd354gcAQ34BIdkV2ydXobZrODLcHeyfiow5Y8T5m3ILgWjeOZwuBe2RFyPes9kglYXWAc30ra8CuqSl0IuonRzLorC9bOljJUGz6YEArZMqmsyxPFIeF1yxqUrLFy9sff9jZUkFhdyz4q2xG7zWhjqXOK2dFFmTkBieGp+CYsj6yHtPZHKjUvmxWzFzrtY1xBDN5zd/E47rW3HIkk2+m2hjwAAA6ZeHJQUkjXX7oF5sXXaLNccABvnAk+OAW4hgsMfH/Kh2WJcFtVRKTyzFlp3ljty29Yht8Bc4Ak/HwXPx7PqKZ5jh/mSvaC9wYTuC53Rc4Y4kk8luNvVc4synBvYue8AWaNBvOwGRJ8FkbE222UbjN9wjaN6R+G8Tyve5xONsklTko5xlfnY75UHLDeGvzg2UFMbsjuSfNBJzJ1PzK6gBabYsV3F50+Zy+HzW6VXZLMixqWEERE2OhERABEXJeUDtj/Bw7kZBqJQQwewMjIRy04noUuuErJKMexE5qEXKXSNF5TO2pF6Knd5xFp3g+iD/tg8TrwGGpt5mw6DLjzVQ7E3JLjcuJxuTiblGM960+nojTDavmZXVal3yy+vRFWMsrmtubKgFzYLIaywUghSlgNbbAK5CsKrq9BrkOPM8uSM4OV1yslhF9RVAfQDM/Yc1GykLsX4DRowt1V9LS2852Lj8P7rLVfdqG+Imj0ujjUsvstYwAWAsOSuUjqV4bvFrt3jY296jUTOSwMzY0QdUQtOTpGsPNrzuPHi1xHitZRQ7j5W8G2+IW12GAJ2vPoxXmd0iG+Pe4Nb+pa2kFw92r3WHRuf75KZpM5ZVeKNKrHqzJhcd0DT7m6zaalJUEZAWUyuOimtP9pnN6m82Nm2paUDNbKeVscYG9G0nE97lb1vNvd2gtzXPQ1pJxyzWe2oBO8QLjU42HI6KHZW2+S002ohFeyje7Oq3bm85xdc3F27gDRgLN0BtfHHFTy7QABJyAJPIDNaVs5Vs8rCNx5bjbAutfHDC981H8lZJv8A9cscE9Ftv+LD2bjmx2sTvYm/qiwwwvfqtjs+lZGN2Nu6CbnEm55krlodlPdMCW7kINwwEY2yu0HU2Juu47P0veSfhZieZ/z8ik6jbXH2RWmlO2WJfU6XZ1PuMF8ziep08BYeCykRUpehERABEVCUAa/b+246SB88hwaMBq5x9Fo5k/fReCbS2pJUTOnmN5JDe2jW+q1vAALe9vu1P8bUbrD/AMPCSGcHvydJ00HLquYDTvX/AH4LQ6HTeVHdLtmd8Q1XmS8uPS/2ysbMz8FcVXdUsLNVYlQ5epdGyw5q5VsoaqWwtlqeQXRpJyeCCsqQB8uZ+wVKKm9d2Zy+6ip4d928chgB9Fs2MuQBck4ADMk4ADxVfqLf2o0ui0yrjn1/Pz8Rk7N2ZJPII42lz3ZAfEk5NaNSvVuzXYKGmAdIBLN7Th5rT+Bpy/Mceiyex/ZhtJCAQDM8AyO56MH4W/crfk2VJbc5cLotoxwabthVRspJe8tZzXNAOpLTYDmvEOC6jt72mFVPuRm8UVw06Pd6zumFh05rnqWFpJc8kRsG9IRnbRrfxOPmjmb6FSaIOMf8jc5FaiUxwBjf9SoItyiYcP6pBfpDzULIwLAZNG6OfE+9W986R7p3AAv82NoyYwDdAHINAaOl1MArymvZH4mT1+p82zC6X5+fMo0KVisCq59hinitfJKccL2BztnbkpaMXG+O8dbGznYE8ANbcViR7xxDhbotrSuwCbmO1Pa8GbTyOIBcACcbXy5dVqZ3d1OJH2kecWtbcbujcx4BSS7QeZRHFbD0iRfr4BbFlCwv3yPOGO8ScLDPOwsEz+nsmp7jPjlIaCR5xwaBj5xz62+y9B2Fs3uYg0+kcXdeHh91ynYzZ3fymocP5cfmxg6n2vr7uC7xUWrt3S2r0NLo6dkdz7YREUMnBERABcJ5UO1PcxCliNpZh5xGbIsj0LsQOV11+19qMp4XzSGzWNLjz4AcybDxXgG1NoyVEklRJ6ch3jwa31WjkBYKw0On8ye59L+Su1+p8qG1dsw3sxAHgPqVkBqrCLj7qbcWiMrKfoRNjuVkhiligspN0DNKwRp2Z4MciwudMVi0kG+ZHu9GNoeRxe47kLPed48mlTV82G6NTj0GJVtLGRTtfpLJI63KINYz/wDSRR757Ylr4ZTvluZZHHYAD/J4+9dT5PtnCWuYTlEHSW5ts1v/AHOB8FzAWRRV8kL9+J7mOxF2mxscx0VRNOSZp1we/T1DWNL3uDWjElxAA6krzbtp29bNGYaYuDSbPda283UDUA/FcbXbWmm/1pXvtlvOJA6DIKGnp3PNm6Ykk2DRq5xOAHNMV0KLyxcp5FPTl7g0Wubm5NgAMS4nQAYkqypmbJ/LYT3EZuTaxmfa28RphgBoOZKvq5Q4GGK4iFu9eRZ0pGO6B6rQcm56uxwFrG2sALAZDh/dXGnox7Uig1+txmuHzLhx/YGgVQqKqmlAVuowd76XHvNlZI+5te3CykibbW/VArGFkyIxbBTsqmssHG11A0KIkNkBN3HhhhwXGNxWZGdVwySPaALMHrXHiePRbekonTSMpYs3W7w57jBxPxPgNVhOqN1oNruJ3WNz3ndBmB9gvSexnZv+Fi3pMZ5POkOdtQ2/LXn4Ks1l/lx2rsv/AAzT+a/Ml0jdUFE2GNsbBZrRYfc8zmshEVAaYIiIAIiwts7SEEL5D6oNr8dPDU8gV1LLwgPOfKrt7vJG0jD5jPPltq71W+HzvwXCQ4mxHhb4lZVTUF0he7F0hLzc5AnC/hj1upI2tGI114rVaepVVqJi9bqfNscvoI6dXhoBVklQoorn5qSV2G+WZD51C4k4lJHBouVhSzF2eAQ2KhDPRbUvBJtox/yKvo3uMTBe7AZLfhcSC4HqN0+/gomyDeHDEHocD81WkqpKV5sA9jhZzXC7JG6X4EXzGIx4qNfBzjwXvh9sa3tkZKKjttQHEU7weAn82/iwn4qo2jMf9JjIR7ViXf8AyPuR+myhKib9C1nqqoLLZkPp2xtDpnbgOLW2vI/8rNB+J1h1UL6t8gsB3UOYY0+c8j1nOzc7nkNAFBHTgEuJL3HEudc48ccSeZU6mVaeMeXyym1PiMp+zXwgwYDQDIDIf3V6jYrwpJUMqoZZuAuNUmntbgrWR2ugUo45ZfGwBTNUQKrDPcmwvb4/ZBySb5LonOc/UALLjhY0l5wAxJz93M5LGo43Fxc4264Cw48guq7G9mDWyCWQEUsRwBw754/8ePu1NmL7o1Q3Mf0+llqbdkevX895ufJ/2ZLyK2dtv+Qw+q32+vDxPBegqjW2FgqrL2WOyW5m1rrjXFQj0giImxwIiIALzvym7ZypwfzdLBzvgWt/6jl31ZUiON0jsmNLj0AuvCtu15lmke86lp63Ln2/USOjQrDw+rfbl9Ir/EbvKoeO3wYj5Gu8T/Uql3BRRU3nXHu4BZbYQ3zj/haMxsmlwRdwTnkqSVTW3AzWNWV1zYLEY/NcyOxqbWZEr5L4lQyTKySVQly4S4wLw/FZcNU4YA4cDiFhsCmYgJpPszWzu0sOgCrnnieagYpmldI0ljokBVytCF9l0bBwN1ZNITlgo3vviq74AuVwWo4L2tyvmr1aFZOCbAarpztl7iLY5fvJS0LbiwH9+d1FHS3s3E/vFbjs9sGSul7iHzYm27+W2AHsM4k/HPLNqy2Ncd0h2qiV8vLh/SRldmuzzq+XcbcU7CO+kHrnMMZ++fAH2SkpGRMbHG0NY0BrQMgAotlbKjpomwxN3WNFgOPEk6knElZazOovldLL6NfptNDTw2QCIijkkIiIAIiIA57tvWblMRxJc78sYMh95a1v6l402jLrFxxx8XHEn3r1XygS/wAmQH2Y4x/1Zbv/AO2H4ryqsfYk72J+DVfeGR/43L4mb8ZsbshWvdkmaWxtzudTzWtqq0uUEk98BkoC5WmSqrow8vsuc9Wb6tcgKQ2WMKc8lHFUaFWyuaF1M5ODiXtCmYFE1ShwXSNIlaFMOaxu+/eaNffFdGXFk7p+H7+ysaTh+8VRoUgQc4XQLcFRiq51hdY4mzNuiASbRNvuLrDTNXMgc5/TL9/VVpASDfrc4ADieAW27O9nZdoSGKG7IG276YjPXdbxJ0b4nRNW3RqjukPU0zunsgvn7hsDYctfKYIDaMW7+a2AB9VvG+g15Be17F2LFSwthhbusb73HVzjq48U2NsWGlhbDC3dY33k6ucdXHis5ZvUaiV0svo1Wm00NPDbEIiKMSQiIgAiIgAiIgDzfynV+63d1MrfcyEEfGVeUzOvmcdV3XlYnP8AF7nANeP1Ma2/vYV5/ZaTRR20Iz2sW/UP4YRdvKioChKltjcKeeQVRECSTEsIqFW6oAq2XURrGirSr23VoUgSyFJlzWqRgVgV4KBpkgVr5rYaqxk2egUkVjjZAjGOyr5Bfdz4qR0QtdxAaNT8gNTyUc8rIcXYvOIYM8ct72R8Su27H+TOWpLajaALI82QYtLh+MZsb+H0jrbIxNRqo0r4kvTaOd7TXEff9vv/ACazsn2Ol2g4E3ipGnF3rSEZhvtHS+TeZwXs2zdmRU8bYoWBjGiwA+JJ1JzJOJU8MLWtDWgNa0AANAAAGAAAwAV6z1t0rZZkaamiFMdsEERE0PBERABERABERABERAHkflloiKiGXR8bmeMbt75PXmxXu3lP2KZ6Fz2i74D3w5tAtIP6ST+leFyi2WRxHRaDQ2bqUvcVN9eLs+8tul1aVS6mHVAuVzVY0q8FCEz4WCqJdUulog2ZLwFeCo2OQi2KURmucMke4jJXtf6vv+qrTRudkCSeCOmjYd0AyyE2DWYi5yBcMz+FtykSnGCzJ4Exi5vbFZZMKe40DRiScAOp0Umzo5qmTuKGMyP1fawYD62ODG/ididBddR2e8lVVVlslc4wQ5tiaAHn9JuI+rru5NXrOx9hwUsYip42xsGNhmT7TnHFzuZJKqNR4hn2a/qW2n8MS9q7n4en9nLdifJhDRkTTET1Oe8b7kZ13AcS78Zx4buS7hEVS228suUkuEERFw6EREAEREAEREAEREAEREAUc2+BXgXbvss6hqHAt/4aVxMDwDZhOJidwI0GoAIuQQvflj11BHNG6KVjZI3izmvAc0jmCn6L5Uy3IatqVkcM+YpIi04+HA8wdVGvXNs+RsYmjm3Qce6nu9n6ZB5zfHePNcfX+Tutj9KlkPOBzJm/03D/AIK7r1dU13j/ACQnGyH6ln4r7fbJyoyV2i2U3Z+ZuDoqhvWln+jSrBsiT/lVJ/LSVJ/8U/5tf/ZfVDEpN/tl/wCX9jBQLe0vZCsfhHQ1Tv8A3Gsp2++Qgre7P8lO0n+l/C0zerqiT5bt/FNS1lMP3Z/wNeRdPhR+vH9/6OLjpHHzrWaNTYD3nBXwva5wZE19RIcmQtJF+brY+AXrGzvIvSAh1VLNVOGj3bjPBjdPFdtszY0FO3cgiZG3gxobfqRifFQrfEn1BD8PDc82P5L79/weRbG8lVdUi9S9tLEf9tmLyOYB/wDsf0r0vs12Ho6EfyIxv2sZH+dIePneqOTQByW/RVlls7HmTLKuqFaxBYCIibHQiIgAiIgAiIgAiIgAiIgAiIgAiIgAiIgAqIiACoiIAqqoiACIiACIiACIiACIiACIiACIiACIiACIiACIiACIiAP/2Q=="/>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p>
        </p:txBody>
      </p:sp>
      <p:sp>
        <p:nvSpPr>
          <p:cNvPr id="2" name="文本框 1"/>
          <p:cNvSpPr txBox="1"/>
          <p:nvPr/>
        </p:nvSpPr>
        <p:spPr>
          <a:xfrm>
            <a:off x="685800" y="1548130"/>
            <a:ext cx="8058785" cy="460375"/>
          </a:xfrm>
          <a:prstGeom prst="rect">
            <a:avLst/>
          </a:prstGeom>
          <a:noFill/>
        </p:spPr>
        <p:txBody>
          <a:bodyPr wrap="square" rtlCol="0">
            <a:spAutoFit/>
          </a:bodyPr>
          <a:p>
            <a:r>
              <a:rPr lang="en-US" altLang="zh-CN" sz="2400" i="0">
                <a:solidFill>
                  <a:srgbClr val="FF0000"/>
                </a:solidFill>
                <a:latin typeface="华文楷体" panose="02010600040101010101" charset="-122"/>
                <a:ea typeface="华文楷体" panose="02010600040101010101" charset="-122"/>
              </a:rPr>
              <a:t>1</a:t>
            </a:r>
            <a:r>
              <a:rPr lang="zh-CN" altLang="en-US" sz="2400" i="0">
                <a:solidFill>
                  <a:srgbClr val="0070C0"/>
                </a:solidFill>
                <a:latin typeface="华文楷体" panose="02010600040101010101" charset="-122"/>
                <a:ea typeface="华文楷体" panose="02010600040101010101" charset="-122"/>
              </a:rPr>
              <a:t>剪切</a:t>
            </a:r>
            <a:r>
              <a:rPr lang="zh-CN" altLang="en-US" sz="2400" i="0" dirty="0">
                <a:solidFill>
                  <a:srgbClr val="0070C0"/>
                </a:solidFill>
                <a:latin typeface="华文楷体" panose="02010600040101010101" charset="-122"/>
                <a:ea typeface="华文楷体" panose="02010600040101010101" charset="-122"/>
                <a:sym typeface="+mn-ea"/>
              </a:rPr>
              <a:t>、复制和</a:t>
            </a:r>
            <a:r>
              <a:rPr lang="zh-CN" altLang="en-US" sz="2400" i="0" dirty="0" smtClean="0">
                <a:solidFill>
                  <a:srgbClr val="0070C0"/>
                </a:solidFill>
                <a:latin typeface="华文楷体" panose="02010600040101010101" charset="-122"/>
                <a:ea typeface="华文楷体" panose="02010600040101010101" charset="-122"/>
                <a:sym typeface="+mn-ea"/>
              </a:rPr>
              <a:t>粘贴 </a:t>
            </a:r>
            <a:r>
              <a:rPr lang="zh-CN" altLang="en-US" sz="2400" i="0" dirty="0" smtClean="0">
                <a:latin typeface="华文楷体" panose="02010600040101010101" charset="-122"/>
                <a:ea typeface="华文楷体" panose="02010600040101010101" charset="-122"/>
                <a:sym typeface="+mn-ea"/>
              </a:rPr>
              <a:t> </a:t>
            </a:r>
            <a:r>
              <a:rPr lang="en-US" altLang="zh-CN" sz="2400" i="0" dirty="0" smtClean="0">
                <a:solidFill>
                  <a:srgbClr val="FF0000"/>
                </a:solidFill>
                <a:latin typeface="华文楷体" panose="02010600040101010101" charset="-122"/>
                <a:ea typeface="华文楷体" panose="02010600040101010101" charset="-122"/>
                <a:sym typeface="+mn-ea"/>
              </a:rPr>
              <a:t>2</a:t>
            </a:r>
            <a:r>
              <a:rPr lang="zh-CN" altLang="en-US" sz="2400" i="0" dirty="0">
                <a:solidFill>
                  <a:srgbClr val="0070C0"/>
                </a:solidFill>
                <a:latin typeface="华文楷体" panose="02010600040101010101" charset="-122"/>
                <a:ea typeface="华文楷体" panose="02010600040101010101" charset="-122"/>
                <a:sym typeface="+mn-ea"/>
              </a:rPr>
              <a:t>文件的</a:t>
            </a:r>
            <a:r>
              <a:rPr lang="zh-CN" altLang="en-US" sz="2400" i="0" dirty="0" smtClean="0">
                <a:solidFill>
                  <a:srgbClr val="0070C0"/>
                </a:solidFill>
                <a:latin typeface="华文楷体" panose="02010600040101010101" charset="-122"/>
                <a:ea typeface="华文楷体" panose="02010600040101010101" charset="-122"/>
                <a:sym typeface="+mn-ea"/>
              </a:rPr>
              <a:t>存取 </a:t>
            </a:r>
            <a:r>
              <a:rPr lang="zh-CN" altLang="en-US" sz="2400" i="0" dirty="0" smtClean="0">
                <a:latin typeface="华文楷体" panose="02010600040101010101" charset="-122"/>
                <a:ea typeface="华文楷体" panose="02010600040101010101" charset="-122"/>
                <a:sym typeface="+mn-ea"/>
              </a:rPr>
              <a:t> </a:t>
            </a:r>
            <a:r>
              <a:rPr lang="en-US" altLang="zh-CN" sz="2400" i="0" dirty="0" smtClean="0">
                <a:solidFill>
                  <a:srgbClr val="FF0000"/>
                </a:solidFill>
                <a:latin typeface="华文楷体" panose="02010600040101010101" charset="-122"/>
                <a:ea typeface="华文楷体" panose="02010600040101010101" charset="-122"/>
                <a:sym typeface="+mn-ea"/>
              </a:rPr>
              <a:t>3</a:t>
            </a:r>
            <a:r>
              <a:rPr lang="zh-CN" altLang="en-US" sz="2400" i="0" dirty="0">
                <a:solidFill>
                  <a:srgbClr val="0070C0"/>
                </a:solidFill>
                <a:latin typeface="华文楷体" panose="02010600040101010101" charset="-122"/>
                <a:ea typeface="华文楷体" panose="02010600040101010101" charset="-122"/>
                <a:sym typeface="+mn-ea"/>
              </a:rPr>
              <a:t>文件导入和</a:t>
            </a:r>
            <a:r>
              <a:rPr lang="zh-CN" altLang="en-US" sz="2400" i="0" dirty="0" smtClean="0">
                <a:solidFill>
                  <a:srgbClr val="0070C0"/>
                </a:solidFill>
                <a:latin typeface="华文楷体" panose="02010600040101010101" charset="-122"/>
                <a:ea typeface="华文楷体" panose="02010600040101010101" charset="-122"/>
                <a:sym typeface="+mn-ea"/>
              </a:rPr>
              <a:t>导出</a:t>
            </a:r>
            <a:endParaRPr lang="zh-CN" altLang="en-US" sz="2400" i="0" dirty="0" smtClean="0">
              <a:solidFill>
                <a:srgbClr val="0070C0"/>
              </a:solidFill>
              <a:latin typeface="华文楷体" panose="02010600040101010101" charset="-122"/>
              <a:ea typeface="华文楷体" panose="02010600040101010101" charset="-122"/>
              <a:sym typeface="+mn-ea"/>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16013" y="260350"/>
            <a:ext cx="6694487" cy="685800"/>
          </a:xfrm>
        </p:spPr>
        <p:txBody>
          <a:bodyPr/>
          <a:lstStyle/>
          <a:p>
            <a:pPr algn="ctr">
              <a:defRPr/>
            </a:pPr>
            <a:r>
              <a:rPr kumimoji="1" lang="zh-CN" altLang="en-US" sz="3600" b="1" dirty="0">
                <a:solidFill>
                  <a:srgbClr val="FFFF00"/>
                </a:solidFill>
                <a:latin typeface="+mn-lt"/>
                <a:ea typeface="+mn-ea"/>
              </a:rPr>
              <a:t>系统之间兼容</a:t>
            </a:r>
            <a:r>
              <a:rPr kumimoji="1" lang="zh-CN" altLang="en-US" b="1" dirty="0">
                <a:solidFill>
                  <a:srgbClr val="FFFF00"/>
                </a:solidFill>
                <a:latin typeface="+mn-lt"/>
                <a:ea typeface="+mn-ea"/>
              </a:rPr>
              <a:t>（另一个例子）</a:t>
            </a:r>
            <a:endParaRPr kumimoji="1" lang="en-US" altLang="zh-CN" b="1" dirty="0">
              <a:solidFill>
                <a:srgbClr val="FFFF00"/>
              </a:solidFill>
              <a:latin typeface="+mn-lt"/>
              <a:ea typeface="+mn-ea"/>
            </a:endParaRPr>
          </a:p>
        </p:txBody>
      </p:sp>
      <p:sp>
        <p:nvSpPr>
          <p:cNvPr id="263170" name="AutoShape 2" descr="data:image/jpg;base64,/9j/4AAQSkZJRgABAQAAAQABAAD/2wCEAAkGBhQSEBQUEhQQEBQUFA8VFBAQFRAUEBAPFBAVFBQQFBQYHCYeGBkjGRQUHy8gJScpLCwsFh4xQTAqNSYrLCkBCQoKDgwOGg8PGikkHyQsLCwsKSwpKSksLCwsLCwsLCkpLCwpKSkpLCwsLCwpKSwsKSwsKSwsKSwsLCwsLCwsLP/AABEIALgAtAMBIgACEQEDEQH/xAAcAAACAgMBAQAAAAAAAAAAAAAABQMEAQIGBwj/xABGEAABAwIDBAUIBgcHBQAAAAABAAIDBBEFITESQVFhBhNxgZEUIjJScpKh0QdCU7HB8BYjVGKCk7IVQ2NzosLxJTNE0tP/xAAaAQACAwEBAAAAAAAAAAAAAAAABAECAwUG/8QAKREAAgMAAgIBAgUFAAAAAAAAAAECAxEEIRIxQUJRFCJhkaEFFVJxgf/aAAwDAQACEQMRAD8A9r8kZ6jPdajyRnqM91qmQgCHyRnqM91vyR5Iz1Ge61TIQBB5Ez1Ge635I8ij9Rnut+SnQgCuaCP7OP3W/Ja/2bF9lF7jPkta3FY4vSdn6rc3HuXO4h0vfpG3Y5uzd4aD4rWuqdjyKKSnGPtnRHCYfsYf5bPkqk9LRt9JlKORbFfwXGVOISyem9x5Em3hooGs5p6P9On9Ukv5M3cvg698mH+pTHsiB/2qPrcO+zp/5I/9VzLWD83W4jCv/b4/5P8AYyfIz4OojZh50ZS98bR94VyLB6R3oxUrvZZGfuXHtjCsQ4eDplzGR+Cxnws9S/go+ao+0dd/YNP9hB/Lj+SwcAp/sIP5bPkkcHXx+hKSPVk85vzCvwdIi3KeMs/xI7uZ3jUJSVUomlfNpseJ9/r0XP0dpv2eD+Wz5LR3RilP/jwfy2fJMIKhr2hzCHA6EG4UiyGxQeiVJ+zQe41anodR/s0HuhOUIATfobR/s0HuhZHQ+j/ZoPcCcIQAo/RGj/ZoPcahN0IAEIQgAQhVq+vbEwuebDhvJ4BAEs07WNLnENA3lJKrF3PyZeNvH+8cOI9UJRNihmfcnIaN+q35lWWPy/HenK+P8yIknhDNCB+O8ntKXVjU1l0S6obcLp09HGv/ACz0XFyy0rBWWp4t5EgW4KjClYFmykpFiFqa00ap0kaZAWSN0vg5fIs7w2usLC3a1JSngtFNkDaUtdtROMbt9vQd7TdD96Z0GOXcGSgRSHT7OT2Dx5HNQtaiWja9tnAEHcfv5FLTaZ2eLdbX17X2HYWUhpq99OQ2Ul8RsGzH0mHc2Tl+8noKyO5CamtRlCEILghCEACELBQBDWVbYmF7zZrRcleZYt0jdUyk6MHojgOPas9PulHXS9RGfMYfOI+s75Bc9DJZdTicf65f8KeeM6OlqE1p6lctT1CZ09QnZwNfNTOga+6qzhR09Sp5cwso9M5XLr60VTNsVqFYqWKuE/F6hKEtRu1TxDNV2q3StzVJvEVnLENaRlgrBK0iGS3C49s+zkSflI2aFOxq1jYrUUaRnYdDj0+QMjUzWoAWrpeCUlYdiurDMrAQQ4AgixB0I4FUMPq+peInEmJxtE92rHfZOPDge5W9dVWr6Zr2EO0Ov4EcwsPxKixqKUR6hJ8BxEuBiebyR2z+0j+rJ8+acJ+MlJajcEIQpAFzXTvpD5LSuIPnv81vad66QleH/ShjvXVZYD5seQ9r/hCKyYigqdq5OZJJJ5lXopUgp57JjFMu3RZsRaQ7imV6CdI4ZlfgmTfkjLywewVCaU891zsL0ypZVhNL4LO5SWSGEzFRKYA3CX10jWZuIaDpff2DU9ytVZ8M5UouE8BqZUTc1ykvSyFptcuPAWv4Xv8ABW6LpxED5zJG8zkPEtA+KzuujmJhbVY49JnahSxtSSg6UQS6PA5mxb3uBIHfZdFTMvnuy7LLi2zwSpok5Y0SwxqwclqXWUTnXzK585/J6GqlRRsXX7FguAVeWsA0S2qxEDU9yw8ZTGoxb6QxlrVTmreaS1OMcMksmxK+pWq4bfsahx38jSTF+qmZIDmwm49aI+k38V38Mwc0OabhwBB4g5heM1mIC3503hd59HGMdbTmMm7oTYf5bs2/iO5N11utYTbUoJNHXIQhaGJQxms6qB79LNJ+C+a8QqzJI951c4nxK9x+k2u6ugfbV1m+JAXgsjlMTKXsyJFap6lUC5Ya9MV2eJDWnQw1CY00q5eGqTSiq8007+hWyHR1dMU0gKQUlWFdlxIRsLsstL6X1ueQ1Sz5WM5c/JvEXsSx3qQGNBfI6waxo2jtHQBu9x4btTuvfwv6PHS/rsRe7MX8mjdYAHdLLqfZFgrX0edHNlnls4JllF4muzMcR0d7b9SeBsu0LQPOfmRnbXZGlwOOeqystcmdmijxivLti2gwiKEWp6eOMDQtjY3L2nZlXHMl3gEcLsPwICsMe4u/dt3doO9YhgIOosNre70d2qxGhDiHRalnP6yERSfVmiHUyg8nNyPiUjngqcLO0XGppb5vtsmMf4rR6PttFuI3j0J8YIsbEcCq7orDZd5zHZWdna4tsniENasZVwTE9NibJGCRpuDuyu02zaeeY7bg6FU63FQNT3DVctj9K7DKizCfJpr7IOfV21j/AISbjkSNwSurxjmoq4nk9ZKUV3JnQVeNndl96TVOLJFPiXNU5q5dCNMIl/xCXUUOJ8TKoy154pVJWKu+qWn5F6KO+TGM1Yuj+i/GerrwwnzZmuZ/EPOb9x8VwrqhW8FrjFURSD6kkbr8g4X+F1jZjRXybPpoIWI3XAPFCTNDzb6YZ7U8beLx8ASvG5HL1z6Yh+qh9t39C8ie1TH0ZP2RlywCsuYtQw/m6sSbB6ljqLaKERlZDCgq8HFJjFtU5ws+WVMFP9V8jQ72PSf/AKWkd65FrCu0+itn/VIb+rNbt6srLwW6ZqmPl5HuzGi9hYBgFhuGWQ7gsMcH6gZWzB53stKQ5Sf5knwyHwW8Mg2SRffra+QUjJHP1jzssIjAyMltp1+DQcu8qFuGyNzFRKTwkETmHuDQfAphG2wC2UkkUMhIs4WcNbaHmOS3c24ssHUeC3QByv0gYV1+HyjV8Q6xp3hzM/iLrw3y4lg10+5fRuItvHMDoWOv3xm6+Y+ssCLbypi2l0ZSWsnNQ4rIjcdSB3qiZeQ8StTLyHxUtyIxDHycb3tWRFHvclnW8ggS8h4BTsvuGL7DQGIb7qVk8XDcUn60rdjlGfqyV/o+ocBqNulgd60UR8WBCqdDT/0+l/yYv6AsKpovRyf0tQE08bhulHxYV4+9h5L3v6QqHbopP3erf4PAPwK8dmw83OW9TEpmsRFjkCE8SnbcNUzMOA3Kevg0VYiZSE8VPHQ8Qugjw0nkrcWFBVk89lJ2V1iCCk4NHgm+ATGmrqaZ2TRIGu5NddhPg4FNIsN7lFX4eHxloFzqO3h3qIRc3+VCseTKyfikexxWD3t3Os4cDlsuHwB71JtgG1gAfE8+xcn0Ix41MDY3m1TAADtZdYy1mydhGR4ELq2uDwcrEZEHUHgVPocNPKRHk82G559G24OO4rD8WhH95GeTXBxPYBclbtJbkdMram9zp+eKlZTtBuGtBO8AAoJIqdxcdogtH1Wn0s/rEbuxWSsKGWS+Q/iPDl2oAS9LcRENDPJvc1zW83OGy0LwTyAho+/jwK9V6VVvltQKeP8A7URJe4ei6QZED2b27SOBsrr8ByyFx+dOSxfJjXLxZauMZ6mzzZzSNwPaFEbb2juXV1eB8AlE+FkJ2ChZ6InRKApDGbxZbeTMO8hWX0VlE6lVpUmD1EDqYbisNj/H7lKadWKKjL3sYM9p7G+84D8Vk4tB5L7H0X0Xh2aKnbwhiHfsBCv0kWyxrRuAHcBYLKzNV6IMTpBJE5h0e1zT/ELD42Xkk1BpcWOYPJzTYheyvbcWXDY5h1p38H/rB2nJ494fEKr6KyednICgUjKMBNvJuCkZRW1Q5Ctl79C2Kjv2K02ANCsuatWRFxWtdDl3IXqqnfLF6K/VlxTjDsF0Lhc8Fbw/DNnM5lPIoNkXRdckvGB1YwjSvGH7nNYr0Zdttmpj1dQ03823ncctCCNWnI65HWzhvTJjiGVI8lmHmh5uInng15GXsOsQulijsLnVJMbwuKe4kaCSLbQydYaA8RyN0vW23gpfeqVo5bWuAvYPG5zd/PK4QMTO5jvz3Lgj0UdGSaeolhHqtLwB3Ndb/Sqk8NboayW3tO/Bo+9OQ485ejKvn1z9HoVZiQY0umeyFg1uQDbhcrkMT6Vvqv1NGHNZo6c3adn92/og+sczuBSOLo80uDppJJ3XvdxOR5XJI7iumoog1uy0Bo4AWF957ea0lxXBbIW5XPcVkEYwrCWRM2G/xO3uP4DlzOpuVedTg5HxWIwrrG3C5XK46l2L8LltPJMQVuEg7kgrcJ4hd4Y9xVGqoL7klTdKp4z0lV+ezzaqwq25LpaPku+rMNtok1Vhy7tPIUkbSqjNbE5J1Kn3QXCesr4crhhMh5bI83/UQtJaFdz9F+D2bJOR6Z2G+wwnMdrifBa2teOoSlW4vGd8AhZQlDQEm6QUW0zaAJLCXADUi3nt7259rQnK1e24/PiofZDWrDinwDItzBsQRpYqOSHJMp6fq5CzINcSWW+o6xJi5b3DlfgoJICQcs+CmqPfYlHjOTxirqi52Sb0VAG9qkpaLZ7U0p6da33YsR0m41x8YBT09s1ZYy57PvWxG5SsZYLn78meEU7rBKZimFY5LZE1RH5PP/1KzZYRPGRSmpizTcqjURrrUPDmUyxlBkavwBQCNWYmrS56jS6WlhoViIqFgUrVy5x1GNcsZaLLhR7N8it4XLeSPeFyL6dPR8a3yWC6po0oq8NvoupDbhVKqnABJsAASSdABmSSl6rXB4dKFjiziajDi5zY2+nI7ZHLe557Bcr0zCqFsMTI2izWtAA5AWF0k6N4dtvNQ4W2hsxg6th1BPBz8nHgNkLp12Yttdl7J+ctBCEKSgIQhAFLEMObI03GZtmMjkbtIO4g5gpZSi52H222jdkJG3t1jRu4EbjlwXQKhiFBt5i4cMw5ttoOtbaHdkQciMkBudkEcGautZYKpRV1zsPAbJna19mQDUsvv4tOY5jNXi1LS1y7IS3s1jbvUhWQFrJoozWS3i0XVbs1SerM5zVZy6FccR5Ply8pNmllBLGrBWrgm4dCSeMqGNSRtW7mrLWq8mWlLTYLdq1C2CVkisSeNW41TYrUZsLnIDUnQDik7YadjiS7w36uxSx48qk2W5wNd5x3TvafR5xtIz9Yi2gK2kmdVHYjuIfrSAkOmHBh1bH+9q7QZecnlJStjaGtAFgBkABYCwAA0A3BLw46UvJndj2iSOOwsP8Anmt0ITRoCEIQAIQhAAhCEAVK3D2yDPXLxGhyzBHEZhUo6x8R2ZA57dzhnIO0D0xzGfEb04WksIcLOAI4FQ1pBpTzte0OY4Oad7TcdixOckvqcHcCXxOLXdtnHtNiHfxA9qrS4xJHlMzsc2zSf4Sdnwd3KFFaZ2N+LJZVA4LX+043G20Gk6NfdhPZta9y3cnoI8tfF72RoWxQtkhNo1ssALdaSzNaLuIaOLiAPEoYYzNlsAl8mNx283ak5sHme+6zfitoaWpn0HUs4jUjm9w/pb3rKU4ocp4dtj6RaqMQZHkbucRcRsze4cbbhzNgs02HSVGctmx7ohmw8C4/3h5egP3tUww3o5HFr5zibkm9i7ibklx5uJ7k1ASspaeg4/DVS19s0ggDBYeO88yVIhCoPAhCEACEIQAIQhAAhCEACEIQALDmAixzHA6IQgBdUdH4X383Yv6hLQe1uh8Etk6GNB/VyOZ3W/oLVhCnSkoRl7RE/ozUD0Zh3ulH37Sj/Rqq+2b77/8A5rKFPnL7mX4Wl/SjdvROV3pz+BmP+9qsUvQqJpu5znHiAwH3rF3xQhQ5Nl401x9JDamwmKM3awX9Y3c73jcq3ZCFBqZQhCABCEIAEIQgAQhCAP/Z"/>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p>
        </p:txBody>
      </p:sp>
      <p:sp>
        <p:nvSpPr>
          <p:cNvPr id="263171" name="AutoShape 4" descr="data:image/jpg;base64,/9j/4AAQSkZJRgABAQAAAQABAAD/2wCEAAkGBhQSEBQUEhQQEBQUFA8VFBAQFRAUEBAPFBAVFBQQFBQYHCYeGBkjGRQUHy8gJScpLCwsFh4xQTAqNSYrLCkBCQoKDgwOGg8PGikkHyQsLCwsKSwpKSksLCwsLCwsLCkpLCwpKSkpLCwsLCwpKSwsKSwsKSwsKSwsLCwsLCwsLP/AABEIALgAtAMBIgACEQEDEQH/xAAcAAACAgMBAQAAAAAAAAAAAAAABQMEAQIGBwj/xABGEAABAwIDBAUIBgcHBQAAAAABAAIDBBEFITESQVFhBhNxgZEUIjJScpKh0QdCU7HB8BYjVGKCk7IVQ2NzosLxJTNE0tP/xAAaAQACAwEBAAAAAAAAAAAAAAAABAECAwUG/8QAKREAAgMAAgIBAgUFAAAAAAAAAAECAxEEIRIxQUJRFCJhkaEFFVJxgf/aAAwDAQACEQMRAD8A9r8kZ6jPdajyRnqM91qmQgCHyRnqM91vyR5Iz1Ge61TIQBB5Ez1Ge635I8ij9Rnut+SnQgCuaCP7OP3W/Ja/2bF9lF7jPkta3FY4vSdn6rc3HuXO4h0vfpG3Y5uzd4aD4rWuqdjyKKSnGPtnRHCYfsYf5bPkqk9LRt9JlKORbFfwXGVOISyem9x5Em3hooGs5p6P9On9Ukv5M3cvg698mH+pTHsiB/2qPrcO+zp/5I/9VzLWD83W4jCv/b4/5P8AYyfIz4OojZh50ZS98bR94VyLB6R3oxUrvZZGfuXHtjCsQ4eDplzGR+Cxnws9S/go+ao+0dd/YNP9hB/Lj+SwcAp/sIP5bPkkcHXx+hKSPVk85vzCvwdIi3KeMs/xI7uZ3jUJSVUomlfNpseJ9/r0XP0dpv2eD+Wz5LR3RilP/jwfy2fJMIKhr2hzCHA6EG4UiyGxQeiVJ+zQe41anodR/s0HuhOUIATfobR/s0HuhZHQ+j/ZoPcCcIQAo/RGj/ZoPcahN0IAEIQgAQhVq+vbEwuebDhvJ4BAEs07WNLnENA3lJKrF3PyZeNvH+8cOI9UJRNihmfcnIaN+q35lWWPy/HenK+P8yIknhDNCB+O8ntKXVjU1l0S6obcLp09HGv/ACz0XFyy0rBWWp4t5EgW4KjClYFmykpFiFqa00ap0kaZAWSN0vg5fIs7w2usLC3a1JSngtFNkDaUtdtROMbt9vQd7TdD96Z0GOXcGSgRSHT7OT2Dx5HNQtaiWja9tnAEHcfv5FLTaZ2eLdbX17X2HYWUhpq99OQ2Ul8RsGzH0mHc2Tl+8noKyO5CamtRlCEILghCEACELBQBDWVbYmF7zZrRcleZYt0jdUyk6MHojgOPas9PulHXS9RGfMYfOI+s75Bc9DJZdTicf65f8KeeM6OlqE1p6lctT1CZ09QnZwNfNTOga+6qzhR09Sp5cwso9M5XLr60VTNsVqFYqWKuE/F6hKEtRu1TxDNV2q3StzVJvEVnLENaRlgrBK0iGS3C49s+zkSflI2aFOxq1jYrUUaRnYdDj0+QMjUzWoAWrpeCUlYdiurDMrAQQ4AgixB0I4FUMPq+peInEmJxtE92rHfZOPDge5W9dVWr6Zr2EO0Ov4EcwsPxKixqKUR6hJ8BxEuBiebyR2z+0j+rJ8+acJ+MlJajcEIQpAFzXTvpD5LSuIPnv81vad66QleH/ShjvXVZYD5seQ9r/hCKyYigqdq5OZJJJ5lXopUgp57JjFMu3RZsRaQ7imV6CdI4ZlfgmTfkjLywewVCaU891zsL0ypZVhNL4LO5SWSGEzFRKYA3CX10jWZuIaDpff2DU9ytVZ8M5UouE8BqZUTc1ykvSyFptcuPAWv4Xv8ABW6LpxED5zJG8zkPEtA+KzuujmJhbVY49JnahSxtSSg6UQS6PA5mxb3uBIHfZdFTMvnuy7LLi2zwSpok5Y0SwxqwclqXWUTnXzK585/J6GqlRRsXX7FguAVeWsA0S2qxEDU9yw8ZTGoxb6QxlrVTmreaS1OMcMksmxK+pWq4bfsahx38jSTF+qmZIDmwm49aI+k38V38Mwc0OabhwBB4g5heM1mIC3503hd59HGMdbTmMm7oTYf5bs2/iO5N11utYTbUoJNHXIQhaGJQxms6qB79LNJ+C+a8QqzJI951c4nxK9x+k2u6ugfbV1m+JAXgsjlMTKXsyJFap6lUC5Ya9MV2eJDWnQw1CY00q5eGqTSiq8007+hWyHR1dMU0gKQUlWFdlxIRsLsstL6X1ueQ1Sz5WM5c/JvEXsSx3qQGNBfI6waxo2jtHQBu9x4btTuvfwv6PHS/rsRe7MX8mjdYAHdLLqfZFgrX0edHNlnls4JllF4muzMcR0d7b9SeBsu0LQPOfmRnbXZGlwOOeqystcmdmijxivLti2gwiKEWp6eOMDQtjY3L2nZlXHMl3gEcLsPwICsMe4u/dt3doO9YhgIOosNre70d2qxGhDiHRalnP6yERSfVmiHUyg8nNyPiUjngqcLO0XGppb5vtsmMf4rR6PttFuI3j0J8YIsbEcCq7orDZd5zHZWdna4tsniENasZVwTE9NibJGCRpuDuyu02zaeeY7bg6FU63FQNT3DVctj9K7DKizCfJpr7IOfV21j/AISbjkSNwSurxjmoq4nk9ZKUV3JnQVeNndl96TVOLJFPiXNU5q5dCNMIl/xCXUUOJ8TKoy154pVJWKu+qWn5F6KO+TGM1Yuj+i/GerrwwnzZmuZ/EPOb9x8VwrqhW8FrjFURSD6kkbr8g4X+F1jZjRXybPpoIWI3XAPFCTNDzb6YZ7U8beLx8ASvG5HL1z6Yh+qh9t39C8ie1TH0ZP2RlywCsuYtQw/m6sSbB6ljqLaKERlZDCgq8HFJjFtU5ws+WVMFP9V8jQ72PSf/AKWkd65FrCu0+itn/VIb+rNbt6srLwW6ZqmPl5HuzGi9hYBgFhuGWQ7gsMcH6gZWzB53stKQ5Sf5knwyHwW8Mg2SRffra+QUjJHP1jzssIjAyMltp1+DQcu8qFuGyNzFRKTwkETmHuDQfAphG2wC2UkkUMhIs4WcNbaHmOS3c24ssHUeC3QByv0gYV1+HyjV8Q6xp3hzM/iLrw3y4lg10+5fRuItvHMDoWOv3xm6+Y+ssCLbypi2l0ZSWsnNQ4rIjcdSB3qiZeQ8StTLyHxUtyIxDHycb3tWRFHvclnW8ggS8h4BTsvuGL7DQGIb7qVk8XDcUn60rdjlGfqyV/o+ocBqNulgd60UR8WBCqdDT/0+l/yYv6AsKpovRyf0tQE08bhulHxYV4+9h5L3v6QqHbopP3erf4PAPwK8dmw83OW9TEpmsRFjkCE8SnbcNUzMOA3Kevg0VYiZSE8VPHQ8Qugjw0nkrcWFBVk89lJ2V1iCCk4NHgm+ATGmrqaZ2TRIGu5NddhPg4FNIsN7lFX4eHxloFzqO3h3qIRc3+VCseTKyfikexxWD3t3Os4cDlsuHwB71JtgG1gAfE8+xcn0Ix41MDY3m1TAADtZdYy1mydhGR4ELq2uDwcrEZEHUHgVPocNPKRHk82G559G24OO4rD8WhH95GeTXBxPYBclbtJbkdMram9zp+eKlZTtBuGtBO8AAoJIqdxcdogtH1Wn0s/rEbuxWSsKGWS+Q/iPDl2oAS9LcRENDPJvc1zW83OGy0LwTyAho+/jwK9V6VVvltQKeP8A7URJe4ei6QZED2b27SOBsrr8ByyFx+dOSxfJjXLxZauMZ6mzzZzSNwPaFEbb2juXV1eB8AlE+FkJ2ChZ6InRKApDGbxZbeTMO8hWX0VlE6lVpUmD1EDqYbisNj/H7lKadWKKjL3sYM9p7G+84D8Vk4tB5L7H0X0Xh2aKnbwhiHfsBCv0kWyxrRuAHcBYLKzNV6IMTpBJE5h0e1zT/ELD42Xkk1BpcWOYPJzTYheyvbcWXDY5h1p38H/rB2nJ494fEKr6KyednICgUjKMBNvJuCkZRW1Q5Ctl79C2Kjv2K02ANCsuatWRFxWtdDl3IXqqnfLF6K/VlxTjDsF0Lhc8Fbw/DNnM5lPIoNkXRdckvGB1YwjSvGH7nNYr0Zdttmpj1dQ03823ncctCCNWnI65HWzhvTJjiGVI8lmHmh5uInng15GXsOsQulijsLnVJMbwuKe4kaCSLbQydYaA8RyN0vW23gpfeqVo5bWuAvYPG5zd/PK4QMTO5jvz3Lgj0UdGSaeolhHqtLwB3Ndb/Sqk8NboayW3tO/Bo+9OQ485ejKvn1z9HoVZiQY0umeyFg1uQDbhcrkMT6Vvqv1NGHNZo6c3adn92/og+sczuBSOLo80uDppJJ3XvdxOR5XJI7iumoog1uy0Bo4AWF957ea0lxXBbIW5XPcVkEYwrCWRM2G/xO3uP4DlzOpuVedTg5HxWIwrrG3C5XK46l2L8LltPJMQVuEg7kgrcJ4hd4Y9xVGqoL7klTdKp4z0lV+ezzaqwq25LpaPku+rMNtok1Vhy7tPIUkbSqjNbE5J1Kn3QXCesr4crhhMh5bI83/UQtJaFdz9F+D2bJOR6Z2G+wwnMdrifBa2teOoSlW4vGd8AhZQlDQEm6QUW0zaAJLCXADUi3nt7259rQnK1e24/PiofZDWrDinwDItzBsQRpYqOSHJMp6fq5CzINcSWW+o6xJi5b3DlfgoJICQcs+CmqPfYlHjOTxirqi52Sb0VAG9qkpaLZ7U0p6da33YsR0m41x8YBT09s1ZYy57PvWxG5SsZYLn78meEU7rBKZimFY5LZE1RH5PP/1KzZYRPGRSmpizTcqjURrrUPDmUyxlBkavwBQCNWYmrS56jS6WlhoViIqFgUrVy5x1GNcsZaLLhR7N8it4XLeSPeFyL6dPR8a3yWC6po0oq8NvoupDbhVKqnABJsAASSdABmSSl6rXB4dKFjiziajDi5zY2+nI7ZHLe557Bcr0zCqFsMTI2izWtAA5AWF0k6N4dtvNQ4W2hsxg6th1BPBz8nHgNkLp12Yttdl7J+ctBCEKSgIQhAFLEMObI03GZtmMjkbtIO4g5gpZSi52H222jdkJG3t1jRu4EbjlwXQKhiFBt5i4cMw5ttoOtbaHdkQciMkBudkEcGautZYKpRV1zsPAbJna19mQDUsvv4tOY5jNXi1LS1y7IS3s1jbvUhWQFrJoozWS3i0XVbs1SerM5zVZy6FccR5Ply8pNmllBLGrBWrgm4dCSeMqGNSRtW7mrLWq8mWlLTYLdq1C2CVkisSeNW41TYrUZsLnIDUnQDik7YadjiS7w36uxSx48qk2W5wNd5x3TvafR5xtIz9Yi2gK2kmdVHYjuIfrSAkOmHBh1bH+9q7QZecnlJStjaGtAFgBkABYCwAA0A3BLw46UvJndj2iSOOwsP8Anmt0ITRoCEIQAIQhAAhCEAVK3D2yDPXLxGhyzBHEZhUo6x8R2ZA57dzhnIO0D0xzGfEb04WksIcLOAI4FQ1pBpTzte0OY4Oad7TcdixOckvqcHcCXxOLXdtnHtNiHfxA9qrS4xJHlMzsc2zSf4Sdnwd3KFFaZ2N+LJZVA4LX+043G20Gk6NfdhPZta9y3cnoI8tfF72RoWxQtkhNo1ssALdaSzNaLuIaOLiAPEoYYzNlsAl8mNx283ak5sHme+6zfitoaWpn0HUs4jUjm9w/pb3rKU4ocp4dtj6RaqMQZHkbucRcRsze4cbbhzNgs02HSVGctmx7ohmw8C4/3h5egP3tUww3o5HFr5zibkm9i7ibklx5uJ7k1ASspaeg4/DVS19s0ggDBYeO88yVIhCoPAhCEACEIQAIQhAAhCEACEIQALDmAixzHA6IQgBdUdH4X383Yv6hLQe1uh8Etk6GNB/VyOZ3W/oLVhCnSkoRl7RE/ozUD0Zh3ulH37Sj/Rqq+2b77/8A5rKFPnL7mX4Wl/SjdvROV3pz+BmP+9qsUvQqJpu5znHiAwH3rF3xQhQ5Nl401x9JDamwmKM3awX9Y3c73jcq3ZCFBqZQhCABCEIAEIQgAQhCAP/Z"/>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p>
        </p:txBody>
      </p:sp>
      <p:sp>
        <p:nvSpPr>
          <p:cNvPr id="263172" name="AutoShape 6" descr="data:image/jpg;base64,/9j/4AAQSkZJRgABAQAAAQABAAD/2wCEAAkGBhISERUSEhQVFRQVGBUUFRgUFBQVGBUXFhcXFRQWFxUXHSYeFxkjGRQVHy8gIycpLCwsFR8xNTAqNSYrLCkBCQoKDgwOGg8PGiwkHyQsLCwsLCwsLCkqLSwpLCwsLCwqLCwpLCwsLCwsLCwsLCwpLCwpLCwpLCwsLCkpLCksKf/AABEIAOIA3wMBIgACEQEDEQH/xAAcAAEAAQUBAQAAAAAAAAAAAAAAAwECBAUGBwj/xABDEAABAwIDBQMKBAUCBQUAAAABAAIDBBEhMUEFElFhcQYTgQciMkJSkaGxwdFicoLwFCOS4fEzQyRTg6LCY3OTsrP/xAAaAQABBQEAAAAAAAAAAAAAAAAAAgMEBQYB/8QAMBEAAgIBBAADBwQCAwEAAAAAAAECAxEEEiExBRNBIlFhgZHR8DJCseFxoSNSkhT/2gAMAwEAAhEDEQA/APcUREAEREAEREAEREAEREAEREAEREAEREAEVk07WNLnuDWjElxAAHMnALk9p+UWFt207TM72vRjH6ji7wFuaVGEpPEUcbS7OvWDW7cgiwfI0HgDd39IxXndb2hqZr95KWt9mPzG25nM+JWrE+Pm4D4nnfNS46R/uY35qf6T0Sbtmz1GOPN5DB8bn4LDf2ukOXdt6Bzj78AuMY9Z1K3eNk6tPBCXNnTM7RSOPp+6Nv1Ky49ry+209Wj6LTRWAsFN3ts/ikOuPuEKcmdBDtg+s2/Np+hWwgqWvF2m/wAx1C5KGqBOBx8VnQzY3vY6EfVMyqXoOqb9TpEWHRVu95rsHD4jisxR2sDoREXACIiACIiACIiACIiACIiACItR2i7U09FHvzOxPoMbi+Q8Gt+psBqV1LPCA2znAYnJcTt/ynQxkx0oE8mRdf8AlNP5h6f6cOYXCdou2NTXEh57qDSJhzH/AKjvXPL0eWq1rHWbZlrn0fv0VlToG+bOPgV92uhDiPLNvXbRnqXb9TIX6huTG9GDAdc+ajFW1uA+C1bZjaxN8Tc8T9lc16nqEYLEREVKzmz6Gwkqy7SwV0JusOGWxyWSTYh2hSGiUsR9lG1paW+Z9y2UYDcATxtf4m608FeRzCm71z/3km2hvEn+o2j64jAEHwy8VCagk4lYkTSTYLPhouKbaHE1EmpHm+AvZbRlVxBHgtbDA5vo/MLMjc4Wvu4mwxtc8Mc8k1JCnJG0p6q9iPSbiM10UUm80OGouuVo5mmQtLgXgAloxLQcBfgug2U7zLeySPr9VEujjkVXLPBmoiJgdCIiACIiACIiACIiACKjnWxK887YduHOaWUzyyM3aZm+lLxbBwbxk/p4pyuuVktsRM5qC3S6M3tp5SY6UugpwJajI6si/ORm78A8SNfJ6uqfJIZp3ukldm52Z4ADJrRwGAVj3AGzR/bib6nmqMJJuR0Wh02khSsvlma1WunbxHiP8l28HYaa/ZZFOwA31y6DgFAFSWfdGGZy+6ly6INSlKajH1Lu8sbcDZTMesOGFzsdOJ/eKzoKUan3KNtbNDPUVV+y5c/D84Lmu0U8bldHA3h8SsqOnbwt0KbcRa1cGuE/z5l0IAz196zonk2GQ/eaxGUdsQb9c1n0sPFNtYOOxS6M+mYAFlRrHiCzIWYgan6Wv8x70ww3pE8TVranZ4bKZ6iYjEiBoOIvg2wGoJyHiVu4o1rdpUdMybv6h1zZoZHne2u6MTjxsOq5B4YzZLK/ME2wtnwQSd0H79Q4EvNybAWJ/LjxxK6zZPr9R+/kuV2Ps+np5C0O357OLicwLi+AwbmM8Suq2OcHdfuoupeeSVpeODYoiKETgiIgAiIgAiIgArJZmtaXOIa0AkkmwAGJJJyCTTNY0ucQ1rQSSTYADEknQLx3tn27dWOMcVxTNOuBlIye4ezwb4nQB+iiV0sRGL74Ux3SNr2s7bia7GX7jRuIM/4pNWxcG5u14Lha2ufI+5x+Ato0DQclAZHEn66lGttzviStFRp4UrCMzqtXO989ei+5Y0HXNVLlUq9kXFSSG36stYwlSMpwDc4nnkOgV91S6MCVZJdcFxcr4pFAXKjH4rj6CtYkbFj1kxPWujesuEqNJFxF4RsoXLYU7brApmXW5oIfOA6pmS4E+f7SSLhvhwYxl3Eb1ybNaL2u7U9BnyWdSUTWvBc8ulLXYk+rcX3WDBrQbfcrH2hEGua69sLAgFzySb7rGX3ScL3cDb4iWjqP5bQBbA+tvnEk4v8AWzz5phvjgfSe72zNpIGxB1i5xcd5xcbkmwHQCwGAWsr4Kcz78jgZHbrI2HGxGDTujE4m9zgs0PWmqth3c97H3qHHeb5wZuAkAusMcG4X+C5Bc5bOzfCSRsth7FjgJ84vkIAcTzx9HS5GZxNl2Wxh/LvxJPyXH7C2SadjgXbznHecedrWxxPXmu22fHaJo5X9+P1ULVyzLvJP0ccLrBkoiKETgiIgAiIgArXvABJIAGJJwAAzJKuK8g8ofbo1LnUtO7+Q02leP90j1QfYB/q6Zv0USultiM3XRpjukQdve3BrHGCA2pmnEj/ecNfyA5DXPhbkATjbAZeKo2+mA0VzGWWlqqjVHbEy2ovldLdL5fArG2yktfJWtbdZDRZPEOTwWNZZVVVG+W3hmTgB1KBKy2XEqzvr5AnoFiPqrnzQXnmDYdG/dUd354gcAQ34BIdkV2ydXobZrODLcHeyfiow5Y8T5m3ILgWjeOZwuBe2RFyPes9kglYXWAc30ra8CuqSl0IuonRzLorC9bOljJUGz6YEArZMqmsyxPFIeF1yxqUrLFy9sff9jZUkFhdyz4q2xG7zWhjqXOK2dFFmTkBieGp+CYsj6yHtPZHKjUvmxWzFzrtY1xBDN5zd/E47rW3HIkk2+m2hjwAAA6ZeHJQUkjXX7oF5sXXaLNccABvnAk+OAW4hgsMfH/Kh2WJcFtVRKTyzFlp3ljty29Yht8Bc4Ak/HwXPx7PqKZ5jh/mSvaC9wYTuC53Rc4Y4kk8luNvVc4synBvYue8AWaNBvOwGRJ8FkbE222UbjN9wjaN6R+G8Tyve5xONsklTko5xlfnY75UHLDeGvzg2UFMbsjuSfNBJzJ1PzK6gBabYsV3F50+Zy+HzW6VXZLMixqWEERE2OhERABEXJeUDtj/Bw7kZBqJQQwewMjIRy04noUuuErJKMexE5qEXKXSNF5TO2pF6Knd5xFp3g+iD/tg8TrwGGpt5mw6DLjzVQ7E3JLjcuJxuTiblGM960+nojTDavmZXVal3yy+vRFWMsrmtubKgFzYLIaywUghSlgNbbAK5CsKrq9BrkOPM8uSM4OV1yslhF9RVAfQDM/Yc1GykLsX4DRowt1V9LS2852Lj8P7rLVfdqG+Imj0ujjUsvstYwAWAsOSuUjqV4bvFrt3jY296jUTOSwMzY0QdUQtOTpGsPNrzuPHi1xHitZRQ7j5W8G2+IW12GAJ2vPoxXmd0iG+Pe4Nb+pa2kFw92r3WHRuf75KZpM5ZVeKNKrHqzJhcd0DT7m6zaalJUEZAWUyuOimtP9pnN6m82Nm2paUDNbKeVscYG9G0nE97lb1vNvd2gtzXPQ1pJxyzWe2oBO8QLjU42HI6KHZW2+S002ohFeyje7Oq3bm85xdc3F27gDRgLN0BtfHHFTy7QABJyAJPIDNaVs5Vs8rCNx5bjbAutfHDC981H8lZJv8A9cscE9Ftv+LD2bjmx2sTvYm/qiwwwvfqtjs+lZGN2Nu6CbnEm55krlodlPdMCW7kINwwEY2yu0HU2Juu47P0veSfhZieZ/z8ik6jbXH2RWmlO2WJfU6XZ1PuMF8ziep08BYeCykRUpehERABEVCUAa/b+246SB88hwaMBq5x9Fo5k/fReCbS2pJUTOnmN5JDe2jW+q1vAALe9vu1P8bUbrD/AMPCSGcHvydJ00HLquYDTvX/AH4LQ6HTeVHdLtmd8Q1XmS8uPS/2ysbMz8FcVXdUsLNVYlQ5epdGyw5q5VsoaqWwtlqeQXRpJyeCCsqQB8uZ+wVKKm9d2Zy+6ip4d928chgB9Fs2MuQBck4ADMk4ADxVfqLf2o0ui0yrjn1/Pz8Rk7N2ZJPII42lz3ZAfEk5NaNSvVuzXYKGmAdIBLN7Th5rT+Bpy/Mceiyex/ZhtJCAQDM8AyO56MH4W/crfk2VJbc5cLotoxwabthVRspJe8tZzXNAOpLTYDmvEOC6jt72mFVPuRm8UVw06Pd6zumFh05rnqWFpJc8kRsG9IRnbRrfxOPmjmb6FSaIOMf8jc5FaiUxwBjf9SoItyiYcP6pBfpDzULIwLAZNG6OfE+9W986R7p3AAv82NoyYwDdAHINAaOl1MArymvZH4mT1+p82zC6X5+fMo0KVisCq59hinitfJKccL2BztnbkpaMXG+O8dbGznYE8ANbcViR7xxDhbotrSuwCbmO1Pa8GbTyOIBcACcbXy5dVqZ3d1OJH2kecWtbcbujcx4BSS7QeZRHFbD0iRfr4BbFlCwv3yPOGO8ScLDPOwsEz+nsmp7jPjlIaCR5xwaBj5xz62+y9B2Fs3uYg0+kcXdeHh91ynYzZ3fymocP5cfmxg6n2vr7uC7xUWrt3S2r0NLo6dkdz7YREUMnBERABcJ5UO1PcxCliNpZh5xGbIsj0LsQOV11+19qMp4XzSGzWNLjz4AcybDxXgG1NoyVEklRJ6ch3jwa31WjkBYKw0On8ye59L+Su1+p8qG1dsw3sxAHgPqVkBqrCLj7qbcWiMrKfoRNjuVkhiligspN0DNKwRp2Z4MciwudMVi0kG+ZHu9GNoeRxe47kLPed48mlTV82G6NTj0GJVtLGRTtfpLJI63KINYz/wDSRR757Ylr4ZTvluZZHHYAD/J4+9dT5PtnCWuYTlEHSW5ts1v/AHOB8FzAWRRV8kL9+J7mOxF2mxscx0VRNOSZp1we/T1DWNL3uDWjElxAA6krzbtp29bNGYaYuDSbPda283UDUA/FcbXbWmm/1pXvtlvOJA6DIKGnp3PNm6Ykk2DRq5xOAHNMV0KLyxcp5FPTl7g0Wubm5NgAMS4nQAYkqypmbJ/LYT3EZuTaxmfa28RphgBoOZKvq5Q4GGK4iFu9eRZ0pGO6B6rQcm56uxwFrG2sALAZDh/dXGnox7Uig1+txmuHzLhx/YGgVQqKqmlAVuowd76XHvNlZI+5te3CykibbW/VArGFkyIxbBTsqmssHG11A0KIkNkBN3HhhhwXGNxWZGdVwySPaALMHrXHiePRbekonTSMpYs3W7w57jBxPxPgNVhOqN1oNruJ3WNz3ndBmB9gvSexnZv+Fi3pMZ5POkOdtQ2/LXn4Ks1l/lx2rsv/AAzT+a/Ml0jdUFE2GNsbBZrRYfc8zmshEVAaYIiIAIiwts7SEEL5D6oNr8dPDU8gV1LLwgPOfKrt7vJG0jD5jPPltq71W+HzvwXCQ4mxHhb4lZVTUF0he7F0hLzc5AnC/hj1upI2tGI114rVaepVVqJi9bqfNscvoI6dXhoBVklQoorn5qSV2G+WZD51C4k4lJHBouVhSzF2eAQ2KhDPRbUvBJtox/yKvo3uMTBe7AZLfhcSC4HqN0+/gomyDeHDEHocD81WkqpKV5sA9jhZzXC7JG6X4EXzGIx4qNfBzjwXvh9sa3tkZKKjttQHEU7weAn82/iwn4qo2jMf9JjIR7ViXf8AyPuR+myhKib9C1nqqoLLZkPp2xtDpnbgOLW2vI/8rNB+J1h1UL6t8gsB3UOYY0+c8j1nOzc7nkNAFBHTgEuJL3HEudc48ccSeZU6mVaeMeXyym1PiMp+zXwgwYDQDIDIf3V6jYrwpJUMqoZZuAuNUmntbgrWR2ugUo45ZfGwBTNUQKrDPcmwvb4/ZBySb5LonOc/UALLjhY0l5wAxJz93M5LGo43Fxc4264Cw48guq7G9mDWyCWQEUsRwBw754/8ePu1NmL7o1Q3Mf0+llqbdkevX895ufJ/2ZLyK2dtv+Qw+q32+vDxPBegqjW2FgqrL2WOyW5m1rrjXFQj0giImxwIiIALzvym7ZypwfzdLBzvgWt/6jl31ZUiON0jsmNLj0AuvCtu15lmke86lp63Ln2/USOjQrDw+rfbl9Ir/EbvKoeO3wYj5Gu8T/Uql3BRRU3nXHu4BZbYQ3zj/haMxsmlwRdwTnkqSVTW3AzWNWV1zYLEY/NcyOxqbWZEr5L4lQyTKySVQly4S4wLw/FZcNU4YA4cDiFhsCmYgJpPszWzu0sOgCrnnieagYpmldI0ljokBVytCF9l0bBwN1ZNITlgo3vviq74AuVwWo4L2tyvmr1aFZOCbAarpztl7iLY5fvJS0LbiwH9+d1FHS3s3E/vFbjs9sGSul7iHzYm27+W2AHsM4k/HPLNqy2Ncd0h2qiV8vLh/SRldmuzzq+XcbcU7CO+kHrnMMZ++fAH2SkpGRMbHG0NY0BrQMgAotlbKjpomwxN3WNFgOPEk6knElZazOovldLL6NfptNDTw2QCIijkkIiIAIiIA57tvWblMRxJc78sYMh95a1v6l402jLrFxxx8XHEn3r1XygS/wAmQH2Y4x/1Zbv/AO2H4ryqsfYk72J+DVfeGR/43L4mb8ZsbshWvdkmaWxtzudTzWtqq0uUEk98BkoC5WmSqrow8vsuc9Wb6tcgKQ2WMKc8lHFUaFWyuaF1M5ODiXtCmYFE1ShwXSNIlaFMOaxu+/eaNffFdGXFk7p+H7+ysaTh+8VRoUgQc4XQLcFRiq51hdY4mzNuiASbRNvuLrDTNXMgc5/TL9/VVpASDfrc4ADieAW27O9nZdoSGKG7IG276YjPXdbxJ0b4nRNW3RqjukPU0zunsgvn7hsDYctfKYIDaMW7+a2AB9VvG+g15Be17F2LFSwthhbusb73HVzjq48U2NsWGlhbDC3dY33k6ucdXHis5ZvUaiV0svo1Wm00NPDbEIiKMSQiIgAiIgAiIgDzfynV+63d1MrfcyEEfGVeUzOvmcdV3XlYnP8AF7nANeP1Ma2/vYV5/ZaTRR20Iz2sW/UP4YRdvKioChKltjcKeeQVRECSTEsIqFW6oAq2XURrGirSr23VoUgSyFJlzWqRgVgV4KBpkgVr5rYaqxk2egUkVjjZAjGOyr5Bfdz4qR0QtdxAaNT8gNTyUc8rIcXYvOIYM8ct72R8Su27H+TOWpLajaALI82QYtLh+MZsb+H0jrbIxNRqo0r4kvTaOd7TXEff9vv/ACazsn2Ol2g4E3ipGnF3rSEZhvtHS+TeZwXs2zdmRU8bYoWBjGiwA+JJ1JzJOJU8MLWtDWgNa0AANAAAGAAAwAV6z1t0rZZkaamiFMdsEERE0PBERABERABERABERAHkflloiKiGXR8bmeMbt75PXmxXu3lP2KZ6Fz2i74D3w5tAtIP6ST+leFyi2WRxHRaDQ2bqUvcVN9eLs+8tul1aVS6mHVAuVzVY0q8FCEz4WCqJdUulog2ZLwFeCo2OQi2KURmucMke4jJXtf6vv+qrTRudkCSeCOmjYd0AyyE2DWYi5yBcMz+FtykSnGCzJ4Exi5vbFZZMKe40DRiScAOp0Umzo5qmTuKGMyP1fawYD62ODG/ididBddR2e8lVVVlslc4wQ5tiaAHn9JuI+rru5NXrOx9hwUsYip42xsGNhmT7TnHFzuZJKqNR4hn2a/qW2n8MS9q7n4en9nLdifJhDRkTTET1Oe8b7kZ13AcS78Zx4buS7hEVS228suUkuEERFw6EREAEREAEREAEREAEREAUc2+BXgXbvss6hqHAt/4aVxMDwDZhOJidwI0GoAIuQQvflj11BHNG6KVjZI3izmvAc0jmCn6L5Uy3IatqVkcM+YpIi04+HA8wdVGvXNs+RsYmjm3Qce6nu9n6ZB5zfHePNcfX+Tutj9KlkPOBzJm/03D/AIK7r1dU13j/ACQnGyH6ln4r7fbJyoyV2i2U3Z+ZuDoqhvWln+jSrBsiT/lVJ/LSVJ/8U/5tf/ZfVDEpN/tl/wCX9jBQLe0vZCsfhHQ1Tv8A3Gsp2++Qgre7P8lO0n+l/C0zerqiT5bt/FNS1lMP3Z/wNeRdPhR+vH9/6OLjpHHzrWaNTYD3nBXwva5wZE19RIcmQtJF+brY+AXrGzvIvSAh1VLNVOGj3bjPBjdPFdtszY0FO3cgiZG3gxobfqRifFQrfEn1BD8PDc82P5L79/weRbG8lVdUi9S9tLEf9tmLyOYB/wDsf0r0vs12Ho6EfyIxv2sZH+dIePneqOTQByW/RVlls7HmTLKuqFaxBYCIibHQiIgAiIgAiIgAiIgAiIgAiIgAiIgAiIgAqIiACoiIAqqoiACIiACIiACIiACIiACIiACIiACIiACIiACIiACIiAP/2Q=="/>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p>
        </p:txBody>
      </p:sp>
      <p:pic>
        <p:nvPicPr>
          <p:cNvPr id="263173" name="Picture 2" descr="http://www.cartovista.com/images/xml_system_en.gif"/>
          <p:cNvPicPr>
            <a:picLocks noChangeAspect="1" noChangeArrowheads="1"/>
          </p:cNvPicPr>
          <p:nvPr/>
        </p:nvPicPr>
        <p:blipFill>
          <a:blip r:embed="rId1"/>
          <a:srcRect/>
          <a:stretch>
            <a:fillRect/>
          </a:stretch>
        </p:blipFill>
        <p:spPr bwMode="auto">
          <a:xfrm>
            <a:off x="1476375" y="1808163"/>
            <a:ext cx="6835775" cy="4321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476375" y="260350"/>
            <a:ext cx="5632450" cy="771525"/>
          </a:xfrm>
        </p:spPr>
        <p:txBody>
          <a:bodyPr/>
          <a:lstStyle/>
          <a:p>
            <a:pPr algn="ctr">
              <a:defRPr/>
            </a:pPr>
            <a:r>
              <a:rPr kumimoji="1" lang="zh-CN" altLang="en-US" sz="3600" b="1" dirty="0" smtClean="0">
                <a:solidFill>
                  <a:srgbClr val="FFFF00"/>
                </a:solidFill>
                <a:latin typeface="+mn-lt"/>
                <a:ea typeface="+mn-ea"/>
              </a:rPr>
              <a:t>硬件兼容性测试 </a:t>
            </a:r>
            <a:endParaRPr kumimoji="1" lang="en-US" altLang="zh-CN" sz="3600" b="1" dirty="0">
              <a:solidFill>
                <a:srgbClr val="FFFF00"/>
              </a:solidFill>
              <a:latin typeface="+mn-lt"/>
              <a:ea typeface="+mn-ea"/>
            </a:endParaRPr>
          </a:p>
        </p:txBody>
      </p:sp>
      <p:sp>
        <p:nvSpPr>
          <p:cNvPr id="244738" name="Text Box 6"/>
          <p:cNvSpPr txBox="1">
            <a:spLocks noChangeArrowheads="1"/>
          </p:cNvSpPr>
          <p:nvPr/>
        </p:nvSpPr>
        <p:spPr bwMode="auto">
          <a:xfrm>
            <a:off x="468313" y="1628775"/>
            <a:ext cx="7848600" cy="4818380"/>
          </a:xfrm>
          <a:prstGeom prst="rect">
            <a:avLst/>
          </a:prstGeom>
          <a:noFill/>
          <a:ln w="9525">
            <a:noFill/>
            <a:miter lim="800000"/>
          </a:ln>
        </p:spPr>
        <p:txBody>
          <a:bodyPr lIns="0" tIns="0" rIns="0" bIns="0">
            <a:spAutoFit/>
          </a:bodyPr>
          <a:lstStyle/>
          <a:p>
            <a:pPr eaLnBrk="1" latinLnBrk="0" hangingPunct="1">
              <a:lnSpc>
                <a:spcPct val="145000"/>
              </a:lnSpc>
              <a:spcBef>
                <a:spcPts val="0"/>
              </a:spcBef>
            </a:pPr>
            <a:r>
              <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        </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计算机的配置复杂多样，</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世界上有很多著名的计算机生产厂家自行设计组件，生产自己的主机</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甚至</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读者</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就可以自己拼装主机。大多数主机是由主板、显卡、声卡、网卡、硬盘、光驱等组件构成，而这些组件可以是数百家生产厂商提供的。打印机、扫描仪、鼠标、键盘、数码相机、游戏手柄等丰富多彩的外设通过各种接口与主机相连，如常见的</a:t>
            </a:r>
            <a:r>
              <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ISA</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r>
              <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PCI</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r>
              <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USB</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r>
              <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PS/2</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r>
              <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RS/232</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等，还有各种设备驱动程序及其很多的可选项。</a:t>
            </a:r>
            <a:endPar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endParaRPr>
          </a:p>
          <a:p>
            <a:pPr eaLnBrk="1" latinLnBrk="0" hangingPunct="1">
              <a:lnSpc>
                <a:spcPct val="145000"/>
              </a:lnSpc>
              <a:spcBef>
                <a:spcPts val="0"/>
              </a:spcBef>
            </a:pPr>
            <a:r>
              <a:rPr lang="zh-CN" altLang="en-US" sz="2400" i="0">
                <a:solidFill>
                  <a:srgbClr val="0070C0"/>
                </a:solidFill>
                <a:latin typeface="华文楷体" panose="02010600040101010101" charset="-122"/>
                <a:ea typeface="华文楷体" panose="02010600040101010101" charset="-122"/>
                <a:cs typeface="华文楷体" panose="02010600040101010101" charset="-122"/>
              </a:rPr>
              <a:t>        硬件兼容性测试可以确定软件运行的恰当硬件配置</a:t>
            </a:r>
            <a:endParaRPr lang="zh-CN" altLang="en-US" sz="2400" i="0">
              <a:solidFill>
                <a:srgbClr val="0070C0"/>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673860" y="260350"/>
            <a:ext cx="5434965" cy="771525"/>
          </a:xfrm>
        </p:spPr>
        <p:txBody>
          <a:bodyPr/>
          <a:lstStyle/>
          <a:p>
            <a:pPr algn="ctr">
              <a:defRPr/>
            </a:pPr>
            <a:r>
              <a:rPr kumimoji="1" lang="zh-CN" altLang="en-US" sz="3600" b="1" dirty="0" smtClean="0">
                <a:solidFill>
                  <a:srgbClr val="FFFF00"/>
                </a:solidFill>
                <a:latin typeface="+mn-lt"/>
                <a:ea typeface="+mn-ea"/>
                <a:sym typeface="+mn-ea"/>
              </a:rPr>
              <a:t>配置测试的基本方法</a:t>
            </a:r>
            <a:r>
              <a:rPr kumimoji="1" lang="zh-CN" altLang="en-US" sz="3600" b="1" dirty="0" smtClean="0">
                <a:solidFill>
                  <a:srgbClr val="FFFF00"/>
                </a:solidFill>
                <a:latin typeface="+mn-lt"/>
                <a:ea typeface="+mn-ea"/>
              </a:rPr>
              <a:t> </a:t>
            </a:r>
            <a:endParaRPr kumimoji="1" lang="zh-CN" altLang="en-US" sz="3600" b="1" dirty="0" smtClean="0">
              <a:solidFill>
                <a:srgbClr val="FFFF00"/>
              </a:solidFill>
              <a:latin typeface="+mn-lt"/>
              <a:ea typeface="+mn-ea"/>
            </a:endParaRPr>
          </a:p>
        </p:txBody>
      </p:sp>
      <p:sp>
        <p:nvSpPr>
          <p:cNvPr id="244738" name="Text Box 6"/>
          <p:cNvSpPr txBox="1">
            <a:spLocks noChangeArrowheads="1"/>
          </p:cNvSpPr>
          <p:nvPr/>
        </p:nvSpPr>
        <p:spPr bwMode="auto">
          <a:xfrm>
            <a:off x="458788" y="1352550"/>
            <a:ext cx="7848600" cy="5539740"/>
          </a:xfrm>
          <a:prstGeom prst="rect">
            <a:avLst/>
          </a:prstGeom>
          <a:noFill/>
          <a:ln w="9525">
            <a:noFill/>
            <a:miter lim="800000"/>
          </a:ln>
        </p:spPr>
        <p:txBody>
          <a:bodyPr wrap="square" lIns="0" tIns="0" rIns="0" bIns="0">
            <a:spAutoFit/>
          </a:bodyPr>
          <a:lstStyle/>
          <a:p>
            <a:pPr algn="just" eaLnBrk="1" latinLnBrk="0" hangingPunct="1">
              <a:lnSpc>
                <a:spcPct val="150000"/>
              </a:lnSpc>
            </a:pPr>
            <a:r>
              <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  </a:t>
            </a:r>
            <a:r>
              <a:rPr lang="zh-CN" altLang="en-US" sz="2400" i="0">
                <a:solidFill>
                  <a:srgbClr val="0070C0"/>
                </a:solidFill>
                <a:latin typeface="华文楷体" panose="02010600040101010101" charset="-122"/>
                <a:ea typeface="华文楷体" panose="02010600040101010101" charset="-122"/>
                <a:cs typeface="华文楷体" panose="02010600040101010101" charset="-122"/>
                <a:sym typeface="+mn-ea"/>
              </a:rPr>
              <a:t>       配置测试的主要任务是发现硬件配置缺陷。判断一个缺陷是否为配置缺陷，常用方法是在另一台完全不同配置的计算机上执行相同的操作。如果缺陷没有再现，就可能是配置缺陷。但要留意以下几种情况。</a:t>
            </a:r>
            <a:endParaRPr lang="zh-CN" altLang="en-US" sz="2400" i="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buNone/>
            </a:pPr>
            <a:r>
              <a:rPr lang="zh-CN" altLang="en-US" sz="2400" i="0">
                <a:solidFill>
                  <a:srgbClr val="0070C0"/>
                </a:solidFill>
                <a:latin typeface="华文楷体" panose="02010600040101010101" charset="-122"/>
                <a:ea typeface="华文楷体" panose="02010600040101010101" charset="-122"/>
                <a:cs typeface="华文楷体" panose="02010600040101010101" charset="-122"/>
                <a:sym typeface="+mn-ea"/>
              </a:rPr>
              <a:t>      (1) 可能在多种配置中都会出现的缺陷。</a:t>
            </a:r>
            <a:endParaRPr lang="zh-CN" altLang="en-US" sz="2400" i="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buNone/>
            </a:pPr>
            <a:r>
              <a:rPr lang="zh-CN" altLang="en-US" sz="2400" i="0">
                <a:solidFill>
                  <a:srgbClr val="0070C0"/>
                </a:solidFill>
                <a:latin typeface="华文楷体" panose="02010600040101010101" charset="-122"/>
                <a:ea typeface="华文楷体" panose="02010600040101010101" charset="-122"/>
                <a:cs typeface="华文楷体" panose="02010600040101010101" charset="-122"/>
                <a:sym typeface="+mn-ea"/>
              </a:rPr>
              <a:t>      (2) 可能只在某种特殊配置中出现的缺陷。</a:t>
            </a:r>
            <a:endParaRPr lang="zh-CN" altLang="en-US" sz="2400" i="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buNone/>
            </a:pPr>
            <a:r>
              <a:rPr lang="zh-CN" altLang="en-US" sz="2400" i="0">
                <a:solidFill>
                  <a:srgbClr val="0070C0"/>
                </a:solidFill>
                <a:latin typeface="华文楷体" panose="02010600040101010101" charset="-122"/>
                <a:ea typeface="华文楷体" panose="02010600040101010101" charset="-122"/>
                <a:cs typeface="华文楷体" panose="02010600040101010101" charset="-122"/>
                <a:sym typeface="+mn-ea"/>
              </a:rPr>
              <a:t>      (3) 硬件设备或者其设备驱动程序可能包含仅由软件揭示的缺陷。</a:t>
            </a:r>
            <a:endParaRPr lang="zh-CN" altLang="en-US" sz="2400" i="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buNone/>
            </a:pPr>
            <a:r>
              <a:rPr lang="zh-CN" altLang="en-US" sz="2400" i="0">
                <a:solidFill>
                  <a:srgbClr val="0070C0"/>
                </a:solidFill>
                <a:latin typeface="华文楷体" panose="02010600040101010101" charset="-122"/>
                <a:ea typeface="华文楷体" panose="02010600040101010101" charset="-122"/>
                <a:cs typeface="华文楷体" panose="02010600040101010101" charset="-122"/>
                <a:sym typeface="+mn-ea"/>
              </a:rPr>
              <a:t>      (4) 硬件设备或者其设备驱动程序可能包含需借助许多其他软件才能揭示的缺陷。</a:t>
            </a:r>
            <a:endParaRPr lang="zh-CN" altLang="en-US" sz="2400" i="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476375" y="260350"/>
            <a:ext cx="5632450" cy="771525"/>
          </a:xfrm>
        </p:spPr>
        <p:txBody>
          <a:bodyPr/>
          <a:lstStyle/>
          <a:p>
            <a:pPr algn="ctr">
              <a:defRPr/>
            </a:pPr>
            <a:r>
              <a:rPr kumimoji="1" lang="en-US" altLang="zh-CN" sz="3600" b="1" dirty="0" smtClean="0">
                <a:solidFill>
                  <a:srgbClr val="FFFF00"/>
                </a:solidFill>
                <a:latin typeface="+mn-lt"/>
                <a:ea typeface="+mn-ea"/>
              </a:rPr>
              <a:t>6.7 </a:t>
            </a:r>
            <a:r>
              <a:rPr kumimoji="1" lang="zh-CN" altLang="en-US" sz="3600" b="1" dirty="0">
                <a:solidFill>
                  <a:srgbClr val="FFFF00"/>
                </a:solidFill>
                <a:latin typeface="+mn-lt"/>
                <a:ea typeface="+mn-ea"/>
              </a:rPr>
              <a:t>可靠</a:t>
            </a:r>
            <a:r>
              <a:rPr kumimoji="1" lang="zh-CN" altLang="en-US" sz="3600" b="1" dirty="0" smtClean="0">
                <a:solidFill>
                  <a:srgbClr val="FFFF00"/>
                </a:solidFill>
                <a:latin typeface="+mn-lt"/>
                <a:ea typeface="+mn-ea"/>
              </a:rPr>
              <a:t>性测试 </a:t>
            </a:r>
            <a:endParaRPr kumimoji="1" lang="en-US" altLang="zh-CN" sz="3600" b="1" dirty="0">
              <a:solidFill>
                <a:srgbClr val="FFFF00"/>
              </a:solidFill>
              <a:latin typeface="+mn-lt"/>
              <a:ea typeface="+mn-ea"/>
            </a:endParaRPr>
          </a:p>
        </p:txBody>
      </p:sp>
      <p:sp>
        <p:nvSpPr>
          <p:cNvPr id="244738" name="Text Box 6"/>
          <p:cNvSpPr txBox="1">
            <a:spLocks noChangeArrowheads="1"/>
          </p:cNvSpPr>
          <p:nvPr/>
        </p:nvSpPr>
        <p:spPr bwMode="auto">
          <a:xfrm>
            <a:off x="468313" y="1628775"/>
            <a:ext cx="7848600" cy="4431665"/>
          </a:xfrm>
          <a:prstGeom prst="rect">
            <a:avLst/>
          </a:prstGeom>
          <a:noFill/>
          <a:ln w="9525">
            <a:noFill/>
            <a:miter lim="800000"/>
          </a:ln>
        </p:spPr>
        <p:txBody>
          <a:bodyPr wrap="square" lIns="0" tIns="0" rIns="0" bIns="0">
            <a:spAutoFit/>
          </a:bodyPr>
          <a:lstStyle/>
          <a:p>
            <a:pPr eaLnBrk="1" latinLnBrk="0" hangingPunct="1">
              <a:lnSpc>
                <a:spcPct val="150000"/>
              </a:lnSpc>
              <a:spcBef>
                <a:spcPts val="0"/>
              </a:spcBef>
            </a:pPr>
            <a:r>
              <a:rPr lang="en-US" altLang="zh-CN" sz="2400" i="0">
                <a:latin typeface="华文楷体" panose="02010600040101010101" charset="-122"/>
                <a:ea typeface="华文楷体" panose="02010600040101010101" charset="-122"/>
                <a:cs typeface="华文楷体" panose="02010600040101010101" charset="-122"/>
              </a:rPr>
              <a:t>      </a:t>
            </a:r>
            <a:r>
              <a:rPr lang="en-US" altLang="zh-CN" sz="2400" i="0">
                <a:solidFill>
                  <a:srgbClr val="0070C0"/>
                </a:solidFill>
                <a:latin typeface="华文楷体" panose="02010600040101010101" charset="-122"/>
                <a:ea typeface="华文楷体" panose="02010600040101010101" charset="-122"/>
                <a:cs typeface="华文楷体" panose="02010600040101010101" charset="-122"/>
              </a:rPr>
              <a:t> </a:t>
            </a:r>
            <a:r>
              <a:rPr lang="zh-CN" altLang="en-US" sz="2400" i="0">
                <a:solidFill>
                  <a:srgbClr val="0070C0"/>
                </a:solidFill>
                <a:latin typeface="华文楷体" panose="02010600040101010101" charset="-122"/>
                <a:ea typeface="华文楷体" panose="02010600040101010101" charset="-122"/>
                <a:cs typeface="华文楷体" panose="02010600040101010101" charset="-122"/>
              </a:rPr>
              <a:t>可靠性（</a:t>
            </a:r>
            <a:r>
              <a:rPr lang="en-US" altLang="zh-CN" sz="2400" i="0">
                <a:solidFill>
                  <a:srgbClr val="0070C0"/>
                </a:solidFill>
                <a:latin typeface="华文楷体" panose="02010600040101010101" charset="-122"/>
                <a:ea typeface="华文楷体" panose="02010600040101010101" charset="-122"/>
                <a:cs typeface="华文楷体" panose="02010600040101010101" charset="-122"/>
              </a:rPr>
              <a:t>Reliability</a:t>
            </a:r>
            <a:r>
              <a:rPr lang="zh-CN" altLang="en-US" sz="2400" i="0">
                <a:solidFill>
                  <a:srgbClr val="0070C0"/>
                </a:solidFill>
                <a:latin typeface="华文楷体" panose="02010600040101010101" charset="-122"/>
                <a:ea typeface="华文楷体" panose="02010600040101010101" charset="-122"/>
                <a:cs typeface="华文楷体" panose="02010600040101010101" charset="-122"/>
              </a:rPr>
              <a:t>）是产品在</a:t>
            </a:r>
            <a:r>
              <a:rPr lang="zh-CN" altLang="en-US" sz="2400" i="0">
                <a:solidFill>
                  <a:srgbClr val="FF0000"/>
                </a:solidFill>
                <a:latin typeface="华文楷体" panose="02010600040101010101" charset="-122"/>
                <a:ea typeface="华文楷体" panose="02010600040101010101" charset="-122"/>
                <a:cs typeface="华文楷体" panose="02010600040101010101" charset="-122"/>
              </a:rPr>
              <a:t>规定的条件下</a:t>
            </a:r>
            <a:r>
              <a:rPr lang="zh-CN" altLang="en-US" sz="2400" i="0">
                <a:solidFill>
                  <a:srgbClr val="0070C0"/>
                </a:solidFill>
                <a:latin typeface="华文楷体" panose="02010600040101010101" charset="-122"/>
                <a:ea typeface="华文楷体" panose="02010600040101010101" charset="-122"/>
                <a:cs typeface="华文楷体" panose="02010600040101010101" charset="-122"/>
              </a:rPr>
              <a:t>和</a:t>
            </a:r>
            <a:r>
              <a:rPr lang="zh-CN" altLang="en-US" sz="2400" i="0">
                <a:solidFill>
                  <a:srgbClr val="FF0000"/>
                </a:solidFill>
                <a:latin typeface="华文楷体" panose="02010600040101010101" charset="-122"/>
                <a:ea typeface="华文楷体" panose="02010600040101010101" charset="-122"/>
                <a:cs typeface="华文楷体" panose="02010600040101010101" charset="-122"/>
              </a:rPr>
              <a:t>规定的时间内</a:t>
            </a:r>
            <a:r>
              <a:rPr lang="zh-CN" altLang="en-US" sz="2400" i="0">
                <a:solidFill>
                  <a:srgbClr val="0070C0"/>
                </a:solidFill>
                <a:latin typeface="华文楷体" panose="02010600040101010101" charset="-122"/>
                <a:ea typeface="华文楷体" panose="02010600040101010101" charset="-122"/>
                <a:cs typeface="华文楷体" panose="02010600040101010101" charset="-122"/>
              </a:rPr>
              <a:t>完成</a:t>
            </a:r>
            <a:r>
              <a:rPr lang="zh-CN" altLang="en-US" sz="2400" i="0">
                <a:solidFill>
                  <a:srgbClr val="FF0000"/>
                </a:solidFill>
                <a:latin typeface="华文楷体" panose="02010600040101010101" charset="-122"/>
                <a:ea typeface="华文楷体" panose="02010600040101010101" charset="-122"/>
                <a:cs typeface="华文楷体" panose="02010600040101010101" charset="-122"/>
              </a:rPr>
              <a:t>规定功能</a:t>
            </a:r>
            <a:r>
              <a:rPr lang="zh-CN" altLang="en-US" sz="2400" i="0">
                <a:solidFill>
                  <a:srgbClr val="0070C0"/>
                </a:solidFill>
                <a:latin typeface="华文楷体" panose="02010600040101010101" charset="-122"/>
                <a:ea typeface="华文楷体" panose="02010600040101010101" charset="-122"/>
                <a:cs typeface="华文楷体" panose="02010600040101010101" charset="-122"/>
              </a:rPr>
              <a:t>的能力。软件可靠性与软件缺陷有关，也与系统输入和系统使用有关。理论上说，可靠的软件系统应该是正确、完整、一致和健壮的。 </a:t>
            </a:r>
            <a:endParaRPr lang="zh-CN" altLang="en-US" sz="2400" i="0">
              <a:solidFill>
                <a:srgbClr val="0070C0"/>
              </a:solidFill>
              <a:latin typeface="华文楷体" panose="02010600040101010101" charset="-122"/>
              <a:ea typeface="华文楷体" panose="02010600040101010101" charset="-122"/>
              <a:cs typeface="华文楷体" panose="02010600040101010101" charset="-122"/>
            </a:endParaRPr>
          </a:p>
          <a:p>
            <a:pPr eaLnBrk="1" latinLnBrk="0" hangingPunct="1">
              <a:lnSpc>
                <a:spcPct val="150000"/>
              </a:lnSpc>
              <a:spcBef>
                <a:spcPts val="0"/>
              </a:spcBef>
            </a:pPr>
            <a:r>
              <a:rPr lang="en-US" altLang="zh-CN" sz="2400" i="0">
                <a:solidFill>
                  <a:srgbClr val="0070C0"/>
                </a:solidFill>
                <a:latin typeface="华文楷体" panose="02010600040101010101" charset="-122"/>
                <a:ea typeface="华文楷体" panose="02010600040101010101" charset="-122"/>
                <a:cs typeface="华文楷体" panose="02010600040101010101" charset="-122"/>
                <a:sym typeface="+mn-ea"/>
              </a:rPr>
              <a:t>        </a:t>
            </a:r>
            <a:r>
              <a:rPr lang="zh-CN" altLang="en-US" sz="2400" i="0">
                <a:solidFill>
                  <a:srgbClr val="0070C0"/>
                </a:solidFill>
                <a:latin typeface="华文楷体" panose="02010600040101010101" charset="-122"/>
                <a:ea typeface="华文楷体" panose="02010600040101010101" charset="-122"/>
                <a:cs typeface="华文楷体" panose="02010600040101010101" charset="-122"/>
                <a:sym typeface="+mn-ea"/>
              </a:rPr>
              <a:t>软件可靠性测试，也称软件可靠性评估(Software Reliability Assessment)，指根据软件系统可靠性结构(单元与系统间可靠性关系)、寿命类型和各单元的可靠性试验信息，利用概率统计方法，评估出系统的可靠性特征量。</a:t>
            </a:r>
            <a:endParaRPr lang="zh-CN" altLang="en-US" sz="2400" i="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
        <p:nvSpPr>
          <p:cNvPr id="2" name="Text Box 6"/>
          <p:cNvSpPr txBox="1">
            <a:spLocks noChangeArrowheads="1"/>
          </p:cNvSpPr>
          <p:nvPr/>
        </p:nvSpPr>
        <p:spPr bwMode="auto">
          <a:xfrm>
            <a:off x="585153" y="5160645"/>
            <a:ext cx="7848600" cy="479425"/>
          </a:xfrm>
          <a:prstGeom prst="rect">
            <a:avLst/>
          </a:prstGeom>
          <a:noFill/>
          <a:ln w="9525">
            <a:noFill/>
            <a:miter lim="800000"/>
          </a:ln>
        </p:spPr>
        <p:txBody>
          <a:bodyPr lIns="0" tIns="0" rIns="0" bIns="0">
            <a:spAutoFit/>
          </a:bodyPr>
          <a:p>
            <a:pPr>
              <a:lnSpc>
                <a:spcPct val="130000"/>
              </a:lnSpc>
              <a:spcBef>
                <a:spcPct val="50000"/>
              </a:spcBef>
            </a:pPr>
            <a:r>
              <a:rPr lang="en-US" altLang="zh-CN" sz="2400" i="0">
                <a:latin typeface="华文楷体" panose="02010600040101010101" charset="-122"/>
                <a:ea typeface="华文楷体" panose="02010600040101010101" charset="-122"/>
                <a:cs typeface="华文楷体" panose="02010600040101010101" charset="-122"/>
              </a:rPr>
              <a:t>      </a:t>
            </a:r>
            <a:endParaRPr lang="zh-CN" altLang="en-US" sz="2400" i="0">
              <a:latin typeface="华文楷体" panose="02010600040101010101" charset="-122"/>
              <a:ea typeface="华文楷体" panose="02010600040101010101" charset="-122"/>
              <a:cs typeface="华文楷体" panose="02010600040101010101" charset="-122"/>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2067560" y="260350"/>
            <a:ext cx="5041265" cy="771525"/>
          </a:xfrm>
        </p:spPr>
        <p:txBody>
          <a:bodyPr/>
          <a:lstStyle/>
          <a:p>
            <a:pPr algn="ctr">
              <a:defRPr/>
            </a:pPr>
            <a:r>
              <a:rPr kumimoji="1" lang="zh-CN" altLang="en-US" sz="3600" b="1" dirty="0">
                <a:solidFill>
                  <a:srgbClr val="FFFF00"/>
                </a:solidFill>
                <a:latin typeface="+mn-lt"/>
                <a:ea typeface="+mn-ea"/>
              </a:rPr>
              <a:t>可靠</a:t>
            </a:r>
            <a:r>
              <a:rPr kumimoji="1" lang="zh-CN" altLang="en-US" sz="3600" b="1" dirty="0" smtClean="0">
                <a:solidFill>
                  <a:srgbClr val="FFFF00"/>
                </a:solidFill>
                <a:latin typeface="+mn-lt"/>
                <a:ea typeface="+mn-ea"/>
              </a:rPr>
              <a:t>性测试方法</a:t>
            </a:r>
            <a:r>
              <a:rPr kumimoji="1" lang="zh-CN" altLang="en-US" sz="3600" b="1" dirty="0" smtClean="0">
                <a:solidFill>
                  <a:srgbClr val="FFFF00"/>
                </a:solidFill>
                <a:latin typeface="+mn-lt"/>
                <a:ea typeface="+mn-ea"/>
              </a:rPr>
              <a:t> </a:t>
            </a:r>
            <a:endParaRPr kumimoji="1" lang="en-US" altLang="zh-CN" sz="3600" b="1" dirty="0">
              <a:solidFill>
                <a:srgbClr val="FFFF00"/>
              </a:solidFill>
              <a:latin typeface="+mn-lt"/>
              <a:ea typeface="+mn-ea"/>
            </a:endParaRPr>
          </a:p>
        </p:txBody>
      </p:sp>
      <p:sp>
        <p:nvSpPr>
          <p:cNvPr id="244738" name="Text Box 6"/>
          <p:cNvSpPr txBox="1">
            <a:spLocks noChangeArrowheads="1"/>
          </p:cNvSpPr>
          <p:nvPr/>
        </p:nvSpPr>
        <p:spPr bwMode="auto">
          <a:xfrm>
            <a:off x="468313" y="1539875"/>
            <a:ext cx="7848600" cy="5170805"/>
          </a:xfrm>
          <a:prstGeom prst="rect">
            <a:avLst/>
          </a:prstGeom>
          <a:noFill/>
          <a:ln w="9525">
            <a:noFill/>
            <a:miter lim="800000"/>
          </a:ln>
        </p:spPr>
        <p:txBody>
          <a:bodyPr wrap="square" lIns="0" tIns="0" rIns="0" bIns="0">
            <a:spAutoFit/>
          </a:bodyPr>
          <a:lstStyle/>
          <a:p>
            <a:pPr marL="0" indent="0" algn="just" eaLnBrk="1" latinLnBrk="0" hangingPunct="1">
              <a:lnSpc>
                <a:spcPct val="200000"/>
              </a:lnSpc>
              <a:buNone/>
            </a:pPr>
            <a:r>
              <a:rPr lang="en-US" altLang="zh-CN" sz="2400" i="0">
                <a:solidFill>
                  <a:srgbClr val="0070C0"/>
                </a:solidFill>
                <a:latin typeface="华文楷体" panose="02010600040101010101" charset="-122"/>
                <a:ea typeface="华文楷体" panose="02010600040101010101" charset="-122"/>
                <a:cs typeface="华文楷体" panose="02010600040101010101" charset="-122"/>
              </a:rPr>
              <a:t>       </a:t>
            </a:r>
            <a:r>
              <a:rPr lang="zh-CN" altLang="en-US" sz="2400" i="0">
                <a:solidFill>
                  <a:srgbClr val="0070C0"/>
                </a:solidFill>
                <a:latin typeface="华文楷体" panose="02010600040101010101" charset="-122"/>
                <a:ea typeface="华文楷体" panose="02010600040101010101" charset="-122"/>
                <a:cs typeface="华文楷体" panose="02010600040101010101" charset="-122"/>
                <a:sym typeface="+mn-ea"/>
              </a:rPr>
              <a:t>要进行软件可靠性评估，就要涉及软件可靠性模型，一般软件可靠性模型分为两大类： </a:t>
            </a:r>
            <a:endParaRPr lang="zh-CN" altLang="en-US" sz="2400" i="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200000"/>
              </a:lnSpc>
              <a:buNone/>
            </a:pPr>
            <a:r>
              <a:rPr lang="zh-CN" altLang="en-US" sz="2400" i="0">
                <a:latin typeface="华文楷体" panose="02010600040101010101" charset="-122"/>
                <a:ea typeface="华文楷体" panose="02010600040101010101" charset="-122"/>
                <a:cs typeface="华文楷体" panose="02010600040101010101" charset="-122"/>
                <a:sym typeface="+mn-ea"/>
              </a:rPr>
              <a:t>        (1) </a:t>
            </a:r>
            <a:r>
              <a:rPr lang="zh-CN" altLang="en-US" sz="2400" i="0">
                <a:solidFill>
                  <a:srgbClr val="FF0000"/>
                </a:solidFill>
                <a:latin typeface="华文楷体" panose="02010600040101010101" charset="-122"/>
                <a:ea typeface="华文楷体" panose="02010600040101010101" charset="-122"/>
                <a:cs typeface="华文楷体" panose="02010600040101010101" charset="-122"/>
                <a:sym typeface="+mn-ea"/>
              </a:rPr>
              <a:t>软件可靠性结构模型</a:t>
            </a:r>
            <a:r>
              <a:rPr lang="zh-CN" altLang="en-US" sz="2400" i="0">
                <a:solidFill>
                  <a:srgbClr val="0070C0"/>
                </a:solidFill>
                <a:latin typeface="华文楷体" panose="02010600040101010101" charset="-122"/>
                <a:ea typeface="华文楷体" panose="02010600040101010101" charset="-122"/>
                <a:cs typeface="华文楷体" panose="02010600040101010101" charset="-122"/>
                <a:sym typeface="+mn-ea"/>
              </a:rPr>
              <a:t>是依据系统结构逻辑关系，对系统的可靠性特征及其发展变化规律做出可靠性评价。</a:t>
            </a:r>
            <a:endParaRPr lang="zh-CN" altLang="en-US" sz="2400" i="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200000"/>
              </a:lnSpc>
              <a:buNone/>
            </a:pPr>
            <a:r>
              <a:rPr lang="zh-CN" altLang="en-US" sz="2400" i="0">
                <a:latin typeface="华文楷体" panose="02010600040101010101" charset="-122"/>
                <a:ea typeface="华文楷体" panose="02010600040101010101" charset="-122"/>
                <a:cs typeface="华文楷体" panose="02010600040101010101" charset="-122"/>
                <a:sym typeface="+mn-ea"/>
              </a:rPr>
              <a:t>        (2) </a:t>
            </a:r>
            <a:r>
              <a:rPr lang="zh-CN" altLang="en-US" sz="2400" i="0">
                <a:solidFill>
                  <a:srgbClr val="FF0000"/>
                </a:solidFill>
                <a:latin typeface="华文楷体" panose="02010600040101010101" charset="-122"/>
                <a:ea typeface="华文楷体" panose="02010600040101010101" charset="-122"/>
                <a:cs typeface="华文楷体" panose="02010600040101010101" charset="-122"/>
                <a:sym typeface="+mn-ea"/>
              </a:rPr>
              <a:t>软件可靠性预计模型</a:t>
            </a:r>
            <a:r>
              <a:rPr lang="zh-CN" altLang="en-US" sz="2400" i="0">
                <a:solidFill>
                  <a:srgbClr val="0070C0"/>
                </a:solidFill>
                <a:latin typeface="华文楷体" panose="02010600040101010101" charset="-122"/>
                <a:ea typeface="华文楷体" panose="02010600040101010101" charset="-122"/>
                <a:cs typeface="华文楷体" panose="02010600040101010101" charset="-122"/>
                <a:sym typeface="+mn-ea"/>
              </a:rPr>
              <a:t>则是用来描述软件失效与软件缺陷的关系，借助这类模型，可以对软件的可靠性特征做出定量的预计或评估。</a:t>
            </a:r>
            <a:endParaRPr lang="zh-CN" altLang="en-US" sz="2400" i="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
        <p:nvSpPr>
          <p:cNvPr id="2" name="Text Box 6"/>
          <p:cNvSpPr txBox="1">
            <a:spLocks noChangeArrowheads="1"/>
          </p:cNvSpPr>
          <p:nvPr/>
        </p:nvSpPr>
        <p:spPr bwMode="auto">
          <a:xfrm>
            <a:off x="585153" y="5160645"/>
            <a:ext cx="7848600" cy="479425"/>
          </a:xfrm>
          <a:prstGeom prst="rect">
            <a:avLst/>
          </a:prstGeom>
          <a:noFill/>
          <a:ln w="9525">
            <a:noFill/>
            <a:miter lim="800000"/>
          </a:ln>
        </p:spPr>
        <p:txBody>
          <a:bodyPr lIns="0" tIns="0" rIns="0" bIns="0">
            <a:spAutoFit/>
          </a:bodyPr>
          <a:p>
            <a:pPr>
              <a:lnSpc>
                <a:spcPct val="130000"/>
              </a:lnSpc>
              <a:spcBef>
                <a:spcPct val="50000"/>
              </a:spcBef>
            </a:pPr>
            <a:r>
              <a:rPr lang="en-US" altLang="zh-CN" sz="2400" i="0">
                <a:latin typeface="华文楷体" panose="02010600040101010101" charset="-122"/>
                <a:ea typeface="华文楷体" panose="02010600040101010101" charset="-122"/>
                <a:cs typeface="华文楷体" panose="02010600040101010101" charset="-122"/>
              </a:rPr>
              <a:t>      </a:t>
            </a:r>
            <a:endParaRPr lang="zh-CN" altLang="en-US" sz="2400" i="0">
              <a:latin typeface="华文楷体" panose="02010600040101010101" charset="-122"/>
              <a:ea typeface="华文楷体" panose="02010600040101010101" charset="-122"/>
              <a:cs typeface="华文楷体" panose="02010600040101010101" charset="-122"/>
            </a:endParaRP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2067560" y="260350"/>
            <a:ext cx="5041265" cy="771525"/>
          </a:xfrm>
        </p:spPr>
        <p:txBody>
          <a:bodyPr/>
          <a:lstStyle/>
          <a:p>
            <a:pPr algn="ctr">
              <a:defRPr/>
            </a:pPr>
            <a:r>
              <a:rPr kumimoji="1" lang="zh-CN" altLang="en-US" sz="3600" b="1" dirty="0">
                <a:solidFill>
                  <a:srgbClr val="FFFF00"/>
                </a:solidFill>
                <a:latin typeface="+mn-lt"/>
                <a:ea typeface="+mn-ea"/>
              </a:rPr>
              <a:t>可靠</a:t>
            </a:r>
            <a:r>
              <a:rPr kumimoji="1" lang="zh-CN" altLang="en-US" sz="3600" b="1" dirty="0" smtClean="0">
                <a:solidFill>
                  <a:srgbClr val="FFFF00"/>
                </a:solidFill>
                <a:latin typeface="+mn-lt"/>
                <a:ea typeface="+mn-ea"/>
              </a:rPr>
              <a:t>性数据收集</a:t>
            </a:r>
            <a:r>
              <a:rPr kumimoji="1" lang="zh-CN" altLang="en-US" sz="3600" b="1" dirty="0" smtClean="0">
                <a:solidFill>
                  <a:srgbClr val="FFFF00"/>
                </a:solidFill>
                <a:latin typeface="+mn-lt"/>
                <a:ea typeface="+mn-ea"/>
              </a:rPr>
              <a:t> </a:t>
            </a:r>
            <a:endParaRPr kumimoji="1" lang="en-US" altLang="zh-CN" sz="3600" b="1" dirty="0">
              <a:solidFill>
                <a:srgbClr val="FFFF00"/>
              </a:solidFill>
              <a:latin typeface="+mn-lt"/>
              <a:ea typeface="+mn-ea"/>
            </a:endParaRPr>
          </a:p>
        </p:txBody>
      </p:sp>
      <p:sp>
        <p:nvSpPr>
          <p:cNvPr id="244738" name="Text Box 6"/>
          <p:cNvSpPr txBox="1">
            <a:spLocks noChangeArrowheads="1"/>
          </p:cNvSpPr>
          <p:nvPr/>
        </p:nvSpPr>
        <p:spPr bwMode="auto">
          <a:xfrm>
            <a:off x="468630" y="1391920"/>
            <a:ext cx="8213090" cy="4986020"/>
          </a:xfrm>
          <a:prstGeom prst="rect">
            <a:avLst/>
          </a:prstGeom>
          <a:noFill/>
          <a:ln w="9525">
            <a:noFill/>
            <a:miter lim="800000"/>
          </a:ln>
        </p:spPr>
        <p:txBody>
          <a:bodyPr wrap="square" lIns="0" tIns="0" rIns="0" bIns="0">
            <a:spAutoFit/>
          </a:bodyPr>
          <a:lstStyle/>
          <a:p>
            <a:pPr marL="0" indent="0" algn="just" eaLnBrk="1" latinLnBrk="0" hangingPunct="1">
              <a:lnSpc>
                <a:spcPct val="150000"/>
              </a:lnSpc>
              <a:buNone/>
            </a:pPr>
            <a:r>
              <a:rPr lang="en-US" altLang="zh-CN" sz="2400" i="0">
                <a:solidFill>
                  <a:srgbClr val="0070C0"/>
                </a:solidFill>
                <a:latin typeface="华文楷体" panose="02010600040101010101" charset="-122"/>
                <a:ea typeface="华文楷体" panose="02010600040101010101" charset="-122"/>
                <a:cs typeface="华文楷体" panose="02010600040101010101" charset="-122"/>
              </a:rPr>
              <a:t>       </a:t>
            </a:r>
            <a:r>
              <a:rPr lang="zh-CN" altLang="en-US" sz="2400" i="0">
                <a:solidFill>
                  <a:srgbClr val="0070C0"/>
                </a:solidFill>
                <a:latin typeface="华文楷体" panose="02010600040101010101" charset="-122"/>
                <a:ea typeface="华文楷体" panose="02010600040101010101" charset="-122"/>
                <a:cs typeface="华文楷体" panose="02010600040101010101" charset="-122"/>
                <a:sym typeface="+mn-ea"/>
              </a:rPr>
              <a:t>软件可靠性数据是可靠性评估的基础。应准确地记录软件测试阶段的软件错误报告和收集可靠性数据。</a:t>
            </a:r>
            <a:endParaRPr lang="zh-CN" altLang="en-US" sz="2400" i="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buNone/>
            </a:pPr>
            <a:r>
              <a:rPr lang="zh-CN" altLang="en-US" sz="2400" i="0">
                <a:solidFill>
                  <a:srgbClr val="0070C0"/>
                </a:solidFill>
                <a:latin typeface="华文楷体" panose="02010600040101010101" charset="-122"/>
                <a:ea typeface="华文楷体" panose="02010600040101010101" charset="-122"/>
                <a:cs typeface="华文楷体" panose="02010600040101010101" charset="-122"/>
                <a:sym typeface="+mn-ea"/>
              </a:rPr>
              <a:t>        例如用时间定义的软件可靠性数据可以分为以下4类：</a:t>
            </a:r>
            <a:endParaRPr lang="zh-CN" altLang="en-US" sz="2400" i="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buNone/>
            </a:pPr>
            <a:r>
              <a:rPr lang="zh-CN" altLang="en-US" sz="2400" i="0">
                <a:solidFill>
                  <a:srgbClr val="0070C0"/>
                </a:solidFill>
                <a:latin typeface="华文楷体" panose="02010600040101010101" charset="-122"/>
                <a:ea typeface="华文楷体" panose="02010600040101010101" charset="-122"/>
                <a:cs typeface="华文楷体" panose="02010600040101010101" charset="-122"/>
                <a:sym typeface="+mn-ea"/>
              </a:rPr>
              <a:t>        (1) 失效时间数据，记录发生一次失效所累积经历的时间。</a:t>
            </a:r>
            <a:endParaRPr lang="zh-CN" altLang="en-US" sz="2400" i="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buNone/>
            </a:pPr>
            <a:r>
              <a:rPr lang="zh-CN" altLang="en-US" sz="2400" i="0">
                <a:solidFill>
                  <a:srgbClr val="0070C0"/>
                </a:solidFill>
                <a:latin typeface="华文楷体" panose="02010600040101010101" charset="-122"/>
                <a:ea typeface="华文楷体" panose="02010600040101010101" charset="-122"/>
                <a:cs typeface="华文楷体" panose="02010600040101010101" charset="-122"/>
                <a:sym typeface="+mn-ea"/>
              </a:rPr>
              <a:t>        (2) 失效间隔时间数据，记录本次失效与上一次失效之间的间隔时间。</a:t>
            </a:r>
            <a:endParaRPr lang="zh-CN" altLang="en-US" sz="2400" i="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buNone/>
            </a:pPr>
            <a:r>
              <a:rPr lang="zh-CN" altLang="en-US" sz="2400" i="0">
                <a:solidFill>
                  <a:srgbClr val="0070C0"/>
                </a:solidFill>
                <a:latin typeface="华文楷体" panose="02010600040101010101" charset="-122"/>
                <a:ea typeface="华文楷体" panose="02010600040101010101" charset="-122"/>
                <a:cs typeface="华文楷体" panose="02010600040101010101" charset="-122"/>
                <a:sym typeface="+mn-ea"/>
              </a:rPr>
              <a:t>        (3) 分组数据，记录某个时间区内发生了多少次失效。</a:t>
            </a:r>
            <a:endParaRPr lang="zh-CN" altLang="en-US" sz="2400" i="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buNone/>
            </a:pPr>
            <a:r>
              <a:rPr lang="zh-CN" altLang="en-US" sz="2400" i="0">
                <a:solidFill>
                  <a:srgbClr val="0070C0"/>
                </a:solidFill>
                <a:latin typeface="华文楷体" panose="02010600040101010101" charset="-122"/>
                <a:ea typeface="华文楷体" panose="02010600040101010101" charset="-122"/>
                <a:cs typeface="华文楷体" panose="02010600040101010101" charset="-122"/>
                <a:sym typeface="+mn-ea"/>
              </a:rPr>
              <a:t>        (4) 分组时间内的累积失效数，记录某个区间内的累积失效数。</a:t>
            </a:r>
            <a:endParaRPr lang="zh-CN" altLang="en-US" sz="2400" i="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p:cNvSpPr>
          <p:nvPr>
            <p:ph type="title"/>
          </p:nvPr>
        </p:nvSpPr>
        <p:spPr>
          <a:xfrm>
            <a:off x="1476375" y="366713"/>
            <a:ext cx="6096000" cy="561975"/>
          </a:xfrm>
        </p:spPr>
        <p:txBody>
          <a:bodyPr/>
          <a:lstStyle/>
          <a:p>
            <a:pPr algn="ctr"/>
            <a:r>
              <a:rPr kumimoji="1" lang="zh-CN" altLang="en-US" sz="3600" b="1" smtClean="0">
                <a:solidFill>
                  <a:srgbClr val="FFFF00"/>
                </a:solidFill>
                <a:ea typeface="楷体_GB2312"/>
                <a:cs typeface="楷体_GB2312"/>
              </a:rPr>
              <a:t>什么是性能测试？</a:t>
            </a:r>
            <a:endParaRPr kumimoji="1" lang="zh-CN" altLang="en-US" sz="3600" b="1" smtClean="0">
              <a:solidFill>
                <a:srgbClr val="FFFF00"/>
              </a:solidFill>
              <a:ea typeface="楷体_GB2312"/>
              <a:cs typeface="楷体_GB2312"/>
            </a:endParaRPr>
          </a:p>
        </p:txBody>
      </p:sp>
      <p:sp>
        <p:nvSpPr>
          <p:cNvPr id="43010" name="矩形 3"/>
          <p:cNvSpPr>
            <a:spLocks noChangeArrowheads="1"/>
          </p:cNvSpPr>
          <p:nvPr/>
        </p:nvSpPr>
        <p:spPr bwMode="auto">
          <a:xfrm>
            <a:off x="503873" y="2061210"/>
            <a:ext cx="8135937" cy="4076065"/>
          </a:xfrm>
          <a:prstGeom prst="rect">
            <a:avLst/>
          </a:prstGeom>
          <a:noFill/>
          <a:ln w="9525">
            <a:noFill/>
            <a:miter lim="800000"/>
          </a:ln>
        </p:spPr>
        <p:txBody>
          <a:bodyPr>
            <a:spAutoFit/>
          </a:bodyPr>
          <a:lstStyle/>
          <a:p>
            <a:pPr eaLnBrk="1" latinLnBrk="0" hangingPunct="1">
              <a:lnSpc>
                <a:spcPct val="185000"/>
              </a:lnSpc>
            </a:pPr>
            <a:r>
              <a:rPr lang="zh-CN" altLang="en-US" sz="2800" b="1" i="0" u="sng">
                <a:solidFill>
                  <a:srgbClr val="0000FF"/>
                </a:solidFill>
              </a:rPr>
              <a:t>性能测试</a:t>
            </a:r>
            <a:r>
              <a:rPr lang="zh-CN" altLang="en-US" sz="2400" i="0">
                <a:solidFill>
                  <a:srgbClr val="0000FF"/>
                </a:solidFill>
                <a:cs typeface="Arial" panose="020B0604020202020204" pitchFamily="34" charset="0"/>
              </a:rPr>
              <a:t>（</a:t>
            </a:r>
            <a:r>
              <a:rPr lang="en-US" altLang="zh-CN" sz="2400" i="0">
                <a:solidFill>
                  <a:srgbClr val="0000FF"/>
                </a:solidFill>
                <a:cs typeface="Arial" panose="020B0604020202020204" pitchFamily="34" charset="0"/>
              </a:rPr>
              <a:t>performance test</a:t>
            </a:r>
            <a:r>
              <a:rPr lang="zh-CN" altLang="en-US" sz="2400" i="0">
                <a:solidFill>
                  <a:srgbClr val="0000FF"/>
                </a:solidFill>
                <a:cs typeface="Arial" panose="020B0604020202020204" pitchFamily="34" charset="0"/>
              </a:rPr>
              <a:t>）</a:t>
            </a:r>
            <a:r>
              <a:rPr lang="zh-CN" altLang="en-US" sz="2800" i="0">
                <a:solidFill>
                  <a:srgbClr val="0070C0"/>
                </a:solidFill>
              </a:rPr>
              <a:t>就是为了发现系统性能问题或获取系统性能相关指标而进行的测试。一般在</a:t>
            </a:r>
            <a:r>
              <a:rPr lang="zh-CN" altLang="en-US" sz="2800" b="1" i="0" u="sng">
                <a:solidFill>
                  <a:srgbClr val="FF6600"/>
                </a:solidFill>
              </a:rPr>
              <a:t>真实环境</a:t>
            </a:r>
            <a:r>
              <a:rPr lang="zh-CN" altLang="en-US" sz="2800" i="0">
                <a:solidFill>
                  <a:srgbClr val="FF6600"/>
                </a:solidFill>
              </a:rPr>
              <a:t>、</a:t>
            </a:r>
            <a:r>
              <a:rPr lang="zh-CN" altLang="en-US" sz="2800" b="1" i="0" u="sng">
                <a:solidFill>
                  <a:srgbClr val="FF6600"/>
                </a:solidFill>
              </a:rPr>
              <a:t>特定负载</a:t>
            </a:r>
            <a:r>
              <a:rPr lang="zh-CN" altLang="en-US" sz="2800" i="0">
                <a:solidFill>
                  <a:srgbClr val="0070C0"/>
                </a:solidFill>
              </a:rPr>
              <a:t>条件下，通过</a:t>
            </a:r>
            <a:r>
              <a:rPr lang="zh-CN" altLang="en-US" sz="2800" b="1" i="0" u="sng">
                <a:solidFill>
                  <a:srgbClr val="FF6600"/>
                </a:solidFill>
              </a:rPr>
              <a:t>工具模拟</a:t>
            </a:r>
            <a:r>
              <a:rPr lang="zh-CN" altLang="en-US" sz="2800" i="0">
                <a:solidFill>
                  <a:srgbClr val="0070C0"/>
                </a:solidFill>
              </a:rPr>
              <a:t>实际软件系统的运行及其操作，同时监控性能各项指标，最后对测试结果进行分析来确定系统的性能状况。</a:t>
            </a:r>
            <a:endParaRPr lang="zh-CN" altLang="en-US" sz="2800" i="0">
              <a:solidFill>
                <a:srgbClr val="0070C0"/>
              </a:solidFill>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ext Box 6"/>
          <p:cNvSpPr txBox="1">
            <a:spLocks noChangeArrowheads="1"/>
          </p:cNvSpPr>
          <p:nvPr/>
        </p:nvSpPr>
        <p:spPr bwMode="auto">
          <a:xfrm>
            <a:off x="1187450" y="512763"/>
            <a:ext cx="6372225" cy="554037"/>
          </a:xfrm>
          <a:prstGeom prst="rect">
            <a:avLst/>
          </a:prstGeom>
          <a:noFill/>
          <a:ln w="9525">
            <a:noFill/>
            <a:miter lim="800000"/>
          </a:ln>
        </p:spPr>
        <p:txBody>
          <a:bodyPr lIns="0" tIns="0" rIns="0" bIns="0">
            <a:spAutoFit/>
          </a:bodyPr>
          <a:lstStyle/>
          <a:p>
            <a:pPr marL="457200" indent="-457200" algn="ctr">
              <a:defRPr/>
            </a:pPr>
            <a:r>
              <a:rPr kumimoji="1" lang="zh-CN" altLang="en-US" sz="3600" b="1" i="0" dirty="0">
                <a:solidFill>
                  <a:srgbClr val="FFFF00"/>
                </a:solidFill>
                <a:latin typeface="+mn-lt"/>
                <a:ea typeface="+mn-ea"/>
                <a:cs typeface="+mj-cs"/>
              </a:rPr>
              <a:t>可靠性测试结果的评估</a:t>
            </a:r>
            <a:endParaRPr kumimoji="1" lang="zh-CN" altLang="en-US" sz="3600" b="1" i="0" dirty="0">
              <a:solidFill>
                <a:srgbClr val="FFFF00"/>
              </a:solidFill>
              <a:latin typeface="+mn-lt"/>
              <a:ea typeface="+mn-ea"/>
              <a:cs typeface="+mj-cs"/>
            </a:endParaRPr>
          </a:p>
        </p:txBody>
      </p:sp>
      <p:sp>
        <p:nvSpPr>
          <p:cNvPr id="63492" name="Text Box 7"/>
          <p:cNvSpPr txBox="1">
            <a:spLocks noChangeArrowheads="1"/>
          </p:cNvSpPr>
          <p:nvPr/>
        </p:nvSpPr>
        <p:spPr bwMode="auto">
          <a:xfrm>
            <a:off x="611188" y="1989138"/>
            <a:ext cx="8064500" cy="4148455"/>
          </a:xfrm>
          <a:prstGeom prst="rect">
            <a:avLst/>
          </a:prstGeom>
          <a:noFill/>
          <a:ln w="9525">
            <a:noFill/>
            <a:miter lim="800000"/>
          </a:ln>
        </p:spPr>
        <p:txBody>
          <a:bodyPr lIns="0" tIns="0" rIns="0" bIns="0">
            <a:spAutoFit/>
          </a:bodyPr>
          <a:lstStyle/>
          <a:p>
            <a:pPr marL="355600" lvl="1" indent="0" eaLnBrk="1" latinLnBrk="0" hangingPunct="1">
              <a:lnSpc>
                <a:spcPct val="185000"/>
              </a:lnSpc>
              <a:spcBef>
                <a:spcPts val="200"/>
              </a:spcBef>
              <a:buClr>
                <a:srgbClr val="91AC4E"/>
              </a:buClr>
              <a:buSzPct val="80000"/>
              <a:buFont typeface="Wingdings" panose="05000000000000000000" pitchFamily="2" charset="2"/>
              <a:buChar char="p"/>
              <a:tabLst>
                <a:tab pos="228600" algn="l"/>
              </a:tabLst>
              <a:defRPr/>
            </a:pPr>
            <a:r>
              <a:rPr lang="zh-CN" altLang="en-US" sz="2400" b="1" i="0" dirty="0">
                <a:solidFill>
                  <a:srgbClr val="0070C0"/>
                </a:solidFill>
                <a:latin typeface="+mn-lt"/>
                <a:ea typeface="宋体" panose="02010600030101010101" pitchFamily="2" charset="-122"/>
              </a:rPr>
              <a:t>成熟性度量可以通过错误发现率</a:t>
            </a:r>
            <a:r>
              <a:rPr lang="en-US" altLang="zh-CN" sz="2400" b="1" i="0" dirty="0">
                <a:solidFill>
                  <a:srgbClr val="0070C0"/>
                </a:solidFill>
                <a:latin typeface="+mn-lt"/>
                <a:ea typeface="宋体" panose="02010600030101010101" pitchFamily="2" charset="-122"/>
              </a:rPr>
              <a:t>DDP</a:t>
            </a:r>
            <a:r>
              <a:rPr lang="zh-CN" altLang="en-US" sz="2400" b="1" i="0" dirty="0">
                <a:solidFill>
                  <a:srgbClr val="0070C0"/>
                </a:solidFill>
                <a:latin typeface="+mn-lt"/>
                <a:ea typeface="宋体" panose="02010600030101010101" pitchFamily="2" charset="-122"/>
              </a:rPr>
              <a:t>（</a:t>
            </a:r>
            <a:r>
              <a:rPr lang="en-US" altLang="zh-CN" sz="2400" b="1" i="0" dirty="0">
                <a:solidFill>
                  <a:srgbClr val="0070C0"/>
                </a:solidFill>
                <a:latin typeface="+mn-lt"/>
                <a:ea typeface="宋体" panose="02010600030101010101" pitchFamily="2" charset="-122"/>
              </a:rPr>
              <a:t>Defect Detection Percentage</a:t>
            </a:r>
            <a:r>
              <a:rPr lang="zh-CN" altLang="en-US" sz="2400" b="1" i="0" dirty="0">
                <a:solidFill>
                  <a:srgbClr val="0070C0"/>
                </a:solidFill>
                <a:latin typeface="+mn-lt"/>
                <a:ea typeface="宋体" panose="02010600030101010101" pitchFamily="2" charset="-122"/>
              </a:rPr>
              <a:t>）来表现。在测试中查找出来的错误越多，实际应用中出错的机会就越小，软件也就越成熟。</a:t>
            </a:r>
            <a:endParaRPr lang="zh-CN" altLang="en-US" sz="2400" b="1" i="0" dirty="0">
              <a:solidFill>
                <a:srgbClr val="0070C0"/>
              </a:solidFill>
              <a:latin typeface="+mn-lt"/>
              <a:ea typeface="宋体" panose="02010600030101010101" pitchFamily="2" charset="-122"/>
            </a:endParaRPr>
          </a:p>
          <a:p>
            <a:pPr marL="0" lvl="1" indent="0" algn="ctr" eaLnBrk="1" latinLnBrk="0" hangingPunct="1">
              <a:lnSpc>
                <a:spcPct val="185000"/>
              </a:lnSpc>
              <a:spcBef>
                <a:spcPts val="200"/>
              </a:spcBef>
              <a:buClr>
                <a:srgbClr val="91AC4E"/>
              </a:buClr>
              <a:buSzPct val="80000"/>
              <a:tabLst>
                <a:tab pos="228600" algn="l"/>
              </a:tabLst>
              <a:defRPr/>
            </a:pPr>
            <a:r>
              <a:rPr lang="en-US" altLang="zh-CN" sz="2400" b="1" i="0" dirty="0">
                <a:solidFill>
                  <a:srgbClr val="3366FF"/>
                </a:solidFill>
                <a:latin typeface="+mn-lt"/>
                <a:ea typeface="宋体" panose="02010600030101010101" pitchFamily="2" charset="-122"/>
              </a:rPr>
              <a:t>DDP=</a:t>
            </a:r>
            <a:r>
              <a:rPr lang="zh-CN" altLang="en-US" sz="2400" b="1" i="0" dirty="0">
                <a:solidFill>
                  <a:srgbClr val="3366FF"/>
                </a:solidFill>
                <a:latin typeface="+mn-lt"/>
                <a:ea typeface="宋体" panose="02010600030101010101" pitchFamily="2" charset="-122"/>
              </a:rPr>
              <a:t>测试发现的错误数量</a:t>
            </a:r>
            <a:r>
              <a:rPr lang="en-US" altLang="zh-CN" sz="2400" b="1" i="0" dirty="0">
                <a:solidFill>
                  <a:srgbClr val="3366FF"/>
                </a:solidFill>
                <a:latin typeface="+mn-lt"/>
                <a:ea typeface="宋体" panose="02010600030101010101" pitchFamily="2" charset="-122"/>
              </a:rPr>
              <a:t>/</a:t>
            </a:r>
            <a:r>
              <a:rPr lang="zh-CN" altLang="en-US" sz="2400" b="1" i="0" dirty="0">
                <a:solidFill>
                  <a:srgbClr val="3366FF"/>
                </a:solidFill>
                <a:latin typeface="+mn-lt"/>
                <a:ea typeface="宋体" panose="02010600030101010101" pitchFamily="2" charset="-122"/>
              </a:rPr>
              <a:t>已知的全部错误数量</a:t>
            </a:r>
            <a:endParaRPr lang="zh-CN" altLang="en-US" sz="2400" b="1" i="0" dirty="0">
              <a:solidFill>
                <a:srgbClr val="3366FF"/>
              </a:solidFill>
              <a:latin typeface="+mn-lt"/>
              <a:ea typeface="宋体" panose="02010600030101010101" pitchFamily="2" charset="-122"/>
            </a:endParaRPr>
          </a:p>
          <a:p>
            <a:pPr marL="0" lvl="1" indent="0" eaLnBrk="1" latinLnBrk="0" hangingPunct="1">
              <a:lnSpc>
                <a:spcPct val="185000"/>
              </a:lnSpc>
              <a:spcBef>
                <a:spcPts val="200"/>
              </a:spcBef>
              <a:buClr>
                <a:srgbClr val="91AC4E"/>
              </a:buClr>
              <a:buSzPct val="80000"/>
              <a:tabLst>
                <a:tab pos="228600" algn="l"/>
              </a:tabLst>
              <a:defRPr/>
            </a:pPr>
            <a:r>
              <a:rPr lang="zh-CN" altLang="en-US" sz="2400" b="1" i="0" dirty="0">
                <a:solidFill>
                  <a:srgbClr val="0070C0"/>
                </a:solidFill>
                <a:latin typeface="+mn-lt"/>
                <a:ea typeface="宋体" panose="02010600030101010101" pitchFamily="2" charset="-122"/>
              </a:rPr>
              <a:t>已知的全部错误数量是测试已发现的错误数量加上可能会发现的错误数量之和。</a:t>
            </a:r>
            <a:endParaRPr lang="zh-CN" altLang="en-US" sz="2400" b="1" i="0" dirty="0">
              <a:solidFill>
                <a:srgbClr val="0070C0"/>
              </a:solidFill>
              <a:latin typeface="+mn-lt"/>
              <a:ea typeface="宋体" panose="0201060003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258888" y="260350"/>
            <a:ext cx="6529387" cy="765175"/>
          </a:xfrm>
        </p:spPr>
        <p:txBody>
          <a:bodyPr/>
          <a:lstStyle/>
          <a:p>
            <a:pPr algn="ctr"/>
            <a:r>
              <a:rPr kumimoji="1" lang="zh-CN" altLang="en-US" sz="3600" b="1" smtClean="0">
                <a:solidFill>
                  <a:srgbClr val="FFFF00"/>
                </a:solidFill>
                <a:ea typeface="楷体_GB2312"/>
                <a:cs typeface="楷体_GB2312"/>
              </a:rPr>
              <a:t>性能测试目标</a:t>
            </a:r>
            <a:br>
              <a:rPr kumimoji="1" lang="en-US" altLang="zh-CN" sz="3600" b="1" smtClean="0">
                <a:solidFill>
                  <a:srgbClr val="FFFF00"/>
                </a:solidFill>
                <a:ea typeface="楷体_GB2312"/>
                <a:cs typeface="楷体_GB2312"/>
              </a:rPr>
            </a:br>
            <a:r>
              <a:rPr kumimoji="1" lang="en-US" altLang="zh-CN" sz="2000" b="1" smtClean="0">
                <a:solidFill>
                  <a:srgbClr val="FFFF00"/>
                </a:solidFill>
                <a:ea typeface="楷体_GB2312"/>
                <a:cs typeface="楷体_GB2312"/>
              </a:rPr>
              <a:t>Performance</a:t>
            </a:r>
            <a:r>
              <a:rPr kumimoji="1" lang="zh-CN" altLang="en-US" sz="2000" b="1" smtClean="0">
                <a:solidFill>
                  <a:srgbClr val="FFFF00"/>
                </a:solidFill>
                <a:ea typeface="楷体_GB2312"/>
                <a:cs typeface="楷体_GB2312"/>
              </a:rPr>
              <a:t> </a:t>
            </a:r>
            <a:r>
              <a:rPr kumimoji="1" lang="en-US" altLang="zh-CN" sz="2000" b="1" smtClean="0">
                <a:solidFill>
                  <a:srgbClr val="FFFF00"/>
                </a:solidFill>
                <a:ea typeface="楷体_GB2312"/>
                <a:cs typeface="楷体_GB2312"/>
              </a:rPr>
              <a:t>Testing</a:t>
            </a:r>
            <a:endParaRPr kumimoji="1" lang="en-US" altLang="zh-CN" sz="2000" b="1" smtClean="0">
              <a:solidFill>
                <a:srgbClr val="FFFF00"/>
              </a:solidFill>
              <a:ea typeface="楷体_GB2312"/>
              <a:cs typeface="楷体_GB2312"/>
            </a:endParaRPr>
          </a:p>
        </p:txBody>
      </p:sp>
      <p:sp>
        <p:nvSpPr>
          <p:cNvPr id="30723" name="Rectangle 3"/>
          <p:cNvSpPr>
            <a:spLocks noGrp="1" noChangeArrowheads="1"/>
          </p:cNvSpPr>
          <p:nvPr>
            <p:ph type="body" idx="1"/>
          </p:nvPr>
        </p:nvSpPr>
        <p:spPr>
          <a:xfrm>
            <a:off x="448945" y="1630045"/>
            <a:ext cx="4895850" cy="4176395"/>
          </a:xfrm>
        </p:spPr>
        <p:txBody>
          <a:bodyPr/>
          <a:lstStyle/>
          <a:p>
            <a:pPr>
              <a:lnSpc>
                <a:spcPct val="80000"/>
              </a:lnSpc>
              <a:spcBef>
                <a:spcPct val="10000"/>
              </a:spcBef>
              <a:spcAft>
                <a:spcPct val="10000"/>
              </a:spcAft>
              <a:buFont typeface="Wingdings" panose="05000000000000000000" pitchFamily="2" charset="2"/>
              <a:buNone/>
              <a:defRPr/>
            </a:pPr>
            <a:endParaRPr lang="zh-CN" altLang="en-US" sz="2400" i="1" dirty="0" smtClean="0">
              <a:solidFill>
                <a:srgbClr val="0070C0"/>
              </a:solidFill>
              <a:latin typeface="宋体" panose="02010600030101010101" pitchFamily="2" charset="-122"/>
            </a:endParaRPr>
          </a:p>
          <a:p>
            <a:pPr marL="447675" indent="-447675" eaLnBrk="0" hangingPunct="0">
              <a:lnSpc>
                <a:spcPct val="130000"/>
              </a:lnSpc>
              <a:buClr>
                <a:schemeClr val="tx2"/>
              </a:buClr>
              <a:buFont typeface="Wingdings" panose="05000000000000000000" pitchFamily="2" charset="2"/>
              <a:buChar char="v"/>
              <a:defRPr/>
            </a:pPr>
            <a:r>
              <a:rPr lang="zh-CN" altLang="en-US" sz="2800" kern="1200" dirty="0" smtClean="0">
                <a:solidFill>
                  <a:srgbClr val="FF0000"/>
                </a:solidFill>
                <a:latin typeface="宋体" panose="02010600030101010101" pitchFamily="2" charset="-122"/>
                <a:ea typeface="宋体" panose="02010600030101010101" pitchFamily="2" charset="-122"/>
                <a:cs typeface="宋体" panose="02010600030101010101" pitchFamily="2" charset="-122"/>
              </a:rPr>
              <a:t>获取</a:t>
            </a:r>
            <a:r>
              <a:rPr lang="zh-CN" altLang="en-US" sz="2800" kern="1200" dirty="0" smtClean="0">
                <a:solidFill>
                  <a:srgbClr val="0070C0"/>
                </a:solidFill>
                <a:latin typeface="宋体" panose="02010600030101010101" pitchFamily="2" charset="-122"/>
                <a:ea typeface="宋体" panose="02010600030101010101" pitchFamily="2" charset="-122"/>
                <a:cs typeface="宋体" panose="02010600030101010101" pitchFamily="2" charset="-122"/>
              </a:rPr>
              <a:t>系统</a:t>
            </a:r>
            <a:r>
              <a:rPr lang="zh-CN" altLang="en-US" sz="2800" kern="1200" dirty="0">
                <a:solidFill>
                  <a:srgbClr val="0070C0"/>
                </a:solidFill>
                <a:latin typeface="宋体" panose="02010600030101010101" pitchFamily="2" charset="-122"/>
                <a:ea typeface="宋体" panose="02010600030101010101" pitchFamily="2" charset="-122"/>
                <a:cs typeface="宋体" panose="02010600030101010101" pitchFamily="2" charset="-122"/>
              </a:rPr>
              <a:t>性能某些指标数据</a:t>
            </a:r>
            <a:endParaRPr lang="en-US" altLang="zh-CN" sz="2800" kern="1200" dirty="0">
              <a:solidFill>
                <a:srgbClr val="0070C0"/>
              </a:solidFill>
              <a:latin typeface="宋体" panose="02010600030101010101" pitchFamily="2" charset="-122"/>
              <a:ea typeface="宋体" panose="02010600030101010101" pitchFamily="2" charset="-122"/>
              <a:cs typeface="宋体" panose="02010600030101010101" pitchFamily="2" charset="-122"/>
            </a:endParaRPr>
          </a:p>
          <a:p>
            <a:pPr marL="447675" indent="-447675" eaLnBrk="0" hangingPunct="0">
              <a:lnSpc>
                <a:spcPct val="130000"/>
              </a:lnSpc>
              <a:buClr>
                <a:schemeClr val="tx2"/>
              </a:buClr>
              <a:buFont typeface="Wingdings" panose="05000000000000000000" pitchFamily="2" charset="2"/>
              <a:buChar char="v"/>
              <a:defRPr/>
            </a:pPr>
            <a:r>
              <a:rPr lang="zh-CN" altLang="en-US" sz="2800" kern="1200" dirty="0" smtClean="0">
                <a:solidFill>
                  <a:srgbClr val="0070C0"/>
                </a:solidFill>
                <a:latin typeface="宋体" panose="02010600030101010101" pitchFamily="2" charset="-122"/>
                <a:ea typeface="宋体" panose="02010600030101010101" pitchFamily="2" charset="-122"/>
                <a:cs typeface="宋体" panose="02010600030101010101" pitchFamily="2" charset="-122"/>
              </a:rPr>
              <a:t>为了</a:t>
            </a:r>
            <a:r>
              <a:rPr lang="zh-CN" altLang="en-US" sz="2800" kern="1200" dirty="0" smtClean="0">
                <a:solidFill>
                  <a:srgbClr val="FF0000"/>
                </a:solidFill>
                <a:latin typeface="宋体" panose="02010600030101010101" pitchFamily="2" charset="-122"/>
                <a:ea typeface="宋体" panose="02010600030101010101" pitchFamily="2" charset="-122"/>
                <a:cs typeface="宋体" panose="02010600030101010101" pitchFamily="2" charset="-122"/>
              </a:rPr>
              <a:t>验证</a:t>
            </a:r>
            <a:r>
              <a:rPr lang="zh-CN" altLang="en-US" sz="2800" kern="1200" dirty="0" smtClean="0">
                <a:solidFill>
                  <a:srgbClr val="0070C0"/>
                </a:solidFill>
                <a:latin typeface="宋体" panose="02010600030101010101" pitchFamily="2" charset="-122"/>
                <a:ea typeface="宋体" panose="02010600030101010101" pitchFamily="2" charset="-122"/>
                <a:cs typeface="宋体" panose="02010600030101010101" pitchFamily="2" charset="-122"/>
              </a:rPr>
              <a:t>系统是否达到用户提出的性能指标</a:t>
            </a:r>
            <a:endParaRPr lang="en-US" altLang="zh-CN" sz="2800" kern="1200" dirty="0">
              <a:solidFill>
                <a:srgbClr val="0070C0"/>
              </a:solidFill>
              <a:latin typeface="宋体" panose="02010600030101010101" pitchFamily="2" charset="-122"/>
              <a:ea typeface="宋体" panose="02010600030101010101" pitchFamily="2" charset="-122"/>
              <a:cs typeface="宋体" panose="02010600030101010101" pitchFamily="2" charset="-122"/>
            </a:endParaRPr>
          </a:p>
          <a:p>
            <a:pPr marL="447675" indent="-447675" eaLnBrk="0" hangingPunct="0">
              <a:lnSpc>
                <a:spcPct val="130000"/>
              </a:lnSpc>
              <a:buClr>
                <a:schemeClr val="tx2"/>
              </a:buClr>
              <a:buFont typeface="Wingdings" panose="05000000000000000000" pitchFamily="2" charset="2"/>
              <a:buChar char="v"/>
              <a:defRPr/>
            </a:pPr>
            <a:r>
              <a:rPr lang="zh-CN" altLang="en-US" sz="2800" kern="1200" dirty="0" smtClean="0">
                <a:solidFill>
                  <a:srgbClr val="FF0000"/>
                </a:solidFill>
                <a:latin typeface="宋体" panose="02010600030101010101" pitchFamily="2" charset="-122"/>
                <a:ea typeface="宋体" panose="02010600030101010101" pitchFamily="2" charset="-122"/>
                <a:cs typeface="宋体" panose="02010600030101010101" pitchFamily="2" charset="-122"/>
              </a:rPr>
              <a:t>发现</a:t>
            </a:r>
            <a:r>
              <a:rPr lang="zh-CN" altLang="en-US" sz="2800" kern="1200" dirty="0" smtClean="0">
                <a:solidFill>
                  <a:srgbClr val="0070C0"/>
                </a:solidFill>
                <a:latin typeface="宋体" panose="02010600030101010101" pitchFamily="2" charset="-122"/>
                <a:ea typeface="宋体" panose="02010600030101010101" pitchFamily="2" charset="-122"/>
                <a:cs typeface="宋体" panose="02010600030101010101" pitchFamily="2" charset="-122"/>
              </a:rPr>
              <a:t>系统中</a:t>
            </a:r>
            <a:r>
              <a:rPr lang="zh-CN" altLang="en-US" sz="2800" kern="1200" dirty="0">
                <a:solidFill>
                  <a:srgbClr val="0070C0"/>
                </a:solidFill>
                <a:latin typeface="宋体" panose="02010600030101010101" pitchFamily="2" charset="-122"/>
                <a:ea typeface="宋体" panose="02010600030101010101" pitchFamily="2" charset="-122"/>
                <a:cs typeface="宋体" panose="02010600030101010101" pitchFamily="2" charset="-122"/>
              </a:rPr>
              <a:t>存在的性能瓶颈，优化系统的性能</a:t>
            </a:r>
            <a:endParaRPr lang="zh-CN" altLang="en-US" sz="2800" kern="1200" dirty="0">
              <a:solidFill>
                <a:srgbClr val="0070C0"/>
              </a:solidFill>
              <a:latin typeface="宋体" panose="02010600030101010101" pitchFamily="2" charset="-122"/>
              <a:ea typeface="宋体" panose="02010600030101010101" pitchFamily="2" charset="-122"/>
              <a:cs typeface="宋体" panose="02010600030101010101" pitchFamily="2" charset="-122"/>
            </a:endParaRPr>
          </a:p>
          <a:p>
            <a:pPr marL="0" indent="0">
              <a:lnSpc>
                <a:spcPct val="130000"/>
              </a:lnSpc>
              <a:spcBef>
                <a:spcPct val="10000"/>
              </a:spcBef>
              <a:spcAft>
                <a:spcPct val="10000"/>
              </a:spcAft>
              <a:buFontTx/>
              <a:buNone/>
              <a:defRPr/>
            </a:pPr>
            <a:endParaRPr lang="zh-CN" altLang="en-US" sz="2800" i="1" kern="1200" dirty="0" smtClean="0">
              <a:solidFill>
                <a:srgbClr val="0070C0"/>
              </a:solidFill>
              <a:latin typeface="宋体" panose="02010600030101010101" pitchFamily="2" charset="-122"/>
              <a:ea typeface="宋体" panose="02010600030101010101" pitchFamily="2" charset="-122"/>
              <a:cs typeface="宋体" panose="02010600030101010101" pitchFamily="2" charset="-122"/>
            </a:endParaRPr>
          </a:p>
        </p:txBody>
      </p:sp>
      <p:pic>
        <p:nvPicPr>
          <p:cNvPr id="44035" name="图片 1" descr="diagram_perform.jpg"/>
          <p:cNvPicPr>
            <a:picLocks noChangeAspect="1"/>
          </p:cNvPicPr>
          <p:nvPr/>
        </p:nvPicPr>
        <p:blipFill>
          <a:blip r:embed="rId1"/>
          <a:srcRect/>
          <a:stretch>
            <a:fillRect/>
          </a:stretch>
        </p:blipFill>
        <p:spPr bwMode="auto">
          <a:xfrm>
            <a:off x="5435600" y="2133600"/>
            <a:ext cx="3556000" cy="341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258888" y="260350"/>
            <a:ext cx="6529387" cy="765175"/>
          </a:xfrm>
        </p:spPr>
        <p:txBody>
          <a:bodyPr/>
          <a:lstStyle/>
          <a:p>
            <a:pPr algn="ctr"/>
            <a:r>
              <a:rPr kumimoji="1" lang="zh-CN" altLang="en-US" sz="3600" b="1" smtClean="0">
                <a:solidFill>
                  <a:srgbClr val="FFFF00"/>
                </a:solidFill>
                <a:ea typeface="楷体_GB2312"/>
                <a:cs typeface="楷体_GB2312"/>
              </a:rPr>
              <a:t>性能测试需求和指标</a:t>
            </a:r>
            <a:endParaRPr kumimoji="1" lang="en-US" altLang="zh-CN" sz="3600" b="1" smtClean="0">
              <a:solidFill>
                <a:srgbClr val="FFFF00"/>
              </a:solidFill>
              <a:ea typeface="楷体_GB2312"/>
              <a:cs typeface="楷体_GB2312"/>
            </a:endParaRPr>
          </a:p>
        </p:txBody>
      </p:sp>
      <p:sp>
        <p:nvSpPr>
          <p:cNvPr id="64514" name="Rectangle 3"/>
          <p:cNvSpPr>
            <a:spLocks noGrp="1" noChangeArrowheads="1"/>
          </p:cNvSpPr>
          <p:nvPr>
            <p:ph type="body" idx="1"/>
          </p:nvPr>
        </p:nvSpPr>
        <p:spPr>
          <a:xfrm>
            <a:off x="684213" y="1341438"/>
            <a:ext cx="7991475" cy="4608512"/>
          </a:xfrm>
        </p:spPr>
        <p:txBody>
          <a:bodyPr/>
          <a:lstStyle/>
          <a:p>
            <a:pPr>
              <a:lnSpc>
                <a:spcPct val="80000"/>
              </a:lnSpc>
              <a:spcBef>
                <a:spcPct val="10000"/>
              </a:spcBef>
              <a:spcAft>
                <a:spcPct val="10000"/>
              </a:spcAft>
              <a:buFont typeface="Wingdings" panose="05000000000000000000" pitchFamily="2" charset="2"/>
              <a:buNone/>
            </a:pPr>
            <a:endParaRPr lang="zh-CN" altLang="en-US" sz="2400" i="1" smtClean="0">
              <a:latin typeface="华文楷体" panose="02010600040101010101" charset="-122"/>
              <a:ea typeface="华文楷体" panose="02010600040101010101" charset="-122"/>
              <a:cs typeface="华文楷体" panose="02010600040101010101" charset="-122"/>
            </a:endParaRPr>
          </a:p>
          <a:p>
            <a:pPr>
              <a:lnSpc>
                <a:spcPct val="130000"/>
              </a:lnSpc>
              <a:spcBef>
                <a:spcPct val="10000"/>
              </a:spcBef>
              <a:spcAft>
                <a:spcPct val="10000"/>
              </a:spcAft>
              <a:buClr>
                <a:schemeClr val="tx1"/>
              </a:buClr>
              <a:buFont typeface="Wingdings" panose="05000000000000000000" pitchFamily="2" charset="2"/>
              <a:buChar char="Ø"/>
            </a:pPr>
            <a:r>
              <a:rPr lang="zh-CN" altLang="en-US" sz="2800" b="1" smtClean="0">
                <a:solidFill>
                  <a:srgbClr val="0070C0"/>
                </a:solidFill>
                <a:latin typeface="华文楷体" panose="02010600040101010101" charset="-122"/>
                <a:ea typeface="华文楷体" panose="02010600040101010101" charset="-122"/>
                <a:cs typeface="华文楷体" panose="02010600040101010101" charset="-122"/>
              </a:rPr>
              <a:t>性能测试需求：</a:t>
            </a:r>
            <a:br>
              <a:rPr lang="zh-CN" altLang="en-US" sz="2400" i="1" smtClean="0">
                <a:solidFill>
                  <a:srgbClr val="0070C0"/>
                </a:solidFill>
                <a:latin typeface="华文楷体" panose="02010600040101010101" charset="-122"/>
                <a:ea typeface="华文楷体" panose="02010600040101010101" charset="-122"/>
                <a:cs typeface="华文楷体" panose="02010600040101010101" charset="-122"/>
              </a:rPr>
            </a:br>
            <a:r>
              <a:rPr lang="zh-CN" altLang="en-US" sz="2400" smtClean="0">
                <a:solidFill>
                  <a:srgbClr val="0070C0"/>
                </a:solidFill>
                <a:latin typeface="华文楷体" panose="02010600040101010101" charset="-122"/>
                <a:ea typeface="华文楷体" panose="02010600040101010101" charset="-122"/>
                <a:cs typeface="华文楷体" panose="02010600040101010101" charset="-122"/>
              </a:rPr>
              <a:t>用户对各项指标提出的明确需求；如果用户没有提出性能指标，则根据用户需求、测试设计人员的经验来设计各项测试指标。（需求</a:t>
            </a:r>
            <a:r>
              <a:rPr lang="en-US" altLang="zh-CN" sz="2400" smtClean="0">
                <a:solidFill>
                  <a:srgbClr val="0070C0"/>
                </a:solidFill>
                <a:latin typeface="华文楷体" panose="02010600040101010101" charset="-122"/>
                <a:ea typeface="华文楷体" panose="02010600040101010101" charset="-122"/>
                <a:cs typeface="华文楷体" panose="02010600040101010101" charset="-122"/>
              </a:rPr>
              <a:t>+</a:t>
            </a:r>
            <a:r>
              <a:rPr lang="zh-CN" altLang="en-US" sz="2400" smtClean="0">
                <a:solidFill>
                  <a:srgbClr val="0070C0"/>
                </a:solidFill>
                <a:latin typeface="华文楷体" panose="02010600040101010101" charset="-122"/>
                <a:ea typeface="华文楷体" panose="02010600040101010101" charset="-122"/>
                <a:cs typeface="华文楷体" panose="02010600040101010101" charset="-122"/>
              </a:rPr>
              <a:t>经验）</a:t>
            </a:r>
            <a:endParaRPr lang="zh-CN" altLang="en-US" sz="2400" smtClean="0">
              <a:solidFill>
                <a:srgbClr val="0070C0"/>
              </a:solidFill>
              <a:latin typeface="华文楷体" panose="02010600040101010101" charset="-122"/>
              <a:ea typeface="华文楷体" panose="02010600040101010101" charset="-122"/>
              <a:cs typeface="华文楷体" panose="02010600040101010101" charset="-122"/>
            </a:endParaRPr>
          </a:p>
          <a:p>
            <a:pPr>
              <a:lnSpc>
                <a:spcPct val="130000"/>
              </a:lnSpc>
              <a:spcBef>
                <a:spcPct val="10000"/>
              </a:spcBef>
              <a:spcAft>
                <a:spcPct val="10000"/>
              </a:spcAft>
              <a:buClr>
                <a:schemeClr val="tx1"/>
              </a:buClr>
              <a:buFont typeface="Wingdings" panose="05000000000000000000" pitchFamily="2" charset="2"/>
              <a:buChar char="Ø"/>
            </a:pPr>
            <a:endParaRPr lang="zh-CN" altLang="en-US" sz="2400" smtClean="0">
              <a:solidFill>
                <a:srgbClr val="0070C0"/>
              </a:solidFill>
              <a:latin typeface="华文楷体" panose="02010600040101010101" charset="-122"/>
              <a:ea typeface="华文楷体" panose="02010600040101010101" charset="-122"/>
              <a:cs typeface="华文楷体" panose="02010600040101010101" charset="-122"/>
            </a:endParaRPr>
          </a:p>
          <a:p>
            <a:pPr>
              <a:lnSpc>
                <a:spcPct val="130000"/>
              </a:lnSpc>
              <a:spcBef>
                <a:spcPct val="10000"/>
              </a:spcBef>
              <a:spcAft>
                <a:spcPct val="10000"/>
              </a:spcAft>
              <a:buClr>
                <a:schemeClr val="tx1"/>
              </a:buClr>
              <a:buFont typeface="Wingdings" panose="05000000000000000000" pitchFamily="2" charset="2"/>
              <a:buChar char="Ø"/>
            </a:pPr>
            <a:r>
              <a:rPr lang="zh-CN" altLang="en-US" sz="2800" b="1" smtClean="0">
                <a:solidFill>
                  <a:srgbClr val="0070C0"/>
                </a:solidFill>
                <a:latin typeface="华文楷体" panose="02010600040101010101" charset="-122"/>
                <a:ea typeface="华文楷体" panose="02010600040101010101" charset="-122"/>
                <a:cs typeface="华文楷体" panose="02010600040101010101" charset="-122"/>
              </a:rPr>
              <a:t>主要的性能指标：</a:t>
            </a:r>
            <a:br>
              <a:rPr lang="zh-CN" altLang="en-US" sz="1300" i="1" smtClean="0">
                <a:solidFill>
                  <a:srgbClr val="0070C0"/>
                </a:solidFill>
                <a:latin typeface="华文楷体" panose="02010600040101010101" charset="-122"/>
                <a:ea typeface="华文楷体" panose="02010600040101010101" charset="-122"/>
                <a:cs typeface="华文楷体" panose="02010600040101010101" charset="-122"/>
              </a:rPr>
            </a:br>
            <a:r>
              <a:rPr lang="zh-CN" altLang="en-US" sz="2400" smtClean="0">
                <a:solidFill>
                  <a:srgbClr val="0070C0"/>
                </a:solidFill>
                <a:latin typeface="华文楷体" panose="02010600040101010101" charset="-122"/>
                <a:ea typeface="华文楷体" panose="02010600040101010101" charset="-122"/>
                <a:cs typeface="华文楷体" panose="02010600040101010101" charset="-122"/>
              </a:rPr>
              <a:t>服务器的各项指标</a:t>
            </a:r>
            <a:r>
              <a:rPr lang="zh-CN" altLang="en-US" sz="2400" smtClean="0">
                <a:latin typeface="华文楷体" panose="02010600040101010101" charset="-122"/>
                <a:ea typeface="华文楷体" panose="02010600040101010101" charset="-122"/>
                <a:cs typeface="华文楷体" panose="02010600040101010101" charset="-122"/>
              </a:rPr>
              <a:t>（</a:t>
            </a:r>
            <a:r>
              <a:rPr lang="en-US" altLang="zh-CN" sz="2400" smtClean="0">
                <a:solidFill>
                  <a:srgbClr val="FF0000"/>
                </a:solidFill>
                <a:latin typeface="华文楷体" panose="02010600040101010101" charset="-122"/>
                <a:ea typeface="华文楷体" panose="02010600040101010101" charset="-122"/>
                <a:cs typeface="华文楷体" panose="02010600040101010101" charset="-122"/>
              </a:rPr>
              <a:t>CPU</a:t>
            </a:r>
            <a:r>
              <a:rPr lang="zh-CN" altLang="en-US" sz="2400" smtClean="0">
                <a:solidFill>
                  <a:srgbClr val="FF0000"/>
                </a:solidFill>
                <a:latin typeface="华文楷体" panose="02010600040101010101" charset="-122"/>
                <a:ea typeface="华文楷体" panose="02010600040101010101" charset="-122"/>
                <a:cs typeface="华文楷体" panose="02010600040101010101" charset="-122"/>
              </a:rPr>
              <a:t>、内存占用率</a:t>
            </a:r>
            <a:r>
              <a:rPr lang="zh-CN" altLang="en-US" sz="2400" smtClean="0">
                <a:solidFill>
                  <a:srgbClr val="0070C0"/>
                </a:solidFill>
                <a:latin typeface="华文楷体" panose="02010600040101010101" charset="-122"/>
                <a:ea typeface="华文楷体" panose="02010600040101010101" charset="-122"/>
                <a:cs typeface="华文楷体" panose="02010600040101010101" charset="-122"/>
              </a:rPr>
              <a:t>等）、后台</a:t>
            </a:r>
            <a:r>
              <a:rPr lang="zh-CN" altLang="en-US" sz="2400" smtClean="0">
                <a:solidFill>
                  <a:srgbClr val="FF0000"/>
                </a:solidFill>
                <a:latin typeface="华文楷体" panose="02010600040101010101" charset="-122"/>
                <a:ea typeface="华文楷体" panose="02010600040101010101" charset="-122"/>
                <a:cs typeface="华文楷体" panose="02010600040101010101" charset="-122"/>
              </a:rPr>
              <a:t>数据库的各项指标、网络流量、响应时间</a:t>
            </a:r>
            <a:endParaRPr lang="zh-CN" altLang="en-US" sz="2400" smtClean="0">
              <a:solidFill>
                <a:srgbClr val="FF0000"/>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a:xfrm>
            <a:off x="1187450" y="260350"/>
            <a:ext cx="6384925" cy="765175"/>
          </a:xfrm>
        </p:spPr>
        <p:txBody>
          <a:bodyPr/>
          <a:lstStyle/>
          <a:p>
            <a:pPr algn="ctr"/>
            <a:r>
              <a:rPr kumimoji="1" lang="zh-CN" altLang="en-US" sz="3600" b="1" smtClean="0">
                <a:solidFill>
                  <a:srgbClr val="FFFF00"/>
                </a:solidFill>
                <a:ea typeface="楷体_GB2312"/>
                <a:cs typeface="楷体_GB2312"/>
              </a:rPr>
              <a:t>确定性能需求</a:t>
            </a:r>
            <a:endParaRPr kumimoji="1" lang="zh-CN" altLang="en-US" sz="3600" b="1" smtClean="0">
              <a:solidFill>
                <a:srgbClr val="FFFF00"/>
              </a:solidFill>
              <a:ea typeface="楷体_GB2312"/>
              <a:cs typeface="楷体_GB2312"/>
            </a:endParaRPr>
          </a:p>
        </p:txBody>
      </p:sp>
      <p:sp>
        <p:nvSpPr>
          <p:cNvPr id="66562" name="Rectangle 3"/>
          <p:cNvSpPr txBox="1">
            <a:spLocks noChangeArrowheads="1"/>
          </p:cNvSpPr>
          <p:nvPr/>
        </p:nvSpPr>
        <p:spPr bwMode="auto">
          <a:xfrm>
            <a:off x="1079500" y="2353310"/>
            <a:ext cx="6370955" cy="2305050"/>
          </a:xfrm>
          <a:prstGeom prst="rect">
            <a:avLst/>
          </a:prstGeom>
          <a:noFill/>
          <a:ln w="9525">
            <a:noFill/>
            <a:miter lim="800000"/>
          </a:ln>
        </p:spPr>
        <p:txBody>
          <a:bodyPr/>
          <a:lstStyle/>
          <a:p>
            <a:pPr eaLnBrk="0" latinLnBrk="0" hangingPunct="0">
              <a:lnSpc>
                <a:spcPct val="150000"/>
              </a:lnSpc>
              <a:spcBef>
                <a:spcPts val="0"/>
              </a:spcBef>
              <a:buFont typeface="Arial" panose="020B0604020202020204" pitchFamily="34" charset="0"/>
              <a:buChar char="•"/>
            </a:pPr>
            <a:r>
              <a:rPr lang="zh-CN" altLang="en-US" sz="2400" b="1" i="0" u="sng">
                <a:solidFill>
                  <a:srgbClr val="00B050"/>
                </a:solidFill>
                <a:latin typeface="楷体" panose="02010609060101010101" charset="-122"/>
                <a:ea typeface="楷体" panose="02010609060101010101" charset="-122"/>
                <a:cs typeface="楷体" panose="02010609060101010101" charset="-122"/>
              </a:rPr>
              <a:t>最终用户的体验</a:t>
            </a:r>
            <a:r>
              <a:rPr lang="zh-CN" altLang="en-US" sz="2400" i="0">
                <a:solidFill>
                  <a:srgbClr val="00B050"/>
                </a:solidFill>
                <a:latin typeface="楷体" panose="02010609060101010101" charset="-122"/>
                <a:ea typeface="楷体" panose="02010609060101010101" charset="-122"/>
                <a:cs typeface="楷体" panose="02010609060101010101" charset="-122"/>
              </a:rPr>
              <a:t>  </a:t>
            </a:r>
            <a:endParaRPr lang="zh-CN" altLang="en-US" sz="2400" i="0">
              <a:solidFill>
                <a:srgbClr val="00B050"/>
              </a:solidFill>
              <a:latin typeface="楷体" panose="02010609060101010101" charset="-122"/>
              <a:ea typeface="楷体" panose="02010609060101010101" charset="-122"/>
              <a:cs typeface="楷体" panose="02010609060101010101" charset="-122"/>
            </a:endParaRPr>
          </a:p>
          <a:p>
            <a:pPr eaLnBrk="0" latinLnBrk="0" hangingPunct="0">
              <a:lnSpc>
                <a:spcPct val="150000"/>
              </a:lnSpc>
              <a:spcBef>
                <a:spcPts val="0"/>
              </a:spcBef>
              <a:buFont typeface="Arial" panose="020B0604020202020204" pitchFamily="34" charset="0"/>
              <a:buChar char="•"/>
            </a:pPr>
            <a:r>
              <a:rPr lang="zh-CN" altLang="en-US" sz="2400" b="1" i="0" u="sng">
                <a:solidFill>
                  <a:srgbClr val="00B050"/>
                </a:solidFill>
                <a:latin typeface="楷体" panose="02010609060101010101" charset="-122"/>
                <a:ea typeface="楷体" panose="02010609060101010101" charset="-122"/>
                <a:cs typeface="楷体" panose="02010609060101010101" charset="-122"/>
              </a:rPr>
              <a:t>商业需求</a:t>
            </a:r>
            <a:r>
              <a:rPr lang="zh-CN" altLang="en-US" sz="2400" i="0" u="sng">
                <a:solidFill>
                  <a:srgbClr val="00B050"/>
                </a:solidFill>
                <a:latin typeface="楷体" panose="02010609060101010101" charset="-122"/>
                <a:ea typeface="楷体" panose="02010609060101010101" charset="-122"/>
                <a:cs typeface="楷体" panose="02010609060101010101" charset="-122"/>
              </a:rPr>
              <a:t>，如“比竞争对手的产品好”</a:t>
            </a:r>
            <a:r>
              <a:rPr lang="zh-CN" altLang="en-US" sz="2400" i="0">
                <a:solidFill>
                  <a:srgbClr val="00B050"/>
                </a:solidFill>
                <a:latin typeface="楷体" panose="02010609060101010101" charset="-122"/>
                <a:ea typeface="楷体" panose="02010609060101010101" charset="-122"/>
                <a:cs typeface="楷体" panose="02010609060101010101" charset="-122"/>
              </a:rPr>
              <a:t> </a:t>
            </a:r>
            <a:endParaRPr lang="zh-CN" altLang="en-US" sz="2400" i="0">
              <a:solidFill>
                <a:srgbClr val="00B050"/>
              </a:solidFill>
              <a:latin typeface="楷体" panose="02010609060101010101" charset="-122"/>
              <a:ea typeface="楷体" panose="02010609060101010101" charset="-122"/>
              <a:cs typeface="楷体" panose="02010609060101010101" charset="-122"/>
            </a:endParaRPr>
          </a:p>
          <a:p>
            <a:pPr eaLnBrk="0" latinLnBrk="0" hangingPunct="0">
              <a:lnSpc>
                <a:spcPct val="150000"/>
              </a:lnSpc>
              <a:spcBef>
                <a:spcPts val="0"/>
              </a:spcBef>
              <a:buFont typeface="Arial" panose="020B0604020202020204" pitchFamily="34" charset="0"/>
              <a:buChar char="•"/>
            </a:pPr>
            <a:r>
              <a:rPr lang="zh-CN" altLang="en-US" sz="2400" b="1" i="0" u="sng">
                <a:solidFill>
                  <a:srgbClr val="00B050"/>
                </a:solidFill>
                <a:latin typeface="楷体" panose="02010609060101010101" charset="-122"/>
                <a:ea typeface="楷体" panose="02010609060101010101" charset="-122"/>
                <a:cs typeface="楷体" panose="02010609060101010101" charset="-122"/>
              </a:rPr>
              <a:t>技术需求</a:t>
            </a:r>
            <a:r>
              <a:rPr lang="zh-CN" altLang="en-US" sz="2400" i="0" u="sng">
                <a:solidFill>
                  <a:srgbClr val="00B050"/>
                </a:solidFill>
                <a:latin typeface="楷体" panose="02010609060101010101" charset="-122"/>
                <a:ea typeface="楷体" panose="02010609060101010101" charset="-122"/>
                <a:cs typeface="楷体" panose="02010609060101010101" charset="-122"/>
              </a:rPr>
              <a:t>，如</a:t>
            </a:r>
            <a:r>
              <a:rPr lang="en-US" altLang="zh-CN" sz="2400" i="0" u="sng">
                <a:solidFill>
                  <a:srgbClr val="00B050"/>
                </a:solidFill>
                <a:latin typeface="楷体" panose="02010609060101010101" charset="-122"/>
                <a:ea typeface="楷体" panose="02010609060101010101" charset="-122"/>
                <a:cs typeface="楷体" panose="02010609060101010101" charset="-122"/>
              </a:rPr>
              <a:t>CPU</a:t>
            </a:r>
            <a:r>
              <a:rPr lang="zh-CN" altLang="en-US" sz="2400" i="0" u="sng">
                <a:solidFill>
                  <a:srgbClr val="00B050"/>
                </a:solidFill>
                <a:latin typeface="楷体" panose="02010609060101010101" charset="-122"/>
                <a:ea typeface="楷体" panose="02010609060101010101" charset="-122"/>
                <a:cs typeface="楷体" panose="02010609060101010101" charset="-122"/>
              </a:rPr>
              <a:t>使用率不超过</a:t>
            </a:r>
            <a:r>
              <a:rPr lang="en-US" altLang="zh-CN" sz="2400" i="0" u="sng">
                <a:solidFill>
                  <a:srgbClr val="00B050"/>
                </a:solidFill>
                <a:latin typeface="楷体" panose="02010609060101010101" charset="-122"/>
                <a:ea typeface="楷体" panose="02010609060101010101" charset="-122"/>
                <a:cs typeface="楷体" panose="02010609060101010101" charset="-122"/>
              </a:rPr>
              <a:t>70</a:t>
            </a:r>
            <a:r>
              <a:rPr lang="zh-CN" altLang="en-US" sz="2400" i="0" u="sng">
                <a:solidFill>
                  <a:srgbClr val="00B050"/>
                </a:solidFill>
                <a:latin typeface="楷体" panose="02010609060101010101" charset="-122"/>
                <a:ea typeface="楷体" panose="02010609060101010101" charset="-122"/>
                <a:cs typeface="楷体" panose="02010609060101010101" charset="-122"/>
              </a:rPr>
              <a:t>％</a:t>
            </a:r>
            <a:r>
              <a:rPr lang="zh-CN" altLang="en-US" sz="2400" i="0">
                <a:solidFill>
                  <a:srgbClr val="00B050"/>
                </a:solidFill>
                <a:latin typeface="楷体" panose="02010609060101010101" charset="-122"/>
                <a:ea typeface="楷体" panose="02010609060101010101" charset="-122"/>
                <a:cs typeface="楷体" panose="02010609060101010101" charset="-122"/>
              </a:rPr>
              <a:t>  </a:t>
            </a:r>
            <a:endParaRPr lang="zh-CN" altLang="en-US" sz="2400" i="0">
              <a:solidFill>
                <a:srgbClr val="00B050"/>
              </a:solidFill>
              <a:latin typeface="楷体" panose="02010609060101010101" charset="-122"/>
              <a:ea typeface="楷体" panose="02010609060101010101" charset="-122"/>
              <a:cs typeface="楷体" panose="02010609060101010101" charset="-122"/>
            </a:endParaRPr>
          </a:p>
          <a:p>
            <a:pPr eaLnBrk="0" latinLnBrk="0" hangingPunct="0">
              <a:lnSpc>
                <a:spcPct val="150000"/>
              </a:lnSpc>
              <a:spcBef>
                <a:spcPts val="0"/>
              </a:spcBef>
              <a:buFont typeface="Arial" panose="020B0604020202020204" pitchFamily="34" charset="0"/>
              <a:buChar char="•"/>
            </a:pPr>
            <a:r>
              <a:rPr lang="zh-CN" altLang="en-US" sz="2400" b="1" i="0" u="sng">
                <a:solidFill>
                  <a:srgbClr val="00B050"/>
                </a:solidFill>
                <a:latin typeface="楷体" panose="02010609060101010101" charset="-122"/>
                <a:ea typeface="楷体" panose="02010609060101010101" charset="-122"/>
                <a:cs typeface="楷体" panose="02010609060101010101" charset="-122"/>
              </a:rPr>
              <a:t>标准要求</a:t>
            </a:r>
            <a:r>
              <a:rPr lang="zh-CN" altLang="en-US" sz="2400" i="0">
                <a:solidFill>
                  <a:srgbClr val="00B050"/>
                </a:solidFill>
                <a:latin typeface="楷体" panose="02010609060101010101" charset="-122"/>
                <a:ea typeface="楷体" panose="02010609060101010101" charset="-122"/>
                <a:cs typeface="楷体" panose="02010609060101010101" charset="-122"/>
              </a:rPr>
              <a:t> </a:t>
            </a:r>
            <a:endParaRPr lang="zh-CN" altLang="en-US" sz="2400" i="0">
              <a:solidFill>
                <a:srgbClr val="00B050"/>
              </a:solidFill>
              <a:latin typeface="楷体" panose="02010609060101010101" charset="-122"/>
              <a:ea typeface="楷体" panose="02010609060101010101" charset="-122"/>
              <a:cs typeface="楷体" panose="02010609060101010101" charset="-122"/>
            </a:endParaRPr>
          </a:p>
        </p:txBody>
      </p:sp>
      <p:sp>
        <p:nvSpPr>
          <p:cNvPr id="66563" name="Rectangle 5"/>
          <p:cNvSpPr>
            <a:spLocks noChangeArrowheads="1"/>
          </p:cNvSpPr>
          <p:nvPr/>
        </p:nvSpPr>
        <p:spPr bwMode="auto">
          <a:xfrm>
            <a:off x="576263" y="1773238"/>
            <a:ext cx="8374062" cy="368300"/>
          </a:xfrm>
          <a:prstGeom prst="rect">
            <a:avLst/>
          </a:prstGeom>
          <a:noFill/>
          <a:ln w="9525" algn="ctr">
            <a:noFill/>
            <a:miter lim="800000"/>
          </a:ln>
        </p:spPr>
        <p:txBody>
          <a:bodyPr wrap="none" lIns="0" tIns="0" rIns="0" bIns="0" anchor="ctr">
            <a:spAutoFit/>
          </a:bodyPr>
          <a:lstStyle/>
          <a:p>
            <a:r>
              <a:rPr lang="zh-CN" altLang="en-US" sz="2400">
                <a:solidFill>
                  <a:srgbClr val="0070C0"/>
                </a:solidFill>
                <a:ea typeface="楷体_GB2312"/>
                <a:cs typeface="楷体_GB2312"/>
              </a:rPr>
              <a:t>只有具备了清楚而量化的性能指标，性能测试才能开始实施。</a:t>
            </a:r>
            <a:r>
              <a:rPr lang="zh-CN" altLang="en-US">
                <a:solidFill>
                  <a:srgbClr val="0070C0"/>
                </a:solidFill>
              </a:rPr>
              <a:t> </a:t>
            </a:r>
            <a:endParaRPr lang="zh-CN" altLang="en-US">
              <a:solidFill>
                <a:srgbClr val="0070C0"/>
              </a:solidFill>
            </a:endParaRPr>
          </a:p>
        </p:txBody>
      </p:sp>
      <p:sp>
        <p:nvSpPr>
          <p:cNvPr id="5" name="Rectangle 6"/>
          <p:cNvSpPr>
            <a:spLocks noChangeArrowheads="1"/>
          </p:cNvSpPr>
          <p:nvPr/>
        </p:nvSpPr>
        <p:spPr bwMode="auto">
          <a:xfrm>
            <a:off x="802323" y="4769803"/>
            <a:ext cx="7921625" cy="1661795"/>
          </a:xfrm>
          <a:prstGeom prst="rect">
            <a:avLst/>
          </a:prstGeom>
          <a:noFill/>
          <a:ln w="9525" algn="ctr">
            <a:noFill/>
            <a:miter lim="800000"/>
          </a:ln>
        </p:spPr>
        <p:txBody>
          <a:bodyPr lIns="0" tIns="0" rIns="0" bIns="0" anchor="ctr">
            <a:spAutoFit/>
          </a:bodyPr>
          <a:lstStyle/>
          <a:p>
            <a:pPr eaLnBrk="1" latinLnBrk="0" hangingPunct="1">
              <a:lnSpc>
                <a:spcPct val="150000"/>
              </a:lnSpc>
            </a:pPr>
            <a:r>
              <a:rPr lang="zh-CN" altLang="en-US" sz="2400">
                <a:solidFill>
                  <a:srgbClr val="0070C0"/>
                </a:solidFill>
                <a:ea typeface="楷体_GB2312"/>
                <a:cs typeface="楷体_GB2312"/>
              </a:rPr>
              <a:t>响应时间是用户的关注点，容量和数据吞吐量是（产品市场团队）业务处理方面的关注点，而系统资源占用率是开发团队的技术关注点 </a:t>
            </a:r>
            <a:endParaRPr lang="zh-CN" altLang="en-US" sz="2400">
              <a:solidFill>
                <a:srgbClr val="0070C0"/>
              </a:solidFill>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ou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339975" y="404813"/>
            <a:ext cx="4464050" cy="661987"/>
          </a:xfrm>
        </p:spPr>
        <p:txBody>
          <a:bodyPr/>
          <a:lstStyle/>
          <a:p>
            <a:pPr algn="ctr">
              <a:defRPr/>
            </a:pPr>
            <a:r>
              <a:rPr lang="zh-CN" altLang="en-US" sz="3200" dirty="0">
                <a:solidFill>
                  <a:srgbClr val="FFFF00"/>
                </a:solidFill>
                <a:latin typeface="+mj-ea"/>
              </a:rPr>
              <a:t>第</a:t>
            </a:r>
            <a:r>
              <a:rPr lang="en-US" altLang="zh-CN" sz="3200" dirty="0">
                <a:solidFill>
                  <a:srgbClr val="FFFF00"/>
                </a:solidFill>
                <a:latin typeface="+mj-ea"/>
              </a:rPr>
              <a:t>5</a:t>
            </a:r>
            <a:r>
              <a:rPr lang="zh-CN" altLang="en-US" sz="3200" dirty="0">
                <a:solidFill>
                  <a:srgbClr val="FFFF00"/>
                </a:solidFill>
                <a:latin typeface="+mj-ea"/>
              </a:rPr>
              <a:t>章回顾</a:t>
            </a:r>
            <a:endParaRPr lang="zh-CN" altLang="en-US" sz="3200" dirty="0">
              <a:solidFill>
                <a:srgbClr val="FFFF00"/>
              </a:solidFill>
              <a:latin typeface="+mj-ea"/>
            </a:endParaRPr>
          </a:p>
        </p:txBody>
      </p:sp>
      <p:sp>
        <p:nvSpPr>
          <p:cNvPr id="7172" name="Text Box 6"/>
          <p:cNvSpPr txBox="1">
            <a:spLocks noChangeArrowheads="1"/>
          </p:cNvSpPr>
          <p:nvPr/>
        </p:nvSpPr>
        <p:spPr bwMode="auto">
          <a:xfrm>
            <a:off x="1908175" y="1213168"/>
            <a:ext cx="4391025" cy="4431665"/>
          </a:xfrm>
          <a:prstGeom prst="rect">
            <a:avLst/>
          </a:prstGeom>
          <a:noFill/>
          <a:ln w="9525">
            <a:noFill/>
            <a:miter lim="800000"/>
          </a:ln>
        </p:spPr>
        <p:txBody>
          <a:bodyPr lIns="0" tIns="0" rIns="0" bIns="0">
            <a:spAutoFit/>
          </a:bodyPr>
          <a:lstStyle/>
          <a:p>
            <a:pPr indent="0" eaLnBrk="1" latinLnBrk="0" hangingPunct="1">
              <a:lnSpc>
                <a:spcPct val="200000"/>
              </a:lnSpc>
              <a:spcBef>
                <a:spcPts val="0"/>
              </a:spcBef>
              <a:defRPr/>
            </a:pPr>
            <a:endParaRPr lang="zh-CN" altLang="en-US" sz="2400" b="1" dirty="0">
              <a:solidFill>
                <a:srgbClr val="0070C0"/>
              </a:solidFill>
              <a:ea typeface="宋体" panose="02010600030101010101" pitchFamily="2" charset="-122"/>
            </a:endParaRPr>
          </a:p>
          <a:p>
            <a:pPr marL="457200" indent="0" eaLnBrk="1" latinLnBrk="0" hangingPunct="1">
              <a:lnSpc>
                <a:spcPct val="200000"/>
              </a:lnSpc>
              <a:spcBef>
                <a:spcPts val="0"/>
              </a:spcBef>
              <a:buFontTx/>
              <a:buAutoNum type="circleNumDbPlain"/>
              <a:defRPr/>
            </a:pPr>
            <a:r>
              <a:rPr lang="zh-CN" altLang="en-US" sz="2400" i="0" dirty="0">
                <a:solidFill>
                  <a:srgbClr val="0070C0"/>
                </a:solidFill>
                <a:ea typeface="宋体" panose="02010600030101010101" pitchFamily="2" charset="-122"/>
              </a:rPr>
              <a:t>单元测试的目标与任务</a:t>
            </a:r>
            <a:endParaRPr lang="zh-CN" altLang="en-US" sz="2400" i="0" dirty="0">
              <a:solidFill>
                <a:srgbClr val="0070C0"/>
              </a:solidFill>
              <a:ea typeface="宋体" panose="02010600030101010101" pitchFamily="2" charset="-122"/>
            </a:endParaRPr>
          </a:p>
          <a:p>
            <a:pPr marL="457200" indent="0" eaLnBrk="1" latinLnBrk="0" hangingPunct="1">
              <a:lnSpc>
                <a:spcPct val="200000"/>
              </a:lnSpc>
              <a:spcBef>
                <a:spcPts val="0"/>
              </a:spcBef>
              <a:buFontTx/>
              <a:buAutoNum type="circleNumDbPlain"/>
              <a:defRPr/>
            </a:pPr>
            <a:r>
              <a:rPr lang="zh-CN" altLang="en-US" sz="2400" i="0" dirty="0">
                <a:solidFill>
                  <a:srgbClr val="0070C0"/>
                </a:solidFill>
                <a:ea typeface="宋体" panose="02010600030101010101" pitchFamily="2" charset="-122"/>
              </a:rPr>
              <a:t>静态测试技术的运用</a:t>
            </a:r>
            <a:endParaRPr lang="zh-CN" altLang="en-US" sz="2400" i="0" dirty="0">
              <a:solidFill>
                <a:srgbClr val="0070C0"/>
              </a:solidFill>
              <a:ea typeface="宋体" panose="02010600030101010101" pitchFamily="2" charset="-122"/>
            </a:endParaRPr>
          </a:p>
          <a:p>
            <a:pPr marL="457200" indent="0" eaLnBrk="1" latinLnBrk="0" hangingPunct="1">
              <a:lnSpc>
                <a:spcPct val="200000"/>
              </a:lnSpc>
              <a:spcBef>
                <a:spcPts val="0"/>
              </a:spcBef>
              <a:buFontTx/>
              <a:buAutoNum type="circleNumDbPlain"/>
              <a:defRPr/>
            </a:pPr>
            <a:r>
              <a:rPr lang="zh-CN" altLang="en-US" sz="2400" i="0" dirty="0">
                <a:solidFill>
                  <a:srgbClr val="0070C0"/>
                </a:solidFill>
                <a:ea typeface="宋体" panose="02010600030101010101" pitchFamily="2" charset="-122"/>
              </a:rPr>
              <a:t>动态测试技术的运用</a:t>
            </a:r>
            <a:endParaRPr lang="zh-CN" altLang="en-US" sz="2400" i="0" dirty="0">
              <a:solidFill>
                <a:srgbClr val="0070C0"/>
              </a:solidFill>
              <a:ea typeface="宋体" panose="02010600030101010101" pitchFamily="2" charset="-122"/>
            </a:endParaRPr>
          </a:p>
          <a:p>
            <a:pPr marL="457200" indent="0" eaLnBrk="1" latinLnBrk="0" hangingPunct="1">
              <a:lnSpc>
                <a:spcPct val="200000"/>
              </a:lnSpc>
              <a:spcBef>
                <a:spcPts val="0"/>
              </a:spcBef>
              <a:buFontTx/>
              <a:buAutoNum type="circleNumDbPlain"/>
              <a:defRPr/>
            </a:pPr>
            <a:r>
              <a:rPr lang="zh-CN" altLang="en-US" sz="2400" i="0" dirty="0">
                <a:solidFill>
                  <a:srgbClr val="0070C0"/>
                </a:solidFill>
                <a:ea typeface="宋体" panose="02010600030101010101" pitchFamily="2" charset="-122"/>
              </a:rPr>
              <a:t>单元测试的常用工具简介</a:t>
            </a:r>
            <a:endParaRPr lang="en-US" altLang="zh-CN" sz="2400" i="0" dirty="0">
              <a:solidFill>
                <a:srgbClr val="0070C0"/>
              </a:solidFill>
              <a:ea typeface="宋体" panose="02010600030101010101" pitchFamily="2" charset="-122"/>
            </a:endParaRPr>
          </a:p>
          <a:p>
            <a:pPr marL="457200" indent="0" eaLnBrk="1" latinLnBrk="0" hangingPunct="1">
              <a:lnSpc>
                <a:spcPct val="200000"/>
              </a:lnSpc>
              <a:spcBef>
                <a:spcPts val="0"/>
              </a:spcBef>
              <a:buFontTx/>
              <a:buAutoNum type="circleNumDbPlain"/>
              <a:defRPr/>
            </a:pPr>
            <a:r>
              <a:rPr lang="zh-CN" altLang="en-US" sz="2400" i="0" dirty="0">
                <a:solidFill>
                  <a:srgbClr val="0070C0"/>
                </a:solidFill>
                <a:ea typeface="宋体" panose="02010600030101010101" pitchFamily="2" charset="-122"/>
              </a:rPr>
              <a:t>集成测试</a:t>
            </a:r>
            <a:endParaRPr lang="zh-CN" altLang="en-US" sz="2400" i="0" dirty="0">
              <a:solidFill>
                <a:srgbClr val="0070C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167188" y="2317750"/>
            <a:ext cx="414337" cy="687388"/>
          </a:xfrm>
          <a:custGeom>
            <a:avLst/>
            <a:gdLst>
              <a:gd name="connsiteX0" fmla="*/ 0 w 484632"/>
              <a:gd name="connsiteY0" fmla="*/ 516635 h 758951"/>
              <a:gd name="connsiteX1" fmla="*/ 121158 w 484632"/>
              <a:gd name="connsiteY1" fmla="*/ 516635 h 758951"/>
              <a:gd name="connsiteX2" fmla="*/ 121158 w 484632"/>
              <a:gd name="connsiteY2" fmla="*/ 0 h 758951"/>
              <a:gd name="connsiteX3" fmla="*/ 363473 w 484632"/>
              <a:gd name="connsiteY3" fmla="*/ 0 h 758951"/>
              <a:gd name="connsiteX4" fmla="*/ 363473 w 484632"/>
              <a:gd name="connsiteY4" fmla="*/ 516635 h 758951"/>
              <a:gd name="connsiteX5" fmla="*/ 484632 w 484632"/>
              <a:gd name="connsiteY5" fmla="*/ 516635 h 758951"/>
              <a:gd name="connsiteX6" fmla="*/ 242316 w 484632"/>
              <a:gd name="connsiteY6" fmla="*/ 758951 h 758951"/>
              <a:gd name="connsiteX7" fmla="*/ 0 w 484632"/>
              <a:gd name="connsiteY7" fmla="*/ 516635 h 7589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484632" h="758951">
                <a:moveTo>
                  <a:pt x="0" y="516635"/>
                </a:moveTo>
                <a:lnTo>
                  <a:pt x="121158" y="516635"/>
                </a:lnTo>
                <a:lnTo>
                  <a:pt x="121158" y="0"/>
                </a:lnTo>
                <a:lnTo>
                  <a:pt x="363473" y="0"/>
                </a:lnTo>
                <a:lnTo>
                  <a:pt x="363473" y="516635"/>
                </a:lnTo>
                <a:lnTo>
                  <a:pt x="484632" y="516635"/>
                </a:lnTo>
                <a:lnTo>
                  <a:pt x="242316" y="758951"/>
                </a:lnTo>
                <a:lnTo>
                  <a:pt x="0" y="51663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lnSpc>
                <a:spcPct val="130000"/>
              </a:lnSpc>
              <a:defRPr/>
            </a:pPr>
            <a:endParaRPr lang="zh-CN" altLang="en-US"/>
          </a:p>
        </p:txBody>
      </p:sp>
      <p:sp>
        <p:nvSpPr>
          <p:cNvPr id="68610" name="TextBox 1"/>
          <p:cNvSpPr txBox="1">
            <a:spLocks noChangeArrowheads="1"/>
          </p:cNvSpPr>
          <p:nvPr/>
        </p:nvSpPr>
        <p:spPr bwMode="auto">
          <a:xfrm>
            <a:off x="1042988" y="6210300"/>
            <a:ext cx="101600" cy="139700"/>
          </a:xfrm>
          <a:prstGeom prst="rect">
            <a:avLst/>
          </a:prstGeom>
          <a:noFill/>
          <a:ln w="9525">
            <a:noFill/>
            <a:miter lim="800000"/>
          </a:ln>
        </p:spPr>
        <p:txBody>
          <a:bodyPr wrap="none" lIns="0" tIns="0" rIns="0" bIns="40078">
            <a:spAutoFit/>
          </a:bodyPr>
          <a:lstStyle/>
          <a:p>
            <a:pPr>
              <a:lnSpc>
                <a:spcPts val="790"/>
              </a:lnSpc>
            </a:pPr>
            <a:r>
              <a:rPr lang="en-US" altLang="zh-CN" sz="600">
                <a:solidFill>
                  <a:srgbClr val="7E7E7E"/>
                </a:solidFill>
                <a:latin typeface="Times New Roman" panose="02020603050405020304" pitchFamily="18" charset="0"/>
                <a:cs typeface="Times New Roman" panose="02020603050405020304" pitchFamily="18" charset="0"/>
              </a:rPr>
              <a:t>12</a:t>
            </a:r>
            <a:endParaRPr lang="en-US" altLang="zh-CN" sz="600">
              <a:solidFill>
                <a:srgbClr val="7E7E7E"/>
              </a:solidFill>
              <a:latin typeface="Times New Roman" panose="02020603050405020304" pitchFamily="18" charset="0"/>
              <a:cs typeface="Times New Roman" panose="02020603050405020304" pitchFamily="18" charset="0"/>
            </a:endParaRPr>
          </a:p>
        </p:txBody>
      </p:sp>
      <p:sp>
        <p:nvSpPr>
          <p:cNvPr id="9" name="TextBox 1"/>
          <p:cNvSpPr txBox="1"/>
          <p:nvPr/>
        </p:nvSpPr>
        <p:spPr>
          <a:xfrm>
            <a:off x="2484438" y="476250"/>
            <a:ext cx="4560887" cy="525463"/>
          </a:xfrm>
          <a:prstGeom prst="rect">
            <a:avLst/>
          </a:prstGeom>
          <a:noFill/>
        </p:spPr>
        <p:txBody>
          <a:bodyPr wrap="none" lIns="0" tIns="0" rIns="0" bIns="40078">
            <a:spAutoFit/>
          </a:bodyPr>
          <a:lstStyle/>
          <a:p>
            <a:pPr>
              <a:lnSpc>
                <a:spcPts val="3770"/>
              </a:lnSpc>
              <a:defRPr/>
            </a:pPr>
            <a:r>
              <a:rPr kumimoji="1" lang="en-US" altLang="zh-CN" sz="3200" b="1" dirty="0">
                <a:solidFill>
                  <a:srgbClr val="FFFF00"/>
                </a:solidFill>
                <a:latin typeface="+mj-lt"/>
                <a:ea typeface="楷体_GB2312" pitchFamily="49" charset="-122"/>
                <a:cs typeface="+mj-cs"/>
              </a:rPr>
              <a:t>性能需求</a:t>
            </a:r>
            <a:r>
              <a:rPr kumimoji="1" lang="zh-CN" altLang="en-US" sz="3200" b="1" dirty="0">
                <a:solidFill>
                  <a:srgbClr val="FFFF00"/>
                </a:solidFill>
                <a:latin typeface="+mj-lt"/>
                <a:ea typeface="楷体_GB2312" pitchFamily="49" charset="-122"/>
                <a:cs typeface="+mj-cs"/>
              </a:rPr>
              <a:t>应具有</a:t>
            </a:r>
            <a:r>
              <a:rPr kumimoji="1" lang="en-US" altLang="zh-CN" sz="3200" b="1" dirty="0">
                <a:solidFill>
                  <a:srgbClr val="FFFF00"/>
                </a:solidFill>
                <a:ea typeface="楷体_GB2312" pitchFamily="49" charset="-122"/>
              </a:rPr>
              <a:t>可测试</a:t>
            </a:r>
            <a:r>
              <a:rPr kumimoji="1" lang="zh-CN" altLang="en-US" sz="3200" b="1" dirty="0">
                <a:solidFill>
                  <a:srgbClr val="FFFF00"/>
                </a:solidFill>
                <a:ea typeface="楷体_GB2312" pitchFamily="49" charset="-122"/>
              </a:rPr>
              <a:t>性</a:t>
            </a:r>
            <a:endParaRPr kumimoji="1" lang="en-US" altLang="zh-CN" sz="3200" b="1" dirty="0">
              <a:solidFill>
                <a:srgbClr val="FFFF00"/>
              </a:solidFill>
              <a:latin typeface="+mj-lt"/>
              <a:ea typeface="楷体_GB2312" pitchFamily="49" charset="-122"/>
              <a:cs typeface="+mj-cs"/>
            </a:endParaRPr>
          </a:p>
        </p:txBody>
      </p:sp>
      <p:sp>
        <p:nvSpPr>
          <p:cNvPr id="68612" name="TextBox 1"/>
          <p:cNvSpPr txBox="1">
            <a:spLocks noChangeArrowheads="1"/>
          </p:cNvSpPr>
          <p:nvPr/>
        </p:nvSpPr>
        <p:spPr bwMode="auto">
          <a:xfrm>
            <a:off x="1116013" y="2133600"/>
            <a:ext cx="7180580" cy="399415"/>
          </a:xfrm>
          <a:prstGeom prst="rect">
            <a:avLst/>
          </a:prstGeom>
          <a:solidFill>
            <a:schemeClr val="accent1">
              <a:lumMod val="90000"/>
            </a:schemeClr>
          </a:solidFill>
          <a:ln w="9525">
            <a:noFill/>
            <a:miter lim="800000"/>
          </a:ln>
        </p:spPr>
        <p:txBody>
          <a:bodyPr wrap="none" lIns="0" tIns="0" rIns="0" bIns="40078">
            <a:spAutoFit/>
          </a:bodyPr>
          <a:lstStyle/>
          <a:p>
            <a:pPr>
              <a:lnSpc>
                <a:spcPct val="130000"/>
              </a:lnSpc>
            </a:pPr>
            <a:r>
              <a:rPr lang="en-US" altLang="zh-CN" b="1">
                <a:solidFill>
                  <a:srgbClr val="0070C0"/>
                </a:solidFill>
                <a:latin typeface="宋体" panose="02010600030101010101" pitchFamily="2" charset="-122"/>
              </a:rPr>
              <a:t>每天支持</a:t>
            </a:r>
            <a:r>
              <a:rPr lang="en-US" altLang="zh-CN" b="1">
                <a:solidFill>
                  <a:srgbClr val="0070C0"/>
                </a:solidFill>
                <a:latin typeface="Times New Roman" panose="02020603050405020304" pitchFamily="18" charset="0"/>
                <a:cs typeface="Times New Roman" panose="02020603050405020304" pitchFamily="18" charset="0"/>
              </a:rPr>
              <a:t>1</a:t>
            </a:r>
            <a:r>
              <a:rPr lang="en-US" altLang="zh-CN" b="1">
                <a:solidFill>
                  <a:srgbClr val="0070C0"/>
                </a:solidFill>
                <a:latin typeface="宋体" panose="02010600030101010101" pitchFamily="2" charset="-122"/>
              </a:rPr>
              <a:t>亿交易量，所有交易响应时间在</a:t>
            </a:r>
            <a:r>
              <a:rPr lang="en-US" altLang="zh-CN" b="1">
                <a:solidFill>
                  <a:srgbClr val="0070C0"/>
                </a:solidFill>
                <a:latin typeface="Times New Roman" panose="02020603050405020304" pitchFamily="18" charset="0"/>
                <a:cs typeface="Times New Roman" panose="02020603050405020304" pitchFamily="18" charset="0"/>
              </a:rPr>
              <a:t>1</a:t>
            </a:r>
            <a:r>
              <a:rPr lang="en-US" altLang="zh-CN" b="1">
                <a:solidFill>
                  <a:srgbClr val="0070C0"/>
                </a:solidFill>
                <a:latin typeface="宋体" panose="02010600030101010101" pitchFamily="2" charset="-122"/>
              </a:rPr>
              <a:t>秒钟以内，支持</a:t>
            </a:r>
            <a:r>
              <a:rPr lang="en-US" altLang="zh-CN" b="1">
                <a:solidFill>
                  <a:srgbClr val="0070C0"/>
                </a:solidFill>
                <a:latin typeface="Times New Roman" panose="02020603050405020304" pitchFamily="18" charset="0"/>
                <a:cs typeface="Times New Roman" panose="02020603050405020304" pitchFamily="18" charset="0"/>
              </a:rPr>
              <a:t>1.5</a:t>
            </a:r>
            <a:r>
              <a:rPr lang="en-US" altLang="zh-CN" b="1">
                <a:solidFill>
                  <a:srgbClr val="0070C0"/>
                </a:solidFill>
                <a:latin typeface="宋体" panose="02010600030101010101" pitchFamily="2" charset="-122"/>
              </a:rPr>
              <a:t>亿用户。</a:t>
            </a:r>
            <a:endParaRPr lang="en-US" altLang="zh-CN" b="1">
              <a:solidFill>
                <a:srgbClr val="0070C0"/>
              </a:solidFill>
              <a:latin typeface="宋体" panose="02010600030101010101" pitchFamily="2" charset="-122"/>
            </a:endParaRPr>
          </a:p>
        </p:txBody>
      </p:sp>
      <p:sp>
        <p:nvSpPr>
          <p:cNvPr id="68613" name="TextBox 1"/>
          <p:cNvSpPr txBox="1">
            <a:spLocks noChangeArrowheads="1"/>
          </p:cNvSpPr>
          <p:nvPr/>
        </p:nvSpPr>
        <p:spPr bwMode="auto">
          <a:xfrm>
            <a:off x="1116013" y="3429000"/>
            <a:ext cx="7124700" cy="2533015"/>
          </a:xfrm>
          <a:prstGeom prst="rect">
            <a:avLst/>
          </a:prstGeom>
          <a:solidFill>
            <a:schemeClr val="bg2">
              <a:lumMod val="20000"/>
              <a:lumOff val="80000"/>
            </a:schemeClr>
          </a:solidFill>
          <a:ln w="9525">
            <a:noFill/>
            <a:miter lim="800000"/>
          </a:ln>
        </p:spPr>
        <p:txBody>
          <a:bodyPr wrap="none" lIns="0" tIns="0" rIns="0" bIns="40078">
            <a:spAutoFit/>
          </a:bodyPr>
          <a:lstStyle/>
          <a:p>
            <a:pPr eaLnBrk="1" latinLnBrk="0" hangingPunct="1">
              <a:lnSpc>
                <a:spcPct val="150000"/>
              </a:lnSpc>
            </a:pPr>
            <a:r>
              <a:rPr lang="en-US" altLang="zh-CN" b="1" i="0">
                <a:solidFill>
                  <a:srgbClr val="0070C0"/>
                </a:solidFill>
                <a:latin typeface="宋体" panose="02010600030101010101" pitchFamily="2" charset="-122"/>
              </a:rPr>
              <a:t>每天支持</a:t>
            </a:r>
            <a:r>
              <a:rPr lang="en-US" altLang="zh-CN" b="1" i="0">
                <a:solidFill>
                  <a:srgbClr val="0070C0"/>
                </a:solidFill>
                <a:latin typeface="Times New Roman" panose="02020603050405020304" pitchFamily="18" charset="0"/>
                <a:cs typeface="Times New Roman" panose="02020603050405020304" pitchFamily="18" charset="0"/>
              </a:rPr>
              <a:t>1</a:t>
            </a:r>
            <a:r>
              <a:rPr lang="en-US" altLang="zh-CN" b="1" i="0">
                <a:solidFill>
                  <a:srgbClr val="0070C0"/>
                </a:solidFill>
                <a:latin typeface="宋体" panose="02010600030101010101" pitchFamily="2" charset="-122"/>
              </a:rPr>
              <a:t>亿交易量，正常业务模型最高支持</a:t>
            </a:r>
            <a:r>
              <a:rPr lang="en-US" altLang="zh-CN" b="1" i="0">
                <a:solidFill>
                  <a:srgbClr val="0070C0"/>
                </a:solidFill>
                <a:latin typeface="Times New Roman" panose="02020603050405020304" pitchFamily="18" charset="0"/>
                <a:cs typeface="Times New Roman" panose="02020603050405020304" pitchFamily="18" charset="0"/>
              </a:rPr>
              <a:t>1000TPS</a:t>
            </a:r>
            <a:r>
              <a:rPr lang="en-US" altLang="zh-CN" b="1" i="0">
                <a:solidFill>
                  <a:srgbClr val="0070C0"/>
                </a:solidFill>
                <a:latin typeface="宋体" panose="02010600030101010101" pitchFamily="2" charset="-122"/>
              </a:rPr>
              <a:t>；</a:t>
            </a:r>
            <a:endParaRPr lang="en-US" altLang="zh-CN" b="1" i="0">
              <a:solidFill>
                <a:srgbClr val="0070C0"/>
              </a:solidFill>
              <a:latin typeface="宋体" panose="02010600030101010101" pitchFamily="2" charset="-122"/>
            </a:endParaRPr>
          </a:p>
          <a:p>
            <a:pPr eaLnBrk="1" latinLnBrk="0" hangingPunct="1">
              <a:lnSpc>
                <a:spcPct val="150000"/>
              </a:lnSpc>
            </a:pPr>
            <a:r>
              <a:rPr lang="en-US" altLang="zh-CN" b="1" i="0">
                <a:solidFill>
                  <a:srgbClr val="0070C0"/>
                </a:solidFill>
                <a:latin typeface="宋体" panose="02010600030101010101" pitchFamily="2" charset="-122"/>
              </a:rPr>
              <a:t>本地交易高峰响应时间在</a:t>
            </a:r>
            <a:r>
              <a:rPr lang="en-US" altLang="zh-CN" b="1" i="0">
                <a:solidFill>
                  <a:srgbClr val="0070C0"/>
                </a:solidFill>
                <a:latin typeface="Times New Roman" panose="02020603050405020304" pitchFamily="18" charset="0"/>
                <a:cs typeface="Times New Roman" panose="02020603050405020304" pitchFamily="18" charset="0"/>
              </a:rPr>
              <a:t>1</a:t>
            </a:r>
            <a:r>
              <a:rPr lang="en-US" altLang="zh-CN" b="1" i="0">
                <a:solidFill>
                  <a:srgbClr val="0070C0"/>
                </a:solidFill>
                <a:latin typeface="宋体" panose="02010600030101010101" pitchFamily="2" charset="-122"/>
              </a:rPr>
              <a:t>秒钟以内，跨行交易响应时间在</a:t>
            </a:r>
            <a:r>
              <a:rPr lang="en-US" altLang="zh-CN" b="1" i="0">
                <a:solidFill>
                  <a:srgbClr val="0070C0"/>
                </a:solidFill>
                <a:latin typeface="Times New Roman" panose="02020603050405020304" pitchFamily="18" charset="0"/>
                <a:cs typeface="Times New Roman" panose="02020603050405020304" pitchFamily="18" charset="0"/>
              </a:rPr>
              <a:t>2</a:t>
            </a:r>
            <a:r>
              <a:rPr lang="en-US" altLang="zh-CN" b="1" i="0">
                <a:solidFill>
                  <a:srgbClr val="0070C0"/>
                </a:solidFill>
                <a:latin typeface="宋体" panose="02010600030101010101" pitchFamily="2" charset="-122"/>
              </a:rPr>
              <a:t>秒钟以内；</a:t>
            </a:r>
            <a:endParaRPr lang="en-US" altLang="zh-CN" b="1" i="0">
              <a:solidFill>
                <a:srgbClr val="0070C0"/>
              </a:solidFill>
              <a:latin typeface="宋体" panose="02010600030101010101" pitchFamily="2" charset="-122"/>
            </a:endParaRPr>
          </a:p>
          <a:p>
            <a:pPr eaLnBrk="1" latinLnBrk="0" hangingPunct="1">
              <a:lnSpc>
                <a:spcPct val="150000"/>
              </a:lnSpc>
            </a:pPr>
            <a:r>
              <a:rPr lang="en-US" altLang="zh-CN" b="1" i="0">
                <a:solidFill>
                  <a:srgbClr val="0070C0"/>
                </a:solidFill>
                <a:latin typeface="宋体" panose="02010600030101010101" pitchFamily="2" charset="-122"/>
              </a:rPr>
              <a:t>支持</a:t>
            </a:r>
            <a:r>
              <a:rPr lang="en-US" altLang="zh-CN" b="1" i="0">
                <a:solidFill>
                  <a:srgbClr val="0070C0"/>
                </a:solidFill>
                <a:latin typeface="Times New Roman" panose="02020603050405020304" pitchFamily="18" charset="0"/>
                <a:cs typeface="Times New Roman" panose="02020603050405020304" pitchFamily="18" charset="0"/>
              </a:rPr>
              <a:t>1.5</a:t>
            </a:r>
            <a:r>
              <a:rPr lang="en-US" altLang="zh-CN" b="1" i="0">
                <a:solidFill>
                  <a:srgbClr val="0070C0"/>
                </a:solidFill>
                <a:latin typeface="宋体" panose="02010600030101010101" pitchFamily="2" charset="-122"/>
              </a:rPr>
              <a:t>亿用户，支持</a:t>
            </a:r>
            <a:r>
              <a:rPr lang="en-US" altLang="zh-CN" b="1" i="0">
                <a:solidFill>
                  <a:srgbClr val="0070C0"/>
                </a:solidFill>
                <a:latin typeface="Times New Roman" panose="02020603050405020304" pitchFamily="18" charset="0"/>
                <a:cs typeface="Times New Roman" panose="02020603050405020304" pitchFamily="18" charset="0"/>
              </a:rPr>
              <a:t>100</a:t>
            </a:r>
            <a:r>
              <a:rPr lang="en-US" altLang="zh-CN" b="1" i="0">
                <a:solidFill>
                  <a:srgbClr val="0070C0"/>
                </a:solidFill>
                <a:latin typeface="宋体" panose="02010600030101010101" pitchFamily="2" charset="-122"/>
              </a:rPr>
              <a:t>万在线用户；</a:t>
            </a:r>
            <a:endParaRPr lang="en-US" altLang="zh-CN" b="1" i="0">
              <a:solidFill>
                <a:srgbClr val="0070C0"/>
              </a:solidFill>
              <a:latin typeface="宋体" panose="02010600030101010101" pitchFamily="2" charset="-122"/>
            </a:endParaRPr>
          </a:p>
          <a:p>
            <a:pPr eaLnBrk="1" latinLnBrk="0" hangingPunct="1">
              <a:lnSpc>
                <a:spcPct val="150000"/>
              </a:lnSpc>
            </a:pPr>
            <a:r>
              <a:rPr lang="en-US" altLang="zh-CN" b="1" i="0">
                <a:solidFill>
                  <a:srgbClr val="0070C0"/>
                </a:solidFill>
                <a:latin typeface="宋体" panose="02010600030101010101" pitchFamily="2" charset="-122"/>
              </a:rPr>
              <a:t>交易成功率</a:t>
            </a:r>
            <a:r>
              <a:rPr lang="en-US" altLang="zh-CN" b="1" i="0">
                <a:solidFill>
                  <a:srgbClr val="0070C0"/>
                </a:solidFill>
                <a:latin typeface="Times New Roman" panose="02020603050405020304" pitchFamily="18" charset="0"/>
                <a:cs typeface="Times New Roman" panose="02020603050405020304" pitchFamily="18" charset="0"/>
              </a:rPr>
              <a:t>99.99%</a:t>
            </a:r>
            <a:r>
              <a:rPr lang="en-US" altLang="zh-CN" b="1" i="0">
                <a:solidFill>
                  <a:srgbClr val="0070C0"/>
                </a:solidFill>
                <a:latin typeface="宋体" panose="02010600030101010101" pitchFamily="2" charset="-122"/>
              </a:rPr>
              <a:t>以上；</a:t>
            </a:r>
            <a:endParaRPr lang="en-US" altLang="zh-CN" b="1" i="0">
              <a:solidFill>
                <a:srgbClr val="0070C0"/>
              </a:solidFill>
              <a:latin typeface="宋体" panose="02010600030101010101" pitchFamily="2" charset="-122"/>
            </a:endParaRPr>
          </a:p>
          <a:p>
            <a:pPr eaLnBrk="1" latinLnBrk="0" hangingPunct="1">
              <a:lnSpc>
                <a:spcPct val="150000"/>
              </a:lnSpc>
            </a:pPr>
            <a:r>
              <a:rPr lang="en-US" altLang="zh-CN" b="1" i="0">
                <a:solidFill>
                  <a:srgbClr val="0070C0"/>
                </a:solidFill>
                <a:latin typeface="宋体" panose="02010600030101010101" pitchFamily="2" charset="-122"/>
              </a:rPr>
              <a:t>资源利用率：</a:t>
            </a:r>
            <a:r>
              <a:rPr lang="en-US" altLang="zh-CN" b="1" i="0">
                <a:solidFill>
                  <a:srgbClr val="0070C0"/>
                </a:solidFill>
                <a:latin typeface="Times New Roman" panose="02020603050405020304" pitchFamily="18" charset="0"/>
                <a:cs typeface="Times New Roman" panose="02020603050405020304" pitchFamily="18" charset="0"/>
              </a:rPr>
              <a:t>CPU 70%</a:t>
            </a:r>
            <a:r>
              <a:rPr lang="en-US" altLang="zh-CN" b="1" i="0">
                <a:solidFill>
                  <a:srgbClr val="0070C0"/>
                </a:solidFill>
                <a:latin typeface="宋体" panose="02010600030101010101" pitchFamily="2" charset="-122"/>
              </a:rPr>
              <a:t>以内、内存</a:t>
            </a:r>
            <a:r>
              <a:rPr lang="en-US" altLang="zh-CN" b="1" i="0">
                <a:solidFill>
                  <a:srgbClr val="0070C0"/>
                </a:solidFill>
                <a:latin typeface="Times New Roman" panose="02020603050405020304" pitchFamily="18" charset="0"/>
                <a:cs typeface="Times New Roman" panose="02020603050405020304" pitchFamily="18" charset="0"/>
              </a:rPr>
              <a:t>80%</a:t>
            </a:r>
            <a:r>
              <a:rPr lang="en-US" altLang="zh-CN" b="1" i="0">
                <a:solidFill>
                  <a:srgbClr val="0070C0"/>
                </a:solidFill>
                <a:latin typeface="宋体" panose="02010600030101010101" pitchFamily="2" charset="-122"/>
              </a:rPr>
              <a:t>以内</a:t>
            </a:r>
            <a:r>
              <a:rPr lang="en-US" altLang="zh-CN" b="1" i="0">
                <a:solidFill>
                  <a:srgbClr val="0070C0"/>
                </a:solidFill>
                <a:latin typeface="Times New Roman" panose="02020603050405020304" pitchFamily="18" charset="0"/>
                <a:cs typeface="Times New Roman" panose="02020603050405020304" pitchFamily="18" charset="0"/>
              </a:rPr>
              <a:t>……</a:t>
            </a:r>
            <a:endParaRPr lang="en-US" altLang="zh-CN" b="1" i="0">
              <a:solidFill>
                <a:srgbClr val="0070C0"/>
              </a:solidFill>
              <a:latin typeface="Times New Roman" panose="02020603050405020304" pitchFamily="18" charset="0"/>
              <a:cs typeface="Times New Roman" panose="02020603050405020304" pitchFamily="18" charset="0"/>
            </a:endParaRPr>
          </a:p>
          <a:p>
            <a:pPr eaLnBrk="1" latinLnBrk="0" hangingPunct="1">
              <a:lnSpc>
                <a:spcPct val="150000"/>
              </a:lnSpc>
            </a:pPr>
            <a:r>
              <a:rPr lang="zh-CN" altLang="en-US" b="1" i="0">
                <a:solidFill>
                  <a:srgbClr val="0070C0"/>
                </a:solidFill>
                <a:latin typeface="宋体" panose="02010600030101010101" pitchFamily="2" charset="-122"/>
              </a:rPr>
              <a:t>上下文驱动</a:t>
            </a:r>
            <a:r>
              <a:rPr lang="en-US" altLang="zh-CN" b="1" i="0">
                <a:solidFill>
                  <a:srgbClr val="0070C0"/>
                </a:solidFill>
                <a:latin typeface="宋体" panose="02010600030101010101" pitchFamily="2" charset="-122"/>
              </a:rPr>
              <a:t>：不同业务场景指标，不同业务支持指标</a:t>
            </a:r>
            <a:endParaRPr lang="en-US" altLang="zh-CN" b="1" i="0">
              <a:solidFill>
                <a:srgbClr val="0070C0"/>
              </a:solidFill>
              <a:latin typeface="宋体" panose="02010600030101010101" pitchFamily="2" charset="-122"/>
            </a:endParaRPr>
          </a:p>
        </p:txBody>
      </p:sp>
      <p:sp>
        <p:nvSpPr>
          <p:cNvPr id="4" name="下箭头 3"/>
          <p:cNvSpPr/>
          <p:nvPr/>
        </p:nvSpPr>
        <p:spPr>
          <a:xfrm>
            <a:off x="4211638" y="2565400"/>
            <a:ext cx="431800" cy="792163"/>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1116013" y="260350"/>
            <a:ext cx="6624637" cy="765175"/>
          </a:xfrm>
        </p:spPr>
        <p:txBody>
          <a:bodyPr/>
          <a:lstStyle/>
          <a:p>
            <a:pPr algn="ctr"/>
            <a:r>
              <a:rPr kumimoji="1" lang="zh-CN" altLang="en-US" sz="3600" b="1" smtClean="0">
                <a:solidFill>
                  <a:srgbClr val="FFFF00"/>
                </a:solidFill>
                <a:ea typeface="楷体_GB2312"/>
                <a:cs typeface="楷体_GB2312"/>
              </a:rPr>
              <a:t>性能的具体指标</a:t>
            </a:r>
            <a:endParaRPr kumimoji="1" lang="zh-CN" altLang="en-US" sz="3600" b="1" smtClean="0">
              <a:solidFill>
                <a:srgbClr val="FFFF00"/>
              </a:solidFill>
              <a:ea typeface="楷体_GB2312"/>
              <a:cs typeface="楷体_GB2312"/>
            </a:endParaRPr>
          </a:p>
        </p:txBody>
      </p:sp>
      <p:sp>
        <p:nvSpPr>
          <p:cNvPr id="3" name="Rectangle 3"/>
          <p:cNvSpPr txBox="1">
            <a:spLocks noChangeArrowheads="1"/>
          </p:cNvSpPr>
          <p:nvPr/>
        </p:nvSpPr>
        <p:spPr bwMode="auto">
          <a:xfrm>
            <a:off x="1079500" y="1736725"/>
            <a:ext cx="7199313" cy="4860925"/>
          </a:xfrm>
          <a:prstGeom prst="rect">
            <a:avLst/>
          </a:prstGeom>
          <a:noFill/>
          <a:ln w="9525">
            <a:noFill/>
            <a:miter lim="800000"/>
          </a:ln>
        </p:spPr>
        <p:txBody>
          <a:bodyPr/>
          <a:lstStyle/>
          <a:p>
            <a:pPr eaLnBrk="0" hangingPunct="0">
              <a:spcBef>
                <a:spcPct val="20000"/>
              </a:spcBef>
              <a:buFont typeface="Arial" panose="020B0604020202020204" pitchFamily="34" charset="0"/>
              <a:buChar char="•"/>
              <a:defRPr/>
            </a:pPr>
            <a:r>
              <a:rPr lang="zh-CN" altLang="en-US" sz="2400" i="0" dirty="0">
                <a:solidFill>
                  <a:srgbClr val="CA351C"/>
                </a:solidFill>
                <a:latin typeface="+mn-lt"/>
                <a:ea typeface="宋体" panose="02010600030101010101" pitchFamily="2" charset="-122"/>
              </a:rPr>
              <a:t>数据传输的吞吐量</a:t>
            </a:r>
            <a:r>
              <a:rPr lang="zh-CN" altLang="en-US" sz="2000" i="0" dirty="0">
                <a:solidFill>
                  <a:srgbClr val="CA351C"/>
                </a:solidFill>
                <a:latin typeface="+mn-lt"/>
                <a:ea typeface="宋体" panose="02010600030101010101" pitchFamily="2" charset="-122"/>
              </a:rPr>
              <a:t>（</a:t>
            </a:r>
            <a:r>
              <a:rPr lang="en-US" altLang="zh-CN" sz="2000" i="0" dirty="0">
                <a:solidFill>
                  <a:srgbClr val="CA351C"/>
                </a:solidFill>
                <a:latin typeface="+mn-lt"/>
                <a:ea typeface="宋体" panose="02010600030101010101" pitchFamily="2" charset="-122"/>
              </a:rPr>
              <a:t>Transactions</a:t>
            </a:r>
            <a:r>
              <a:rPr lang="zh-CN" altLang="en-US" sz="2000" i="0" dirty="0">
                <a:solidFill>
                  <a:srgbClr val="CA351C"/>
                </a:solidFill>
                <a:latin typeface="+mn-lt"/>
                <a:ea typeface="宋体" panose="02010600030101010101" pitchFamily="2" charset="-122"/>
              </a:rPr>
              <a:t>）</a:t>
            </a:r>
            <a:endParaRPr lang="zh-CN" altLang="en-US" sz="2000" i="0" dirty="0">
              <a:solidFill>
                <a:srgbClr val="CA351C"/>
              </a:solidFill>
              <a:latin typeface="+mn-lt"/>
              <a:ea typeface="宋体" panose="02010600030101010101" pitchFamily="2" charset="-122"/>
            </a:endParaRPr>
          </a:p>
          <a:p>
            <a:pPr eaLnBrk="0" hangingPunct="0">
              <a:spcBef>
                <a:spcPct val="20000"/>
              </a:spcBef>
              <a:buFont typeface="Arial" panose="020B0604020202020204" pitchFamily="34" charset="0"/>
              <a:buChar char="•"/>
              <a:defRPr/>
            </a:pPr>
            <a:r>
              <a:rPr lang="zh-CN" altLang="en-US" sz="2400" i="0" dirty="0">
                <a:solidFill>
                  <a:srgbClr val="CA351C"/>
                </a:solidFill>
                <a:latin typeface="+mn-lt"/>
                <a:ea typeface="宋体" panose="02010600030101010101" pitchFamily="2" charset="-122"/>
              </a:rPr>
              <a:t>数据处理效率</a:t>
            </a:r>
            <a:r>
              <a:rPr lang="zh-CN" altLang="en-US" sz="2000" i="0" dirty="0">
                <a:solidFill>
                  <a:srgbClr val="CA351C"/>
                </a:solidFill>
                <a:latin typeface="+mn-lt"/>
                <a:ea typeface="宋体" panose="02010600030101010101" pitchFamily="2" charset="-122"/>
              </a:rPr>
              <a:t>（</a:t>
            </a:r>
            <a:r>
              <a:rPr lang="en-US" altLang="zh-CN" sz="2000" i="0" dirty="0">
                <a:solidFill>
                  <a:srgbClr val="CA351C"/>
                </a:solidFill>
                <a:latin typeface="+mn-lt"/>
                <a:ea typeface="宋体" panose="02010600030101010101" pitchFamily="2" charset="-122"/>
              </a:rPr>
              <a:t>Transactions per second</a:t>
            </a:r>
            <a:r>
              <a:rPr lang="zh-CN" altLang="en-US" sz="2000" i="0" dirty="0">
                <a:solidFill>
                  <a:srgbClr val="CA351C"/>
                </a:solidFill>
                <a:latin typeface="+mn-lt"/>
                <a:ea typeface="宋体" panose="02010600030101010101" pitchFamily="2" charset="-122"/>
              </a:rPr>
              <a:t>）</a:t>
            </a:r>
            <a:endParaRPr lang="zh-CN" altLang="en-US" sz="2000" i="0" dirty="0">
              <a:solidFill>
                <a:srgbClr val="CA351C"/>
              </a:solidFill>
              <a:latin typeface="+mn-lt"/>
              <a:ea typeface="宋体" panose="02010600030101010101" pitchFamily="2" charset="-122"/>
            </a:endParaRPr>
          </a:p>
          <a:p>
            <a:pPr eaLnBrk="0" hangingPunct="0">
              <a:spcBef>
                <a:spcPct val="20000"/>
              </a:spcBef>
              <a:buFont typeface="Arial" panose="020B0604020202020204" pitchFamily="34" charset="0"/>
              <a:buChar char="•"/>
              <a:defRPr/>
            </a:pPr>
            <a:r>
              <a:rPr lang="zh-CN" altLang="en-US" sz="2400" i="0" dirty="0">
                <a:solidFill>
                  <a:srgbClr val="CA351C"/>
                </a:solidFill>
                <a:latin typeface="+mn-lt"/>
                <a:ea typeface="宋体" panose="02010600030101010101" pitchFamily="2" charset="-122"/>
              </a:rPr>
              <a:t>数据请求的响应时间（</a:t>
            </a:r>
            <a:r>
              <a:rPr lang="en-US" altLang="zh-CN" sz="2000" i="0" dirty="0">
                <a:solidFill>
                  <a:srgbClr val="CA351C"/>
                </a:solidFill>
                <a:latin typeface="+mn-lt"/>
                <a:ea typeface="宋体" panose="02010600030101010101" pitchFamily="2" charset="-122"/>
              </a:rPr>
              <a:t>Response time</a:t>
            </a:r>
            <a:r>
              <a:rPr lang="zh-CN" altLang="en-US" sz="2000" i="0" dirty="0">
                <a:solidFill>
                  <a:srgbClr val="CA351C"/>
                </a:solidFill>
                <a:latin typeface="+mn-lt"/>
                <a:ea typeface="宋体" panose="02010600030101010101" pitchFamily="2" charset="-122"/>
              </a:rPr>
              <a:t>）</a:t>
            </a:r>
            <a:endParaRPr lang="zh-CN" altLang="en-US" sz="2000" i="0" dirty="0">
              <a:solidFill>
                <a:srgbClr val="CA351C"/>
              </a:solidFill>
              <a:latin typeface="+mn-lt"/>
              <a:ea typeface="宋体" panose="02010600030101010101" pitchFamily="2" charset="-122"/>
            </a:endParaRPr>
          </a:p>
          <a:p>
            <a:pPr eaLnBrk="0" hangingPunct="0">
              <a:spcBef>
                <a:spcPct val="20000"/>
              </a:spcBef>
              <a:buFont typeface="Arial" panose="020B0604020202020204" pitchFamily="34" charset="0"/>
              <a:buChar char="•"/>
              <a:defRPr/>
            </a:pPr>
            <a:r>
              <a:rPr lang="zh-CN" altLang="en-US" sz="2400" i="0" dirty="0">
                <a:solidFill>
                  <a:srgbClr val="CA351C"/>
                </a:solidFill>
                <a:latin typeface="+mn-lt"/>
                <a:ea typeface="宋体" panose="02010600030101010101" pitchFamily="2" charset="-122"/>
              </a:rPr>
              <a:t>内存和</a:t>
            </a:r>
            <a:r>
              <a:rPr lang="en-US" altLang="zh-CN" sz="2400" i="0" dirty="0">
                <a:solidFill>
                  <a:srgbClr val="CA351C"/>
                </a:solidFill>
                <a:latin typeface="+mn-lt"/>
                <a:ea typeface="宋体" panose="02010600030101010101" pitchFamily="2" charset="-122"/>
              </a:rPr>
              <a:t>CPU</a:t>
            </a:r>
            <a:r>
              <a:rPr lang="zh-CN" altLang="en-US" sz="2400" i="0" dirty="0">
                <a:solidFill>
                  <a:srgbClr val="CA351C"/>
                </a:solidFill>
                <a:latin typeface="+mn-lt"/>
                <a:ea typeface="宋体" panose="02010600030101010101" pitchFamily="2" charset="-122"/>
              </a:rPr>
              <a:t>使用率</a:t>
            </a:r>
            <a:endParaRPr lang="zh-CN" altLang="en-US" sz="2400" i="0" dirty="0">
              <a:solidFill>
                <a:srgbClr val="CA351C"/>
              </a:solidFill>
              <a:latin typeface="+mn-lt"/>
              <a:ea typeface="宋体" panose="02010600030101010101" pitchFamily="2" charset="-122"/>
            </a:endParaRPr>
          </a:p>
          <a:p>
            <a:pPr eaLnBrk="0" hangingPunct="0">
              <a:spcBef>
                <a:spcPct val="20000"/>
              </a:spcBef>
              <a:buFont typeface="Arial" panose="020B0604020202020204" pitchFamily="34" charset="0"/>
              <a:buChar char="•"/>
              <a:defRPr/>
            </a:pPr>
            <a:r>
              <a:rPr lang="zh-CN" altLang="en-US" sz="2400" i="0" dirty="0">
                <a:solidFill>
                  <a:srgbClr val="0070C0"/>
                </a:solidFill>
                <a:latin typeface="+mn-lt"/>
                <a:ea typeface="宋体" panose="02010600030101010101" pitchFamily="2" charset="-122"/>
              </a:rPr>
              <a:t>连接时间</a:t>
            </a:r>
            <a:r>
              <a:rPr lang="zh-CN" altLang="en-US" sz="2000" i="0" dirty="0">
                <a:solidFill>
                  <a:srgbClr val="0070C0"/>
                </a:solidFill>
                <a:latin typeface="+mn-lt"/>
                <a:ea typeface="宋体" panose="02010600030101010101" pitchFamily="2" charset="-122"/>
              </a:rPr>
              <a:t>（</a:t>
            </a:r>
            <a:r>
              <a:rPr lang="en-US" altLang="zh-CN" sz="2000" i="0" dirty="0">
                <a:solidFill>
                  <a:srgbClr val="0070C0"/>
                </a:solidFill>
                <a:latin typeface="+mn-lt"/>
                <a:ea typeface="宋体" panose="02010600030101010101" pitchFamily="2" charset="-122"/>
              </a:rPr>
              <a:t>Connect Time</a:t>
            </a:r>
            <a:r>
              <a:rPr lang="zh-CN" altLang="en-US" sz="2000" i="0" dirty="0">
                <a:solidFill>
                  <a:srgbClr val="0070C0"/>
                </a:solidFill>
                <a:latin typeface="+mn-lt"/>
                <a:ea typeface="宋体" panose="02010600030101010101" pitchFamily="2" charset="-122"/>
              </a:rPr>
              <a:t>）、</a:t>
            </a:r>
            <a:r>
              <a:rPr lang="zh-CN" altLang="en-US" sz="2400" i="0" dirty="0">
                <a:solidFill>
                  <a:srgbClr val="0070C0"/>
                </a:solidFill>
                <a:latin typeface="+mn-lt"/>
                <a:ea typeface="宋体" panose="02010600030101010101" pitchFamily="2" charset="-122"/>
              </a:rPr>
              <a:t>发送时间</a:t>
            </a:r>
            <a:r>
              <a:rPr lang="zh-CN" altLang="en-US" sz="2000" i="0" dirty="0">
                <a:solidFill>
                  <a:srgbClr val="0070C0"/>
                </a:solidFill>
                <a:latin typeface="+mn-lt"/>
                <a:ea typeface="宋体" panose="02010600030101010101" pitchFamily="2" charset="-122"/>
              </a:rPr>
              <a:t>（</a:t>
            </a:r>
            <a:r>
              <a:rPr lang="en-US" altLang="zh-CN" sz="2000" i="0" dirty="0">
                <a:solidFill>
                  <a:srgbClr val="0070C0"/>
                </a:solidFill>
                <a:latin typeface="+mn-lt"/>
                <a:ea typeface="宋体" panose="02010600030101010101" pitchFamily="2" charset="-122"/>
              </a:rPr>
              <a:t>Sent Time</a:t>
            </a:r>
            <a:r>
              <a:rPr lang="zh-CN" altLang="en-US" sz="2000" i="0" dirty="0">
                <a:solidFill>
                  <a:srgbClr val="0070C0"/>
                </a:solidFill>
                <a:latin typeface="+mn-lt"/>
                <a:ea typeface="宋体" panose="02010600030101010101" pitchFamily="2" charset="-122"/>
              </a:rPr>
              <a:t>）</a:t>
            </a:r>
            <a:endParaRPr lang="zh-CN" altLang="en-US" sz="2000" i="0" dirty="0">
              <a:solidFill>
                <a:srgbClr val="0070C0"/>
              </a:solidFill>
              <a:latin typeface="+mn-lt"/>
              <a:ea typeface="宋体" panose="02010600030101010101" pitchFamily="2" charset="-122"/>
            </a:endParaRPr>
          </a:p>
          <a:p>
            <a:pPr eaLnBrk="0" hangingPunct="0">
              <a:spcBef>
                <a:spcPct val="20000"/>
              </a:spcBef>
              <a:buFont typeface="Arial" panose="020B0604020202020204" pitchFamily="34" charset="0"/>
              <a:buChar char="•"/>
              <a:defRPr/>
            </a:pPr>
            <a:r>
              <a:rPr lang="zh-CN" altLang="en-US" sz="2400" i="0" dirty="0">
                <a:solidFill>
                  <a:srgbClr val="0070C0"/>
                </a:solidFill>
                <a:latin typeface="+mn-lt"/>
                <a:ea typeface="宋体" panose="02010600030101010101" pitchFamily="2" charset="-122"/>
              </a:rPr>
              <a:t>处理时间</a:t>
            </a:r>
            <a:r>
              <a:rPr lang="zh-CN" altLang="en-US" sz="2000" i="0" dirty="0">
                <a:solidFill>
                  <a:srgbClr val="0070C0"/>
                </a:solidFill>
                <a:latin typeface="+mn-lt"/>
                <a:ea typeface="宋体" panose="02010600030101010101" pitchFamily="2" charset="-122"/>
              </a:rPr>
              <a:t>（</a:t>
            </a:r>
            <a:r>
              <a:rPr lang="en-US" altLang="zh-CN" sz="2000" i="0" dirty="0">
                <a:solidFill>
                  <a:srgbClr val="0070C0"/>
                </a:solidFill>
                <a:latin typeface="+mn-lt"/>
                <a:ea typeface="宋体" panose="02010600030101010101" pitchFamily="2" charset="-122"/>
              </a:rPr>
              <a:t>Process Time</a:t>
            </a:r>
            <a:r>
              <a:rPr lang="zh-CN" altLang="en-US" sz="2000" i="0" dirty="0">
                <a:solidFill>
                  <a:srgbClr val="0070C0"/>
                </a:solidFill>
                <a:latin typeface="+mn-lt"/>
                <a:ea typeface="宋体" panose="02010600030101010101" pitchFamily="2" charset="-122"/>
              </a:rPr>
              <a:t>）、</a:t>
            </a:r>
            <a:r>
              <a:rPr lang="zh-CN" altLang="en-US" sz="2400" i="0" dirty="0">
                <a:solidFill>
                  <a:srgbClr val="0070C0"/>
                </a:solidFill>
                <a:latin typeface="+mn-lt"/>
                <a:ea typeface="宋体" panose="02010600030101010101" pitchFamily="2" charset="-122"/>
              </a:rPr>
              <a:t>页面下载时间</a:t>
            </a:r>
            <a:endParaRPr lang="zh-CN" altLang="en-US" sz="2400" i="0" dirty="0">
              <a:solidFill>
                <a:srgbClr val="0070C0"/>
              </a:solidFill>
              <a:latin typeface="+mn-lt"/>
              <a:ea typeface="宋体" panose="02010600030101010101" pitchFamily="2" charset="-122"/>
            </a:endParaRPr>
          </a:p>
          <a:p>
            <a:pPr eaLnBrk="0" hangingPunct="0">
              <a:spcBef>
                <a:spcPct val="20000"/>
              </a:spcBef>
              <a:buFont typeface="Arial" panose="020B0604020202020204" pitchFamily="34" charset="0"/>
              <a:buChar char="•"/>
              <a:defRPr/>
            </a:pPr>
            <a:r>
              <a:rPr lang="zh-CN" altLang="en-US" sz="2400" i="0" dirty="0">
                <a:solidFill>
                  <a:srgbClr val="0070C0"/>
                </a:solidFill>
                <a:latin typeface="+mn-lt"/>
                <a:ea typeface="宋体" panose="02010600030101010101" pitchFamily="2" charset="-122"/>
              </a:rPr>
              <a:t>第一次缓冲时间</a:t>
            </a:r>
            <a:endParaRPr lang="zh-CN" altLang="en-US" sz="2400" i="0" dirty="0">
              <a:solidFill>
                <a:srgbClr val="0070C0"/>
              </a:solidFill>
              <a:latin typeface="+mn-lt"/>
              <a:ea typeface="宋体" panose="02010600030101010101" pitchFamily="2" charset="-122"/>
            </a:endParaRPr>
          </a:p>
          <a:p>
            <a:pPr eaLnBrk="0" hangingPunct="0">
              <a:spcBef>
                <a:spcPct val="20000"/>
              </a:spcBef>
              <a:buFont typeface="Arial" panose="020B0604020202020204" pitchFamily="34" charset="0"/>
              <a:buChar char="•"/>
              <a:defRPr/>
            </a:pPr>
            <a:r>
              <a:rPr lang="zh-CN" altLang="en-US" sz="2400" i="0" dirty="0">
                <a:solidFill>
                  <a:srgbClr val="0070C0"/>
                </a:solidFill>
                <a:latin typeface="+mn-lt"/>
                <a:ea typeface="宋体" panose="02010600030101010101" pitchFamily="2" charset="-122"/>
              </a:rPr>
              <a:t>每秒（</a:t>
            </a:r>
            <a:r>
              <a:rPr lang="en-US" altLang="zh-CN" sz="2400" i="0" dirty="0">
                <a:solidFill>
                  <a:srgbClr val="0070C0"/>
                </a:solidFill>
                <a:latin typeface="+mn-lt"/>
                <a:ea typeface="宋体" panose="02010600030101010101" pitchFamily="2" charset="-122"/>
              </a:rPr>
              <a:t>SSL</a:t>
            </a:r>
            <a:r>
              <a:rPr lang="zh-CN" altLang="en-US" sz="2400" i="0" dirty="0">
                <a:solidFill>
                  <a:srgbClr val="0070C0"/>
                </a:solidFill>
                <a:latin typeface="+mn-lt"/>
                <a:ea typeface="宋体" panose="02010600030101010101" pitchFamily="2" charset="-122"/>
              </a:rPr>
              <a:t>）连接数</a:t>
            </a:r>
            <a:endParaRPr lang="zh-CN" altLang="en-US" sz="2400" i="0" dirty="0">
              <a:solidFill>
                <a:srgbClr val="0070C0"/>
              </a:solidFill>
              <a:latin typeface="+mn-lt"/>
              <a:ea typeface="宋体" panose="02010600030101010101" pitchFamily="2" charset="-122"/>
            </a:endParaRPr>
          </a:p>
          <a:p>
            <a:pPr eaLnBrk="0" hangingPunct="0">
              <a:spcBef>
                <a:spcPct val="20000"/>
              </a:spcBef>
              <a:buFont typeface="Arial" panose="020B0604020202020204" pitchFamily="34" charset="0"/>
              <a:buChar char="•"/>
              <a:defRPr/>
            </a:pPr>
            <a:r>
              <a:rPr lang="zh-CN" altLang="en-US" sz="2400" i="0" dirty="0">
                <a:solidFill>
                  <a:srgbClr val="0070C0"/>
                </a:solidFill>
                <a:latin typeface="+mn-lt"/>
                <a:ea typeface="宋体" panose="02010600030101010101" pitchFamily="2" charset="-122"/>
              </a:rPr>
              <a:t>每秒事务总数、每秒下载页面数</a:t>
            </a:r>
            <a:endParaRPr lang="zh-CN" altLang="en-US" sz="2400" i="0" dirty="0">
              <a:solidFill>
                <a:srgbClr val="0070C0"/>
              </a:solidFill>
              <a:latin typeface="+mn-lt"/>
              <a:ea typeface="宋体" panose="02010600030101010101" pitchFamily="2" charset="-122"/>
            </a:endParaRPr>
          </a:p>
          <a:p>
            <a:pPr eaLnBrk="0" hangingPunct="0">
              <a:spcBef>
                <a:spcPct val="20000"/>
              </a:spcBef>
              <a:buFont typeface="Arial" panose="020B0604020202020204" pitchFamily="34" charset="0"/>
              <a:buChar char="•"/>
              <a:defRPr/>
            </a:pPr>
            <a:r>
              <a:rPr lang="zh-CN" altLang="en-US" sz="2400" i="0" dirty="0">
                <a:solidFill>
                  <a:srgbClr val="0070C0"/>
                </a:solidFill>
                <a:latin typeface="+mn-lt"/>
                <a:ea typeface="宋体" panose="02010600030101010101" pitchFamily="2" charset="-122"/>
              </a:rPr>
              <a:t>每秒点击次数、每秒</a:t>
            </a:r>
            <a:r>
              <a:rPr lang="en-US" altLang="zh-CN" sz="2400" i="0" dirty="0">
                <a:solidFill>
                  <a:srgbClr val="0070C0"/>
                </a:solidFill>
                <a:latin typeface="+mn-lt"/>
                <a:ea typeface="宋体" panose="02010600030101010101" pitchFamily="2" charset="-122"/>
              </a:rPr>
              <a:t>HTTP </a:t>
            </a:r>
            <a:r>
              <a:rPr lang="zh-CN" altLang="en-US" sz="2400" i="0" dirty="0">
                <a:solidFill>
                  <a:srgbClr val="0070C0"/>
                </a:solidFill>
                <a:latin typeface="+mn-lt"/>
                <a:ea typeface="宋体" panose="02010600030101010101" pitchFamily="2" charset="-122"/>
              </a:rPr>
              <a:t>响应数</a:t>
            </a:r>
            <a:endParaRPr lang="zh-CN" altLang="en-US" sz="2400" i="0" dirty="0">
              <a:solidFill>
                <a:srgbClr val="0070C0"/>
              </a:solidFill>
              <a:latin typeface="+mn-lt"/>
              <a:ea typeface="宋体" panose="02010600030101010101" pitchFamily="2" charset="-122"/>
            </a:endParaRPr>
          </a:p>
          <a:p>
            <a:pPr eaLnBrk="0" hangingPunct="0">
              <a:spcBef>
                <a:spcPct val="20000"/>
              </a:spcBef>
              <a:buFont typeface="Arial" panose="020B0604020202020204" pitchFamily="34" charset="0"/>
              <a:buChar char="•"/>
              <a:defRPr/>
            </a:pPr>
            <a:r>
              <a:rPr lang="zh-CN" altLang="en-US" sz="2400" i="0" dirty="0">
                <a:solidFill>
                  <a:srgbClr val="0070C0"/>
                </a:solidFill>
                <a:latin typeface="+mn-lt"/>
                <a:ea typeface="宋体" panose="02010600030101010101" pitchFamily="2" charset="-122"/>
              </a:rPr>
              <a:t>每秒重试次数</a:t>
            </a:r>
            <a:endParaRPr lang="zh-CN" altLang="en-US" sz="2400" i="0" dirty="0">
              <a:solidFill>
                <a:srgbClr val="0070C0"/>
              </a:solidFill>
              <a:latin typeface="+mn-lt"/>
              <a:ea typeface="宋体" panose="0201060003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a:xfrm>
            <a:off x="1476375" y="188913"/>
            <a:ext cx="6096000" cy="765175"/>
          </a:xfrm>
        </p:spPr>
        <p:txBody>
          <a:bodyPr/>
          <a:lstStyle/>
          <a:p>
            <a:pPr algn="ctr"/>
            <a:r>
              <a:rPr kumimoji="1" lang="zh-CN" altLang="en-US" sz="3600" b="1" smtClean="0">
                <a:solidFill>
                  <a:srgbClr val="FFFF00"/>
                </a:solidFill>
                <a:ea typeface="楷体_GB2312"/>
                <a:cs typeface="楷体_GB2312"/>
              </a:rPr>
              <a:t>性能测试类型</a:t>
            </a:r>
            <a:endParaRPr kumimoji="1" lang="en-US" altLang="zh-CN" sz="3600" b="1" smtClean="0">
              <a:solidFill>
                <a:srgbClr val="FFFF00"/>
              </a:solidFill>
              <a:ea typeface="楷体_GB2312"/>
              <a:cs typeface="楷体_GB2312"/>
            </a:endParaRPr>
          </a:p>
        </p:txBody>
      </p:sp>
      <p:sp>
        <p:nvSpPr>
          <p:cNvPr id="3" name="Rectangle 3"/>
          <p:cNvSpPr txBox="1">
            <a:spLocks noChangeArrowheads="1"/>
          </p:cNvSpPr>
          <p:nvPr/>
        </p:nvSpPr>
        <p:spPr bwMode="auto">
          <a:xfrm>
            <a:off x="468313" y="1628775"/>
            <a:ext cx="8280400" cy="4716463"/>
          </a:xfrm>
          <a:prstGeom prst="rect">
            <a:avLst/>
          </a:prstGeom>
          <a:noFill/>
          <a:ln w="9525">
            <a:noFill/>
            <a:miter lim="800000"/>
          </a:ln>
        </p:spPr>
        <p:txBody>
          <a:bodyPr/>
          <a:lstStyle/>
          <a:p>
            <a:pPr marL="533400" indent="-533400" eaLnBrk="0" hangingPunct="0">
              <a:lnSpc>
                <a:spcPct val="120000"/>
              </a:lnSpc>
              <a:spcBef>
                <a:spcPct val="20000"/>
              </a:spcBef>
              <a:buFont typeface="Arial" panose="020B0604020202020204" pitchFamily="34" charset="0"/>
              <a:buChar char="•"/>
              <a:defRPr/>
            </a:pPr>
            <a:r>
              <a:rPr lang="zh-CN" altLang="en-US" sz="2800" b="1" i="0" u="sng" dirty="0">
                <a:solidFill>
                  <a:srgbClr val="0000FF"/>
                </a:solidFill>
                <a:latin typeface="+mn-lt"/>
                <a:ea typeface="宋体" panose="02010600030101010101" pitchFamily="2" charset="-122"/>
              </a:rPr>
              <a:t>性能验证测试</a:t>
            </a:r>
            <a:r>
              <a:rPr lang="zh-CN" altLang="en-US" sz="2800" i="0" dirty="0">
                <a:solidFill>
                  <a:srgbClr val="0000FF"/>
                </a:solidFill>
                <a:latin typeface="+mn-lt"/>
                <a:ea typeface="宋体" panose="02010600030101010101" pitchFamily="2" charset="-122"/>
              </a:rPr>
              <a:t>，</a:t>
            </a:r>
            <a:r>
              <a:rPr lang="zh-CN" altLang="en-US" sz="2400" i="0" dirty="0">
                <a:solidFill>
                  <a:srgbClr val="0070C0"/>
                </a:solidFill>
                <a:latin typeface="+mn-lt"/>
                <a:ea typeface="宋体" panose="02010600030101010101" pitchFamily="2" charset="-122"/>
              </a:rPr>
              <a:t>验证系统是否达到</a:t>
            </a:r>
            <a:r>
              <a:rPr lang="zh-CN" altLang="en-US" sz="2400" dirty="0">
                <a:solidFill>
                  <a:srgbClr val="0070C0"/>
                </a:solidFill>
                <a:ea typeface="宋体" panose="02010600030101010101" pitchFamily="2" charset="-122"/>
              </a:rPr>
              <a:t>事先已定义的系统性能指标、</a:t>
            </a:r>
            <a:r>
              <a:rPr lang="zh-CN" altLang="en-US" sz="2400" i="0" dirty="0">
                <a:solidFill>
                  <a:srgbClr val="0070C0"/>
                </a:solidFill>
                <a:latin typeface="+mn-lt"/>
                <a:ea typeface="宋体" panose="02010600030101010101" pitchFamily="2" charset="-122"/>
              </a:rPr>
              <a:t>能否满足系统的性能需求</a:t>
            </a:r>
            <a:endParaRPr lang="zh-CN" altLang="en-US" sz="2400" b="1" i="0" u="sng" dirty="0">
              <a:solidFill>
                <a:srgbClr val="0070C0"/>
              </a:solidFill>
              <a:latin typeface="+mn-lt"/>
              <a:ea typeface="宋体" panose="02010600030101010101" pitchFamily="2" charset="-122"/>
            </a:endParaRPr>
          </a:p>
          <a:p>
            <a:pPr marL="533400" indent="-533400" eaLnBrk="0" hangingPunct="0">
              <a:lnSpc>
                <a:spcPct val="120000"/>
              </a:lnSpc>
              <a:spcBef>
                <a:spcPct val="20000"/>
              </a:spcBef>
              <a:buFont typeface="Arial" panose="020B0604020202020204" pitchFamily="34" charset="0"/>
              <a:buChar char="•"/>
              <a:defRPr/>
            </a:pPr>
            <a:r>
              <a:rPr lang="zh-CN" altLang="en-US" sz="2800" b="1" i="0" u="sng" dirty="0">
                <a:solidFill>
                  <a:srgbClr val="0000FF"/>
                </a:solidFill>
                <a:latin typeface="+mn-lt"/>
                <a:ea typeface="宋体" panose="02010600030101010101" pitchFamily="2" charset="-122"/>
              </a:rPr>
              <a:t>性能基准测试</a:t>
            </a:r>
            <a:r>
              <a:rPr lang="zh-CN" altLang="en-US" sz="3200" i="0" dirty="0">
                <a:latin typeface="+mn-lt"/>
                <a:ea typeface="宋体" panose="02010600030101010101" pitchFamily="2" charset="-122"/>
              </a:rPr>
              <a:t>，</a:t>
            </a:r>
            <a:r>
              <a:rPr lang="zh-CN" altLang="en-US" sz="2400" i="0" dirty="0">
                <a:solidFill>
                  <a:srgbClr val="0070C0"/>
                </a:solidFill>
                <a:latin typeface="+mn-lt"/>
                <a:ea typeface="宋体" panose="02010600030101010101" pitchFamily="2" charset="-122"/>
              </a:rPr>
              <a:t>在系统标准配置下获得有关的性能指标数据，作为将来性能改进的基准线</a:t>
            </a:r>
            <a:endParaRPr lang="zh-CN" altLang="en-US" sz="3200" b="1" i="0" u="sng" dirty="0">
              <a:latin typeface="+mn-lt"/>
              <a:ea typeface="宋体" panose="02010600030101010101" pitchFamily="2" charset="-122"/>
            </a:endParaRPr>
          </a:p>
          <a:p>
            <a:pPr marL="533400" indent="-533400" eaLnBrk="0" hangingPunct="0">
              <a:lnSpc>
                <a:spcPct val="120000"/>
              </a:lnSpc>
              <a:spcBef>
                <a:spcPct val="20000"/>
              </a:spcBef>
              <a:buFont typeface="Arial" panose="020B0604020202020204" pitchFamily="34" charset="0"/>
              <a:buChar char="•"/>
              <a:defRPr/>
            </a:pPr>
            <a:r>
              <a:rPr lang="zh-CN" altLang="en-US" sz="2800" b="1" i="0" u="sng" dirty="0">
                <a:solidFill>
                  <a:srgbClr val="0000FF"/>
                </a:solidFill>
                <a:latin typeface="+mn-lt"/>
                <a:ea typeface="宋体" panose="02010600030101010101" pitchFamily="2" charset="-122"/>
              </a:rPr>
              <a:t>性能规划测试</a:t>
            </a:r>
            <a:r>
              <a:rPr lang="zh-CN" altLang="en-US" sz="3200" i="0" dirty="0">
                <a:latin typeface="+mn-lt"/>
                <a:ea typeface="宋体" panose="02010600030101010101" pitchFamily="2" charset="-122"/>
              </a:rPr>
              <a:t>，</a:t>
            </a:r>
            <a:r>
              <a:rPr lang="zh-CN" altLang="en-US" sz="2400" i="0" dirty="0">
                <a:solidFill>
                  <a:srgbClr val="0070C0"/>
                </a:solidFill>
                <a:latin typeface="+mn-lt"/>
                <a:ea typeface="宋体" panose="02010600030101010101" pitchFamily="2" charset="-122"/>
              </a:rPr>
              <a:t>在多种特定的环境下，获得不同配置的系统的性能指标，从而决定在系统部署时采用什么样的软、硬件配置</a:t>
            </a:r>
            <a:endParaRPr lang="zh-CN" altLang="en-US" sz="2400" i="0" dirty="0">
              <a:solidFill>
                <a:srgbClr val="0070C0"/>
              </a:solidFill>
              <a:latin typeface="+mn-lt"/>
              <a:ea typeface="宋体" panose="02010600030101010101" pitchFamily="2" charset="-122"/>
            </a:endParaRPr>
          </a:p>
          <a:p>
            <a:pPr marL="533400" indent="-533400" eaLnBrk="0" hangingPunct="0">
              <a:lnSpc>
                <a:spcPct val="120000"/>
              </a:lnSpc>
              <a:spcBef>
                <a:spcPct val="20000"/>
              </a:spcBef>
              <a:buFont typeface="Arial" panose="020B0604020202020204" pitchFamily="34" charset="0"/>
              <a:buChar char="•"/>
              <a:defRPr/>
            </a:pPr>
            <a:r>
              <a:rPr lang="zh-CN" altLang="en-US" sz="2800" b="1" i="0" u="sng" dirty="0">
                <a:solidFill>
                  <a:srgbClr val="0000FF"/>
                </a:solidFill>
                <a:latin typeface="+mn-lt"/>
                <a:ea typeface="宋体" panose="02010600030101010101" pitchFamily="2" charset="-122"/>
              </a:rPr>
              <a:t>容量测试</a:t>
            </a:r>
            <a:r>
              <a:rPr lang="zh-CN" altLang="en-US" sz="2400" i="0" dirty="0">
                <a:solidFill>
                  <a:srgbClr val="0070C0"/>
                </a:solidFill>
                <a:latin typeface="+mn-lt"/>
                <a:ea typeface="宋体" panose="02010600030101010101" pitchFamily="2" charset="-122"/>
              </a:rPr>
              <a:t>可以看作性能的测试一种，因为系统的容量可以看作是系统性能指标之一</a:t>
            </a:r>
            <a:endParaRPr lang="zh-CN" altLang="en-US" sz="2400" i="0" dirty="0">
              <a:solidFill>
                <a:srgbClr val="0070C0"/>
              </a:solidFill>
              <a:latin typeface="+mn-lt"/>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10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1000"/>
                                        <p:tgtEl>
                                          <p:spTgt spid="3">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left)">
                                      <p:cBhvr>
                                        <p:cTn id="13"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1476375" y="188913"/>
            <a:ext cx="6096000" cy="765175"/>
          </a:xfrm>
        </p:spPr>
        <p:txBody>
          <a:bodyPr/>
          <a:lstStyle/>
          <a:p>
            <a:pPr algn="ctr"/>
            <a:r>
              <a:rPr kumimoji="1" lang="zh-CN" altLang="en-US" sz="3200" b="1" smtClean="0">
                <a:solidFill>
                  <a:srgbClr val="FFFF00"/>
                </a:solidFill>
                <a:ea typeface="楷体_GB2312"/>
                <a:cs typeface="楷体_GB2312"/>
              </a:rPr>
              <a:t>不同测试的辨析</a:t>
            </a:r>
            <a:endParaRPr kumimoji="1" lang="en-US" altLang="zh-CN" sz="3200" b="1" smtClean="0">
              <a:solidFill>
                <a:srgbClr val="FFFF00"/>
              </a:solidFill>
              <a:ea typeface="楷体_GB2312"/>
              <a:cs typeface="楷体_GB2312"/>
            </a:endParaRPr>
          </a:p>
        </p:txBody>
      </p:sp>
      <p:sp>
        <p:nvSpPr>
          <p:cNvPr id="3" name="Rectangle 3"/>
          <p:cNvSpPr txBox="1">
            <a:spLocks noChangeArrowheads="1"/>
          </p:cNvSpPr>
          <p:nvPr/>
        </p:nvSpPr>
        <p:spPr bwMode="auto">
          <a:xfrm>
            <a:off x="684530" y="1989455"/>
            <a:ext cx="2950845" cy="3228340"/>
          </a:xfrm>
          <a:prstGeom prst="rect">
            <a:avLst/>
          </a:prstGeom>
          <a:noFill/>
          <a:ln w="9525">
            <a:noFill/>
            <a:miter lim="800000"/>
          </a:ln>
        </p:spPr>
        <p:txBody>
          <a:bodyPr/>
          <a:lstStyle/>
          <a:p>
            <a:pPr marL="533400" indent="-533400" eaLnBrk="0" latinLnBrk="0" hangingPunct="0">
              <a:lnSpc>
                <a:spcPct val="200000"/>
              </a:lnSpc>
              <a:spcBef>
                <a:spcPts val="0"/>
              </a:spcBef>
              <a:buFont typeface="Arial" panose="020B0604020202020204" pitchFamily="34" charset="0"/>
              <a:buChar char="•"/>
              <a:defRPr/>
            </a:pPr>
            <a:r>
              <a:rPr lang="zh-CN" altLang="en-US" sz="3200" i="0" dirty="0">
                <a:solidFill>
                  <a:srgbClr val="0070C0"/>
                </a:solidFill>
                <a:latin typeface="+mn-lt"/>
                <a:ea typeface="宋体" panose="02010600030101010101" pitchFamily="2" charset="-122"/>
              </a:rPr>
              <a:t>压力测试</a:t>
            </a:r>
            <a:endParaRPr lang="zh-CN" altLang="en-US" sz="2400" b="1" i="0" u="sng" dirty="0">
              <a:solidFill>
                <a:srgbClr val="0070C0"/>
              </a:solidFill>
              <a:latin typeface="+mn-lt"/>
              <a:ea typeface="宋体" panose="02010600030101010101" pitchFamily="2" charset="-122"/>
            </a:endParaRPr>
          </a:p>
          <a:p>
            <a:pPr marL="533400" indent="-533400" eaLnBrk="0" latinLnBrk="0" hangingPunct="0">
              <a:lnSpc>
                <a:spcPct val="200000"/>
              </a:lnSpc>
              <a:spcBef>
                <a:spcPts val="0"/>
              </a:spcBef>
              <a:buFont typeface="Arial" panose="020B0604020202020204" pitchFamily="34" charset="0"/>
              <a:buChar char="•"/>
              <a:defRPr/>
            </a:pPr>
            <a:r>
              <a:rPr lang="zh-CN" altLang="en-US" sz="3200" i="0" dirty="0">
                <a:solidFill>
                  <a:srgbClr val="0070C0"/>
                </a:solidFill>
                <a:latin typeface="+mn-lt"/>
                <a:ea typeface="宋体" panose="02010600030101010101" pitchFamily="2" charset="-122"/>
              </a:rPr>
              <a:t>负载测试</a:t>
            </a:r>
            <a:endParaRPr lang="zh-CN" altLang="en-US" sz="3200" b="1" i="0" u="sng" dirty="0">
              <a:solidFill>
                <a:srgbClr val="0070C0"/>
              </a:solidFill>
              <a:latin typeface="+mn-lt"/>
              <a:ea typeface="宋体" panose="02010600030101010101" pitchFamily="2" charset="-122"/>
            </a:endParaRPr>
          </a:p>
          <a:p>
            <a:pPr marL="533400" indent="-533400" eaLnBrk="0" latinLnBrk="0" hangingPunct="0">
              <a:lnSpc>
                <a:spcPct val="200000"/>
              </a:lnSpc>
              <a:spcBef>
                <a:spcPts val="0"/>
              </a:spcBef>
              <a:buFont typeface="Arial" panose="020B0604020202020204" pitchFamily="34" charset="0"/>
              <a:buChar char="•"/>
              <a:defRPr/>
            </a:pPr>
            <a:r>
              <a:rPr lang="zh-CN" altLang="en-US" sz="3200" i="0" dirty="0">
                <a:solidFill>
                  <a:srgbClr val="0070C0"/>
                </a:solidFill>
                <a:latin typeface="+mn-lt"/>
                <a:ea typeface="宋体" panose="02010600030101010101" pitchFamily="2" charset="-122"/>
              </a:rPr>
              <a:t>稳定性测试</a:t>
            </a:r>
            <a:endParaRPr lang="zh-CN" altLang="en-US" sz="3200" i="0" dirty="0">
              <a:solidFill>
                <a:srgbClr val="0070C0"/>
              </a:solidFill>
              <a:latin typeface="+mn-lt"/>
              <a:ea typeface="宋体" panose="02010600030101010101" pitchFamily="2" charset="-122"/>
            </a:endParaRPr>
          </a:p>
        </p:txBody>
      </p:sp>
      <p:pic>
        <p:nvPicPr>
          <p:cNvPr id="48131" name="Picture 2" descr="http://www.acebi-service.com/IMAGES/lifeboat-load-test.jpg"/>
          <p:cNvPicPr>
            <a:picLocks noChangeAspect="1" noChangeArrowheads="1"/>
          </p:cNvPicPr>
          <p:nvPr/>
        </p:nvPicPr>
        <p:blipFill>
          <a:blip r:embed="rId1"/>
          <a:srcRect/>
          <a:stretch>
            <a:fillRect/>
          </a:stretch>
        </p:blipFill>
        <p:spPr bwMode="auto">
          <a:xfrm>
            <a:off x="6875463" y="1989138"/>
            <a:ext cx="2122487" cy="3571875"/>
          </a:xfrm>
          <a:prstGeom prst="rect">
            <a:avLst/>
          </a:prstGeom>
          <a:noFill/>
          <a:ln w="9525">
            <a:noFill/>
            <a:miter lim="800000"/>
            <a:headEnd/>
            <a:tailEnd/>
          </a:ln>
        </p:spPr>
      </p:pic>
      <p:pic>
        <p:nvPicPr>
          <p:cNvPr id="48132" name="Picture 4" descr="http://loadstorm.com/files/load-test-brick-pile.jpg"/>
          <p:cNvPicPr>
            <a:picLocks noChangeAspect="1" noChangeArrowheads="1"/>
          </p:cNvPicPr>
          <p:nvPr/>
        </p:nvPicPr>
        <p:blipFill>
          <a:blip r:embed="rId2"/>
          <a:srcRect/>
          <a:stretch>
            <a:fillRect/>
          </a:stretch>
        </p:blipFill>
        <p:spPr bwMode="auto">
          <a:xfrm>
            <a:off x="4140200" y="1989138"/>
            <a:ext cx="2552700" cy="36718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10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116013" y="260350"/>
            <a:ext cx="6551612" cy="792163"/>
          </a:xfrm>
        </p:spPr>
        <p:txBody>
          <a:bodyPr/>
          <a:lstStyle/>
          <a:p>
            <a:pPr algn="ctr">
              <a:defRPr/>
            </a:pPr>
            <a:r>
              <a:rPr kumimoji="1" lang="zh-CN" altLang="en-US" sz="3600" b="1" dirty="0" smtClean="0">
                <a:solidFill>
                  <a:srgbClr val="FFFF00"/>
                </a:solidFill>
                <a:latin typeface="+mn-ea"/>
                <a:ea typeface="+mn-ea"/>
              </a:rPr>
              <a:t>压力</a:t>
            </a:r>
            <a:r>
              <a:rPr kumimoji="1" lang="en-US" altLang="zh-CN" sz="3600" b="1" dirty="0" smtClean="0">
                <a:solidFill>
                  <a:srgbClr val="FFFF00"/>
                </a:solidFill>
                <a:latin typeface="+mn-ea"/>
                <a:ea typeface="+mn-ea"/>
              </a:rPr>
              <a:t>/</a:t>
            </a:r>
            <a:r>
              <a:rPr kumimoji="1" lang="zh-CN" altLang="en-US" sz="3600" b="1" dirty="0" smtClean="0">
                <a:solidFill>
                  <a:srgbClr val="FFFF00"/>
                </a:solidFill>
                <a:latin typeface="+mn-ea"/>
                <a:ea typeface="+mn-ea"/>
              </a:rPr>
              <a:t>负载测试</a:t>
            </a:r>
            <a:endParaRPr kumimoji="1" lang="zh-CN" altLang="en-US" sz="3600" b="1" dirty="0">
              <a:solidFill>
                <a:srgbClr val="FFFF00"/>
              </a:solidFill>
              <a:latin typeface="+mn-ea"/>
              <a:ea typeface="+mn-ea"/>
            </a:endParaRPr>
          </a:p>
        </p:txBody>
      </p:sp>
      <p:sp>
        <p:nvSpPr>
          <p:cNvPr id="50178" name="Rectangle 5"/>
          <p:cNvSpPr>
            <a:spLocks noChangeArrowheads="1"/>
          </p:cNvSpPr>
          <p:nvPr/>
        </p:nvSpPr>
        <p:spPr bwMode="auto">
          <a:xfrm>
            <a:off x="611188" y="1412875"/>
            <a:ext cx="8137525" cy="2009775"/>
          </a:xfrm>
          <a:prstGeom prst="rect">
            <a:avLst/>
          </a:prstGeom>
          <a:noFill/>
          <a:ln w="9525">
            <a:noFill/>
            <a:miter lim="800000"/>
          </a:ln>
        </p:spPr>
        <p:txBody>
          <a:bodyPr>
            <a:spAutoFit/>
          </a:bodyPr>
          <a:lstStyle/>
          <a:p>
            <a:pPr>
              <a:lnSpc>
                <a:spcPct val="130000"/>
              </a:lnSpc>
            </a:pPr>
            <a:r>
              <a:rPr lang="zh-CN" altLang="en-US" sz="2400" b="1" i="0" u="sng">
                <a:solidFill>
                  <a:srgbClr val="0000FF"/>
                </a:solidFill>
              </a:rPr>
              <a:t>压力测试(Stress test)，</a:t>
            </a:r>
            <a:r>
              <a:rPr lang="zh-CN" altLang="en-US" sz="2400" i="0">
                <a:solidFill>
                  <a:srgbClr val="0070C0"/>
                </a:solidFill>
              </a:rPr>
              <a:t>也称为强度测试、负载测试。压力测试是模拟实际应用的软硬件环境及用户使用过程的系统负荷，长时间或超大负荷地运行测试软件，来测试被测系统的性能、可靠性、稳定性等。</a:t>
            </a:r>
            <a:endParaRPr lang="zh-CN" altLang="en-US" sz="2400" i="0">
              <a:solidFill>
                <a:srgbClr val="0070C0"/>
              </a:solidFill>
            </a:endParaRPr>
          </a:p>
        </p:txBody>
      </p:sp>
      <p:pic>
        <p:nvPicPr>
          <p:cNvPr id="50179" name="Picture 7" descr="http://componentsofcomputer.info/wp-content/uploads/Cpu%20Amd%20Athlon.jpg"/>
          <p:cNvPicPr>
            <a:picLocks noChangeAspect="1" noChangeArrowheads="1"/>
          </p:cNvPicPr>
          <p:nvPr/>
        </p:nvPicPr>
        <p:blipFill>
          <a:blip r:embed="rId1"/>
          <a:srcRect/>
          <a:stretch>
            <a:fillRect/>
          </a:stretch>
        </p:blipFill>
        <p:spPr bwMode="auto">
          <a:xfrm>
            <a:off x="2771775" y="3644900"/>
            <a:ext cx="3614738" cy="2711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494155" y="367030"/>
            <a:ext cx="6078220" cy="561975"/>
          </a:xfrm>
        </p:spPr>
        <p:txBody>
          <a:bodyPr/>
          <a:lstStyle/>
          <a:p>
            <a:pPr algn="ctr">
              <a:defRPr/>
            </a:pPr>
            <a:r>
              <a:rPr kumimoji="1" lang="zh-CN" altLang="en-US" sz="3600" b="1" dirty="0">
                <a:solidFill>
                  <a:srgbClr val="FFFF00"/>
                </a:solidFill>
                <a:latin typeface="+mn-ea"/>
                <a:ea typeface="+mn-ea"/>
              </a:rPr>
              <a:t>压力测试类型</a:t>
            </a:r>
            <a:endParaRPr kumimoji="1" lang="zh-CN" altLang="en-US" sz="3600" b="1" dirty="0">
              <a:solidFill>
                <a:srgbClr val="FFFF00"/>
              </a:solidFill>
              <a:latin typeface="+mn-ea"/>
              <a:ea typeface="+mn-ea"/>
            </a:endParaRPr>
          </a:p>
        </p:txBody>
      </p:sp>
      <p:sp>
        <p:nvSpPr>
          <p:cNvPr id="52226" name="Rectangle 3"/>
          <p:cNvSpPr>
            <a:spLocks noGrp="1" noChangeArrowheads="1"/>
          </p:cNvSpPr>
          <p:nvPr>
            <p:ph type="body" idx="1"/>
          </p:nvPr>
        </p:nvSpPr>
        <p:spPr>
          <a:xfrm>
            <a:off x="1197610" y="3509963"/>
            <a:ext cx="4792663" cy="2159000"/>
          </a:xfrm>
        </p:spPr>
        <p:txBody>
          <a:bodyPr/>
          <a:lstStyle/>
          <a:p>
            <a:pPr>
              <a:lnSpc>
                <a:spcPct val="120000"/>
              </a:lnSpc>
              <a:buClr>
                <a:srgbClr val="91AC4E"/>
              </a:buClr>
              <a:buSzPct val="86000"/>
              <a:buFont typeface="Wingdings" panose="05000000000000000000" pitchFamily="2" charset="2"/>
              <a:buChar char="p"/>
            </a:pPr>
            <a:r>
              <a:rPr lang="zh-CN" altLang="en-US" sz="3200" smtClean="0">
                <a:solidFill>
                  <a:srgbClr val="00B050"/>
                </a:solidFill>
              </a:rPr>
              <a:t> </a:t>
            </a:r>
            <a:r>
              <a:rPr lang="zh-CN" altLang="en-US" sz="2800" smtClean="0">
                <a:solidFill>
                  <a:srgbClr val="00B050"/>
                </a:solidFill>
                <a:ea typeface="楷体" panose="02010609060101010101" charset="-122"/>
                <a:cs typeface="楷体" panose="02010609060101010101" charset="-122"/>
              </a:rPr>
              <a:t>并发性能测试（重点）</a:t>
            </a:r>
            <a:endParaRPr lang="zh-CN" altLang="en-US" sz="2800" smtClean="0">
              <a:solidFill>
                <a:srgbClr val="00B050"/>
              </a:solidFill>
              <a:ea typeface="楷体" panose="02010609060101010101" charset="-122"/>
              <a:cs typeface="楷体" panose="02010609060101010101" charset="-122"/>
            </a:endParaRPr>
          </a:p>
          <a:p>
            <a:pPr>
              <a:lnSpc>
                <a:spcPct val="120000"/>
              </a:lnSpc>
              <a:buClr>
                <a:srgbClr val="91AC4E"/>
              </a:buClr>
              <a:buSzPct val="86000"/>
              <a:buFont typeface="Wingdings" panose="05000000000000000000" pitchFamily="2" charset="2"/>
              <a:buChar char="p"/>
            </a:pPr>
            <a:r>
              <a:rPr lang="zh-CN" altLang="en-US" sz="2800" smtClean="0">
                <a:solidFill>
                  <a:srgbClr val="00B050"/>
                </a:solidFill>
                <a:ea typeface="楷体" panose="02010609060101010101" charset="-122"/>
                <a:cs typeface="楷体" panose="02010609060101010101" charset="-122"/>
              </a:rPr>
              <a:t> 疲劳强度测试</a:t>
            </a:r>
            <a:endParaRPr lang="zh-CN" altLang="en-US" sz="2800" smtClean="0">
              <a:solidFill>
                <a:srgbClr val="00B050"/>
              </a:solidFill>
              <a:ea typeface="楷体" panose="02010609060101010101" charset="-122"/>
              <a:cs typeface="楷体" panose="02010609060101010101" charset="-122"/>
            </a:endParaRPr>
          </a:p>
          <a:p>
            <a:pPr>
              <a:lnSpc>
                <a:spcPct val="120000"/>
              </a:lnSpc>
              <a:buClr>
                <a:srgbClr val="91AC4E"/>
              </a:buClr>
              <a:buSzPct val="86000"/>
              <a:buFont typeface="Wingdings" panose="05000000000000000000" pitchFamily="2" charset="2"/>
              <a:buChar char="p"/>
            </a:pPr>
            <a:r>
              <a:rPr lang="zh-CN" altLang="en-US" sz="2800" smtClean="0">
                <a:solidFill>
                  <a:srgbClr val="00B050"/>
                </a:solidFill>
                <a:ea typeface="楷体" panose="02010609060101010101" charset="-122"/>
                <a:cs typeface="楷体" panose="02010609060101010101" charset="-122"/>
              </a:rPr>
              <a:t> 大数据量测试 </a:t>
            </a:r>
            <a:endParaRPr lang="zh-CN" altLang="en-US" sz="2800" smtClean="0">
              <a:solidFill>
                <a:srgbClr val="00B050"/>
              </a:solidFill>
              <a:ea typeface="楷体" panose="02010609060101010101" charset="-122"/>
              <a:cs typeface="楷体" panose="02010609060101010101" charset="-122"/>
            </a:endParaRPr>
          </a:p>
        </p:txBody>
      </p:sp>
      <p:sp>
        <p:nvSpPr>
          <p:cNvPr id="52227" name="Rectangle 5"/>
          <p:cNvSpPr>
            <a:spLocks noChangeArrowheads="1"/>
          </p:cNvSpPr>
          <p:nvPr/>
        </p:nvSpPr>
        <p:spPr bwMode="auto">
          <a:xfrm>
            <a:off x="539750" y="1557338"/>
            <a:ext cx="8135938" cy="1753235"/>
          </a:xfrm>
          <a:prstGeom prst="rect">
            <a:avLst/>
          </a:prstGeom>
          <a:noFill/>
          <a:ln w="9525">
            <a:noFill/>
            <a:miter lim="800000"/>
          </a:ln>
        </p:spPr>
        <p:txBody>
          <a:bodyPr>
            <a:spAutoFit/>
          </a:bodyPr>
          <a:lstStyle/>
          <a:p>
            <a:pPr eaLnBrk="1" latinLnBrk="0" hangingPunct="1">
              <a:lnSpc>
                <a:spcPct val="150000"/>
              </a:lnSpc>
              <a:spcBef>
                <a:spcPts val="0"/>
              </a:spcBef>
            </a:pPr>
            <a:r>
              <a:rPr lang="en-US" altLang="zh-CN" sz="2400" i="0">
                <a:solidFill>
                  <a:srgbClr val="0070C0"/>
                </a:solidFill>
              </a:rPr>
              <a:t>       </a:t>
            </a:r>
            <a:r>
              <a:rPr lang="zh-CN" altLang="en-US" sz="2400" i="0">
                <a:solidFill>
                  <a:srgbClr val="0070C0"/>
                </a:solidFill>
              </a:rPr>
              <a:t>在一种需要反常的（如长时间的峰值）数量、频率或资源的方式下，执行可重复的负载测试，以检查程序对异常情况的抵抗能力，找出</a:t>
            </a:r>
            <a:r>
              <a:rPr lang="zh-CN" altLang="en-US" sz="2400" b="1" i="0">
                <a:solidFill>
                  <a:srgbClr val="00B050"/>
                </a:solidFill>
              </a:rPr>
              <a:t>性能瓶颈</a:t>
            </a:r>
            <a:r>
              <a:rPr lang="zh-CN" altLang="en-US" sz="2400" i="0">
                <a:solidFill>
                  <a:srgbClr val="0070C0"/>
                </a:solidFill>
              </a:rPr>
              <a:t>或其它</a:t>
            </a:r>
            <a:r>
              <a:rPr lang="zh-CN" altLang="en-US" sz="2400" b="1" i="0">
                <a:solidFill>
                  <a:srgbClr val="00B050"/>
                </a:solidFill>
              </a:rPr>
              <a:t>不稳定性问题</a:t>
            </a:r>
            <a:endParaRPr lang="zh-CN" altLang="en-US" sz="2400" b="1" i="0">
              <a:solidFill>
                <a:srgbClr val="00B050"/>
              </a:solidFill>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856740" y="367030"/>
            <a:ext cx="5715635" cy="561975"/>
          </a:xfrm>
        </p:spPr>
        <p:txBody>
          <a:bodyPr/>
          <a:lstStyle/>
          <a:p>
            <a:pPr algn="ctr">
              <a:defRPr/>
            </a:pPr>
            <a:r>
              <a:rPr kumimoji="1" lang="en-US" altLang="zh-CN" sz="3600" b="1" dirty="0" smtClean="0">
                <a:solidFill>
                  <a:srgbClr val="FFFF00"/>
                </a:solidFill>
                <a:latin typeface="+mn-lt"/>
                <a:ea typeface="+mn-ea"/>
              </a:rPr>
              <a:t>ST- </a:t>
            </a:r>
            <a:r>
              <a:rPr kumimoji="1" lang="zh-CN" altLang="en-US" sz="3600" b="1" dirty="0" smtClean="0">
                <a:solidFill>
                  <a:srgbClr val="FFFF00"/>
                </a:solidFill>
                <a:latin typeface="+mn-ea"/>
                <a:ea typeface="+mn-ea"/>
              </a:rPr>
              <a:t>并发</a:t>
            </a:r>
            <a:r>
              <a:rPr kumimoji="1" lang="zh-CN" altLang="en-US" sz="3600" b="1" dirty="0">
                <a:solidFill>
                  <a:srgbClr val="FFFF00"/>
                </a:solidFill>
                <a:latin typeface="+mn-ea"/>
                <a:ea typeface="+mn-ea"/>
              </a:rPr>
              <a:t>性能测试</a:t>
            </a:r>
            <a:endParaRPr kumimoji="1" lang="zh-CN" altLang="en-US" sz="3600" b="1" dirty="0">
              <a:solidFill>
                <a:srgbClr val="FFFF00"/>
              </a:solidFill>
              <a:latin typeface="+mn-ea"/>
              <a:ea typeface="+mn-ea"/>
            </a:endParaRPr>
          </a:p>
        </p:txBody>
      </p:sp>
      <p:sp>
        <p:nvSpPr>
          <p:cNvPr id="54274" name="Rectangle 3"/>
          <p:cNvSpPr>
            <a:spLocks noGrp="1" noChangeArrowheads="1"/>
          </p:cNvSpPr>
          <p:nvPr>
            <p:ph type="body" idx="1"/>
          </p:nvPr>
        </p:nvSpPr>
        <p:spPr>
          <a:xfrm>
            <a:off x="611505" y="1773555"/>
            <a:ext cx="8064500" cy="4125595"/>
          </a:xfrm>
        </p:spPr>
        <p:txBody>
          <a:bodyPr/>
          <a:lstStyle/>
          <a:p>
            <a:pPr marL="0" indent="0">
              <a:lnSpc>
                <a:spcPct val="130000"/>
              </a:lnSpc>
              <a:buFont typeface="Wingdings" panose="05000000000000000000" pitchFamily="2" charset="2"/>
              <a:buNone/>
            </a:pPr>
            <a:r>
              <a:rPr lang="en-US" altLang="zh-CN" sz="2400" smtClean="0">
                <a:solidFill>
                  <a:srgbClr val="0070C0"/>
                </a:solidFill>
                <a:ea typeface="楷体" panose="02010609060101010101" charset="-122"/>
                <a:cs typeface="楷体" panose="02010609060101010101" charset="-122"/>
              </a:rPr>
              <a:t>       </a:t>
            </a:r>
            <a:r>
              <a:rPr lang="zh-CN" altLang="en-US" sz="2400" smtClean="0">
                <a:solidFill>
                  <a:srgbClr val="0070C0"/>
                </a:solidFill>
                <a:ea typeface="楷体" panose="02010609060101010101" charset="-122"/>
                <a:cs typeface="楷体" panose="02010609060101010101" charset="-122"/>
              </a:rPr>
              <a:t>并发性能测试的过程也是一个负载测试过程，即逐渐增加并发虚拟用户数负载，直到系统出现性能瓶颈或者崩溃为止。</a:t>
            </a:r>
            <a:endParaRPr lang="en-US" altLang="zh-CN" sz="2400" smtClean="0">
              <a:solidFill>
                <a:srgbClr val="0070C0"/>
              </a:solidFill>
              <a:ea typeface="楷体" panose="02010609060101010101" charset="-122"/>
              <a:cs typeface="楷体" panose="02010609060101010101" charset="-122"/>
            </a:endParaRPr>
          </a:p>
          <a:p>
            <a:pPr marL="0" indent="0">
              <a:lnSpc>
                <a:spcPct val="130000"/>
              </a:lnSpc>
              <a:buFont typeface="Wingdings" panose="05000000000000000000" pitchFamily="2" charset="2"/>
              <a:buNone/>
            </a:pPr>
            <a:endParaRPr lang="en-US" altLang="zh-CN" sz="2400" smtClean="0">
              <a:solidFill>
                <a:srgbClr val="0070C0"/>
              </a:solidFill>
              <a:ea typeface="楷体" panose="02010609060101010101" charset="-122"/>
              <a:cs typeface="楷体" panose="02010609060101010101" charset="-122"/>
            </a:endParaRPr>
          </a:p>
          <a:p>
            <a:pPr marL="0" indent="0">
              <a:lnSpc>
                <a:spcPct val="130000"/>
              </a:lnSpc>
              <a:buFontTx/>
              <a:buNone/>
            </a:pPr>
            <a:r>
              <a:rPr lang="zh-CN" altLang="en-US" sz="2400" b="1" u="sng" smtClean="0">
                <a:solidFill>
                  <a:srgbClr val="00B050"/>
                </a:solidFill>
                <a:ea typeface="楷体" panose="02010609060101010101" charset="-122"/>
                <a:cs typeface="楷体" panose="02010609060101010101" charset="-122"/>
              </a:rPr>
              <a:t>破坏性压力测试</a:t>
            </a:r>
            <a:r>
              <a:rPr lang="zh-CN" altLang="en-US" sz="2400" smtClean="0">
                <a:solidFill>
                  <a:srgbClr val="00B050"/>
                </a:solidFill>
                <a:ea typeface="楷体" panose="02010609060101010101" charset="-122"/>
                <a:cs typeface="楷体" panose="02010609060101010101" charset="-122"/>
              </a:rPr>
              <a:t>，</a:t>
            </a:r>
            <a:r>
              <a:rPr lang="zh-CN" altLang="en-US" sz="2400" smtClean="0">
                <a:solidFill>
                  <a:srgbClr val="0070C0"/>
                </a:solidFill>
                <a:ea typeface="楷体" panose="02010609060101010101" charset="-122"/>
                <a:cs typeface="楷体" panose="02010609060101010101" charset="-122"/>
              </a:rPr>
              <a:t>通过不断加载的手段，快速造成系统的崩溃，让问题尽快地暴露出来</a:t>
            </a:r>
            <a:endParaRPr lang="zh-CN" altLang="en-US" sz="2400" smtClean="0">
              <a:solidFill>
                <a:srgbClr val="0070C0"/>
              </a:solidFill>
              <a:ea typeface="楷体" panose="02010609060101010101" charset="-122"/>
              <a:cs typeface="楷体" panose="02010609060101010101" charset="-122"/>
            </a:endParaRPr>
          </a:p>
          <a:p>
            <a:pPr marL="0" indent="0">
              <a:lnSpc>
                <a:spcPct val="90000"/>
              </a:lnSpc>
              <a:buFont typeface="Wingdings" panose="05000000000000000000" pitchFamily="2" charset="2"/>
              <a:buNone/>
            </a:pPr>
            <a:endParaRPr lang="en-US" altLang="zh-CN" sz="2400" b="1" i="1" smtClean="0">
              <a:solidFill>
                <a:srgbClr val="3366FF"/>
              </a:solidFill>
              <a:ea typeface="楷体" panose="02010609060101010101" charset="-122"/>
              <a:cs typeface="楷体" panose="02010609060101010101" charset="-122"/>
            </a:endParaRPr>
          </a:p>
          <a:p>
            <a:pPr marL="0" indent="0" algn="ctr">
              <a:lnSpc>
                <a:spcPct val="90000"/>
              </a:lnSpc>
              <a:buFont typeface="Wingdings" panose="05000000000000000000" pitchFamily="2" charset="2"/>
              <a:buNone/>
            </a:pPr>
            <a:r>
              <a:rPr lang="en-US" altLang="zh-CN" sz="2800" b="1" smtClean="0">
                <a:solidFill>
                  <a:srgbClr val="3366FF"/>
                </a:solidFill>
                <a:ea typeface="楷体" panose="02010609060101010101" charset="-122"/>
                <a:cs typeface="楷体" panose="02010609060101010101" charset="-122"/>
              </a:rPr>
              <a:t>ramp-up</a:t>
            </a:r>
            <a:r>
              <a:rPr lang="zh-CN" altLang="en-US" sz="2800" b="1" smtClean="0">
                <a:solidFill>
                  <a:srgbClr val="3366FF"/>
                </a:solidFill>
                <a:ea typeface="楷体" panose="02010609060101010101" charset="-122"/>
                <a:cs typeface="楷体" panose="02010609060101010101" charset="-122"/>
              </a:rPr>
              <a:t>测试</a:t>
            </a:r>
            <a:endParaRPr lang="zh-CN" altLang="en-US" sz="2800" b="1" smtClean="0">
              <a:solidFill>
                <a:srgbClr val="3366FF"/>
              </a:solidFill>
              <a:ea typeface="楷体" panose="02010609060101010101" charset="-122"/>
              <a:cs typeface="楷体" panose="02010609060101010101" charset="-122"/>
            </a:endParaRPr>
          </a:p>
          <a:p>
            <a:pPr marL="179705" lvl="1" indent="0">
              <a:lnSpc>
                <a:spcPct val="90000"/>
              </a:lnSpc>
              <a:buFont typeface="Wingdings" panose="05000000000000000000" pitchFamily="2" charset="2"/>
              <a:buNone/>
            </a:pPr>
            <a:r>
              <a:rPr lang="zh-CN" altLang="en-US" sz="2400" smtClean="0">
                <a:ea typeface="楷体" panose="02010609060101010101" charset="-122"/>
                <a:cs typeface="楷体" panose="02010609060101010101" charset="-122"/>
              </a:rPr>
              <a:t>    </a:t>
            </a:r>
            <a:endParaRPr lang="zh-CN" altLang="en-US" sz="2400" smtClean="0">
              <a:ea typeface="楷体" panose="02010609060101010101" charset="-122"/>
              <a:cs typeface="楷体" panose="02010609060101010101" charset="-122"/>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764030" y="189230"/>
            <a:ext cx="5664200" cy="836295"/>
          </a:xfrm>
        </p:spPr>
        <p:txBody>
          <a:bodyPr/>
          <a:lstStyle/>
          <a:p>
            <a:pPr algn="ctr"/>
            <a:r>
              <a:rPr kumimoji="1" lang="en-US" altLang="zh-CN" sz="3600" b="1" smtClean="0">
                <a:solidFill>
                  <a:srgbClr val="FFFF00"/>
                </a:solidFill>
              </a:rPr>
              <a:t>ST- </a:t>
            </a:r>
            <a:r>
              <a:rPr kumimoji="1" lang="zh-CN" altLang="en-US" sz="3600" b="1" smtClean="0">
                <a:solidFill>
                  <a:srgbClr val="FFFF00"/>
                </a:solidFill>
                <a:ea typeface="楷体_GB2312"/>
                <a:cs typeface="楷体_GB2312"/>
              </a:rPr>
              <a:t>疲劳强度测试</a:t>
            </a:r>
            <a:endParaRPr kumimoji="1" lang="zh-CN" altLang="en-US" sz="3600" b="1" smtClean="0">
              <a:solidFill>
                <a:srgbClr val="FFFF00"/>
              </a:solidFill>
              <a:ea typeface="楷体_GB2312"/>
              <a:cs typeface="楷体_GB2312"/>
            </a:endParaRPr>
          </a:p>
        </p:txBody>
      </p:sp>
      <p:sp>
        <p:nvSpPr>
          <p:cNvPr id="56323" name="Rectangle 3"/>
          <p:cNvSpPr>
            <a:spLocks noGrp="1" noChangeArrowheads="1"/>
          </p:cNvSpPr>
          <p:nvPr>
            <p:ph type="body" idx="1"/>
          </p:nvPr>
        </p:nvSpPr>
        <p:spPr>
          <a:xfrm>
            <a:off x="611505" y="1484630"/>
            <a:ext cx="8208645" cy="5071110"/>
          </a:xfrm>
        </p:spPr>
        <p:txBody>
          <a:bodyPr/>
          <a:lstStyle/>
          <a:p>
            <a:pPr marL="0" lvl="1" indent="179705" eaLnBrk="1" latinLnBrk="0" hangingPunct="1">
              <a:lnSpc>
                <a:spcPct val="150000"/>
              </a:lnSpc>
              <a:spcBef>
                <a:spcPts val="0"/>
              </a:spcBef>
              <a:buFont typeface="Wingdings" panose="05000000000000000000" pitchFamily="2" charset="2"/>
              <a:buNone/>
              <a:defRPr/>
            </a:pPr>
            <a:r>
              <a:rPr lang="en-US" altLang="zh-CN" sz="2400" dirty="0" smtClean="0">
                <a:solidFill>
                  <a:srgbClr val="0070C0"/>
                </a:solidFill>
                <a:ea typeface="宋体" panose="02010600030101010101" pitchFamily="2" charset="-122"/>
                <a:cs typeface="宋体" panose="02010600030101010101" pitchFamily="2" charset="-122"/>
              </a:rPr>
              <a:t>     </a:t>
            </a:r>
            <a:r>
              <a:rPr lang="zh-CN" altLang="en-US" sz="2400" dirty="0" smtClean="0">
                <a:solidFill>
                  <a:srgbClr val="0070C0"/>
                </a:solidFill>
                <a:ea typeface="宋体" panose="02010600030101010101" pitchFamily="2" charset="-122"/>
                <a:cs typeface="宋体" panose="02010600030101010101" pitchFamily="2" charset="-122"/>
              </a:rPr>
              <a:t>采用系统稳定运行情况下能够支持的最大负载，持续长时间运行，以发现性能问题。</a:t>
            </a:r>
            <a:endParaRPr lang="zh-CN" altLang="en-US" sz="2400" b="1" u="sng" dirty="0" smtClean="0">
              <a:solidFill>
                <a:srgbClr val="0070C0"/>
              </a:solidFill>
              <a:ea typeface="宋体" panose="02010600030101010101" pitchFamily="2" charset="-122"/>
              <a:cs typeface="宋体" panose="02010600030101010101" pitchFamily="2" charset="-122"/>
            </a:endParaRPr>
          </a:p>
          <a:p>
            <a:pPr marL="0" lvl="1" indent="179705" eaLnBrk="1" latinLnBrk="0" hangingPunct="1">
              <a:lnSpc>
                <a:spcPct val="150000"/>
              </a:lnSpc>
              <a:spcBef>
                <a:spcPts val="0"/>
              </a:spcBef>
              <a:buFont typeface="Wingdings" panose="05000000000000000000" pitchFamily="2" charset="2"/>
              <a:buNone/>
              <a:defRPr/>
            </a:pPr>
            <a:r>
              <a:rPr lang="zh-CN" altLang="en-US" sz="2400" b="1" dirty="0" smtClean="0">
                <a:solidFill>
                  <a:srgbClr val="00B050"/>
                </a:solidFill>
                <a:ea typeface="宋体" panose="02010600030101010101" pitchFamily="2" charset="-122"/>
                <a:cs typeface="宋体" panose="02010600030101010101" pitchFamily="2" charset="-122"/>
              </a:rPr>
              <a:t>     </a:t>
            </a:r>
            <a:r>
              <a:rPr lang="zh-CN" altLang="en-US" sz="2400" b="1" u="sng" dirty="0" smtClean="0">
                <a:solidFill>
                  <a:srgbClr val="00B050"/>
                </a:solidFill>
                <a:ea typeface="宋体" panose="02010600030101010101" pitchFamily="2" charset="-122"/>
                <a:cs typeface="宋体" panose="02010600030101010101" pitchFamily="2" charset="-122"/>
              </a:rPr>
              <a:t>渗入测试</a:t>
            </a:r>
            <a:r>
              <a:rPr lang="zh-CN" altLang="en-US" sz="2400" dirty="0" smtClean="0">
                <a:solidFill>
                  <a:srgbClr val="00B050"/>
                </a:solidFill>
                <a:ea typeface="宋体" panose="02010600030101010101" pitchFamily="2" charset="-122"/>
                <a:cs typeface="宋体" panose="02010600030101010101" pitchFamily="2" charset="-122"/>
              </a:rPr>
              <a:t>（</a:t>
            </a:r>
            <a:r>
              <a:rPr lang="en-US" altLang="zh-CN" sz="2400" dirty="0" smtClean="0">
                <a:solidFill>
                  <a:srgbClr val="00B050"/>
                </a:solidFill>
                <a:ea typeface="宋体" panose="02010600030101010101" pitchFamily="2" charset="-122"/>
                <a:cs typeface="宋体" panose="02010600030101010101" pitchFamily="2" charset="-122"/>
              </a:rPr>
              <a:t>soak test</a:t>
            </a:r>
            <a:r>
              <a:rPr lang="zh-CN" altLang="en-US" sz="2400" dirty="0" smtClean="0">
                <a:solidFill>
                  <a:srgbClr val="00B050"/>
                </a:solidFill>
                <a:ea typeface="宋体" panose="02010600030101010101" pitchFamily="2" charset="-122"/>
                <a:cs typeface="宋体" panose="02010600030101010101" pitchFamily="2" charset="-122"/>
              </a:rPr>
              <a:t>）</a:t>
            </a:r>
            <a:r>
              <a:rPr lang="zh-CN" altLang="en-US" sz="2400" b="1" dirty="0" smtClean="0">
                <a:solidFill>
                  <a:srgbClr val="00B050"/>
                </a:solidFill>
                <a:ea typeface="宋体" panose="02010600030101010101" pitchFamily="2" charset="-122"/>
                <a:cs typeface="宋体" panose="02010600030101010101" pitchFamily="2" charset="-122"/>
              </a:rPr>
              <a:t>，</a:t>
            </a:r>
            <a:r>
              <a:rPr lang="zh-CN" altLang="en-US" sz="2400" dirty="0" smtClean="0">
                <a:solidFill>
                  <a:srgbClr val="0070C0"/>
                </a:solidFill>
                <a:ea typeface="宋体" panose="02010600030101010101" pitchFamily="2" charset="-122"/>
                <a:cs typeface="宋体" panose="02010600030101010101" pitchFamily="2" charset="-122"/>
              </a:rPr>
              <a:t>通过长时间运行，使问题逐渐渗透出来，从而发现内存泄漏、垃圾收集（</a:t>
            </a:r>
            <a:r>
              <a:rPr lang="en-US" altLang="zh-CN" sz="2400" dirty="0" smtClean="0">
                <a:solidFill>
                  <a:srgbClr val="0070C0"/>
                </a:solidFill>
                <a:ea typeface="宋体" panose="02010600030101010101" pitchFamily="2" charset="-122"/>
                <a:cs typeface="宋体" panose="02010600030101010101" pitchFamily="2" charset="-122"/>
              </a:rPr>
              <a:t>GC</a:t>
            </a:r>
            <a:r>
              <a:rPr lang="zh-CN" altLang="en-US" sz="2400" dirty="0" smtClean="0">
                <a:solidFill>
                  <a:srgbClr val="0070C0"/>
                </a:solidFill>
                <a:ea typeface="宋体" panose="02010600030101010101" pitchFamily="2" charset="-122"/>
                <a:cs typeface="宋体" panose="02010600030101010101" pitchFamily="2" charset="-122"/>
              </a:rPr>
              <a:t>）或系统的其他问题，以检验系统的健壮性 </a:t>
            </a:r>
            <a:endParaRPr lang="zh-CN" altLang="en-US" sz="2400" dirty="0" smtClean="0">
              <a:solidFill>
                <a:srgbClr val="0070C0"/>
              </a:solidFill>
              <a:ea typeface="宋体" panose="02010600030101010101" pitchFamily="2" charset="-122"/>
              <a:cs typeface="宋体" panose="02010600030101010101" pitchFamily="2" charset="-122"/>
            </a:endParaRPr>
          </a:p>
          <a:p>
            <a:pPr marL="0" lvl="1" indent="179705" eaLnBrk="1" latinLnBrk="0" hangingPunct="1">
              <a:lnSpc>
                <a:spcPct val="150000"/>
              </a:lnSpc>
              <a:spcBef>
                <a:spcPts val="0"/>
              </a:spcBef>
              <a:buFont typeface="Wingdings" panose="05000000000000000000" pitchFamily="2" charset="2"/>
              <a:buNone/>
              <a:defRPr/>
            </a:pPr>
            <a:r>
              <a:rPr lang="zh-CN" altLang="en-US" sz="2400" dirty="0" smtClean="0">
                <a:solidFill>
                  <a:srgbClr val="00B050"/>
                </a:solidFill>
                <a:ea typeface="宋体" panose="02010600030101010101" pitchFamily="2" charset="-122"/>
                <a:cs typeface="宋体" panose="02010600030101010101" pitchFamily="2" charset="-122"/>
              </a:rPr>
              <a:t>     </a:t>
            </a:r>
            <a:r>
              <a:rPr lang="zh-CN" altLang="en-US" sz="2400" b="1" u="sng" dirty="0" smtClean="0">
                <a:solidFill>
                  <a:srgbClr val="00B050"/>
                </a:solidFill>
                <a:ea typeface="宋体" panose="02010600030101010101" pitchFamily="2" charset="-122"/>
                <a:cs typeface="宋体" panose="02010600030101010101" pitchFamily="2" charset="-122"/>
              </a:rPr>
              <a:t>峰谷测试</a:t>
            </a:r>
            <a:r>
              <a:rPr lang="zh-CN" altLang="en-US" sz="2400" dirty="0" smtClean="0">
                <a:solidFill>
                  <a:srgbClr val="00B050"/>
                </a:solidFill>
                <a:ea typeface="宋体" panose="02010600030101010101" pitchFamily="2" charset="-122"/>
                <a:cs typeface="宋体" panose="02010600030101010101" pitchFamily="2" charset="-122"/>
              </a:rPr>
              <a:t>（</a:t>
            </a:r>
            <a:r>
              <a:rPr lang="en-US" altLang="zh-CN" sz="2400" dirty="0" smtClean="0">
                <a:solidFill>
                  <a:srgbClr val="00B050"/>
                </a:solidFill>
                <a:ea typeface="宋体" panose="02010600030101010101" pitchFamily="2" charset="-122"/>
                <a:cs typeface="宋体" panose="02010600030101010101" pitchFamily="2" charset="-122"/>
              </a:rPr>
              <a:t>peak-rest test</a:t>
            </a:r>
            <a:r>
              <a:rPr lang="zh-CN" altLang="en-US" sz="2400" dirty="0" smtClean="0">
                <a:solidFill>
                  <a:srgbClr val="00B050"/>
                </a:solidFill>
                <a:ea typeface="宋体" panose="02010600030101010101" pitchFamily="2" charset="-122"/>
                <a:cs typeface="宋体" panose="02010600030101010101" pitchFamily="2" charset="-122"/>
              </a:rPr>
              <a:t>），</a:t>
            </a:r>
            <a:r>
              <a:rPr lang="zh-CN" altLang="en-US" sz="2400" dirty="0" smtClean="0">
                <a:solidFill>
                  <a:srgbClr val="0070C0"/>
                </a:solidFill>
                <a:ea typeface="宋体" panose="02010600030101010101" pitchFamily="2" charset="-122"/>
                <a:cs typeface="宋体" panose="02010600030101010101" pitchFamily="2" charset="-122"/>
              </a:rPr>
              <a:t>采用高低突变加载方式进行，先加载到高水平的负载，然后急剧降低负载，稍微平息一段时间，再加载到高水平的负载，重复这样过程，容易发现问题的蛛丝马迹，最终找到问题的根源</a:t>
            </a:r>
            <a:endParaRPr lang="zh-CN" altLang="en-US" sz="2400" dirty="0" smtClean="0">
              <a:solidFill>
                <a:srgbClr val="0070C0"/>
              </a:solidFill>
              <a:ea typeface="宋体" panose="02010600030101010101" pitchFamily="2" charset="-122"/>
              <a:cs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1920240" y="189230"/>
            <a:ext cx="5581015" cy="765175"/>
          </a:xfrm>
        </p:spPr>
        <p:txBody>
          <a:bodyPr/>
          <a:lstStyle/>
          <a:p>
            <a:pPr algn="ctr"/>
            <a:r>
              <a:rPr kumimoji="1" lang="en-US" altLang="zh-CN" sz="3600" b="1" smtClean="0">
                <a:solidFill>
                  <a:srgbClr val="FFFF00"/>
                </a:solidFill>
              </a:rPr>
              <a:t>ST- </a:t>
            </a:r>
            <a:r>
              <a:rPr kumimoji="1" lang="zh-CN" altLang="en-US" sz="3600" b="1" smtClean="0">
                <a:solidFill>
                  <a:srgbClr val="FFFF00"/>
                </a:solidFill>
                <a:ea typeface="楷体_GB2312"/>
                <a:cs typeface="楷体_GB2312"/>
              </a:rPr>
              <a:t>大数据量测试</a:t>
            </a:r>
            <a:endParaRPr kumimoji="1" lang="zh-CN" altLang="en-US" sz="3600" b="1" smtClean="0">
              <a:solidFill>
                <a:srgbClr val="FFFF00"/>
              </a:solidFill>
              <a:ea typeface="楷体_GB2312"/>
              <a:cs typeface="楷体_GB2312"/>
            </a:endParaRPr>
          </a:p>
        </p:txBody>
      </p:sp>
      <p:sp>
        <p:nvSpPr>
          <p:cNvPr id="58370" name="Rectangle 3"/>
          <p:cNvSpPr>
            <a:spLocks noGrp="1" noChangeArrowheads="1"/>
          </p:cNvSpPr>
          <p:nvPr>
            <p:ph type="body" idx="1"/>
          </p:nvPr>
        </p:nvSpPr>
        <p:spPr>
          <a:xfrm>
            <a:off x="755650" y="1484630"/>
            <a:ext cx="7920355" cy="3648075"/>
          </a:xfrm>
        </p:spPr>
        <p:txBody>
          <a:bodyPr/>
          <a:lstStyle/>
          <a:p>
            <a:pPr marL="174625" lvl="2" indent="0" eaLnBrk="1" latinLnBrk="0" hangingPunct="1">
              <a:lnSpc>
                <a:spcPct val="155000"/>
              </a:lnSpc>
              <a:spcBef>
                <a:spcPts val="0"/>
              </a:spcBef>
              <a:buFontTx/>
              <a:buNone/>
            </a:pPr>
            <a:r>
              <a:rPr lang="zh-CN" altLang="en-US" sz="2400" b="1" smtClean="0">
                <a:solidFill>
                  <a:srgbClr val="00B050"/>
                </a:solidFill>
                <a:latin typeface="宋体" panose="02010600030101010101" pitchFamily="2" charset="-122"/>
                <a:ea typeface="宋体" panose="02010600030101010101" pitchFamily="2" charset="-122"/>
                <a:cs typeface="宋体" panose="02010600030101010101" pitchFamily="2" charset="-122"/>
              </a:rPr>
              <a:t>独立的数据量测试</a:t>
            </a:r>
            <a:endParaRPr lang="zh-CN" altLang="en-US" sz="2400" b="1" smtClean="0">
              <a:solidFill>
                <a:srgbClr val="00B050"/>
              </a:solidFill>
              <a:latin typeface="宋体" panose="02010600030101010101" pitchFamily="2" charset="-122"/>
              <a:ea typeface="宋体" panose="02010600030101010101" pitchFamily="2" charset="-122"/>
              <a:cs typeface="宋体" panose="02010600030101010101" pitchFamily="2" charset="-122"/>
            </a:endParaRPr>
          </a:p>
          <a:p>
            <a:pPr marL="471805" lvl="1" indent="0" eaLnBrk="1" latinLnBrk="0" hangingPunct="1">
              <a:lnSpc>
                <a:spcPct val="155000"/>
              </a:lnSpc>
              <a:spcBef>
                <a:spcPts val="0"/>
              </a:spcBef>
              <a:buFont typeface="Wingdings" panose="05000000000000000000" pitchFamily="2" charset="2"/>
              <a:buNone/>
            </a:pPr>
            <a:r>
              <a:rPr lang="zh-CN" altLang="en-US" sz="2400" smtClean="0">
                <a:solidFill>
                  <a:srgbClr val="0070C0"/>
                </a:solidFill>
                <a:latin typeface="宋体" panose="02010600030101010101" pitchFamily="2" charset="-122"/>
                <a:ea typeface="宋体" panose="02010600030101010101" pitchFamily="2" charset="-122"/>
                <a:cs typeface="宋体" panose="02010600030101010101" pitchFamily="2" charset="-122"/>
              </a:rPr>
              <a:t>针对某些系统存储、传输、统计、查询等业务进行大数据量测试 </a:t>
            </a:r>
            <a:endParaRPr lang="zh-CN" altLang="en-US" sz="2400" smtClean="0">
              <a:solidFill>
                <a:srgbClr val="0070C0"/>
              </a:solidFill>
              <a:latin typeface="宋体" panose="02010600030101010101" pitchFamily="2" charset="-122"/>
              <a:ea typeface="宋体" panose="02010600030101010101" pitchFamily="2" charset="-122"/>
              <a:cs typeface="宋体" panose="02010600030101010101" pitchFamily="2" charset="-122"/>
            </a:endParaRPr>
          </a:p>
          <a:p>
            <a:pPr marL="174625" lvl="2" indent="0" eaLnBrk="1" latinLnBrk="0" hangingPunct="1">
              <a:lnSpc>
                <a:spcPct val="155000"/>
              </a:lnSpc>
              <a:spcBef>
                <a:spcPts val="0"/>
              </a:spcBef>
              <a:buFontTx/>
              <a:buNone/>
            </a:pPr>
            <a:r>
              <a:rPr lang="zh-CN" altLang="en-US" sz="2400" b="1" smtClean="0">
                <a:solidFill>
                  <a:srgbClr val="00B050"/>
                </a:solidFill>
                <a:latin typeface="宋体" panose="02010600030101010101" pitchFamily="2" charset="-122"/>
                <a:ea typeface="宋体" panose="02010600030101010101" pitchFamily="2" charset="-122"/>
                <a:cs typeface="宋体" panose="02010600030101010101" pitchFamily="2" charset="-122"/>
              </a:rPr>
              <a:t>综合数据量测试 </a:t>
            </a:r>
            <a:endParaRPr lang="zh-CN" altLang="en-US" sz="2400" b="1" smtClean="0">
              <a:solidFill>
                <a:srgbClr val="00B050"/>
              </a:solidFill>
              <a:latin typeface="宋体" panose="02010600030101010101" pitchFamily="2" charset="-122"/>
              <a:ea typeface="宋体" panose="02010600030101010101" pitchFamily="2" charset="-122"/>
              <a:cs typeface="宋体" panose="02010600030101010101" pitchFamily="2" charset="-122"/>
            </a:endParaRPr>
          </a:p>
          <a:p>
            <a:pPr marL="471805" lvl="1" indent="0" eaLnBrk="1" latinLnBrk="0" hangingPunct="1">
              <a:lnSpc>
                <a:spcPct val="155000"/>
              </a:lnSpc>
              <a:spcBef>
                <a:spcPts val="0"/>
              </a:spcBef>
              <a:buFont typeface="Wingdings" panose="05000000000000000000" pitchFamily="2" charset="2"/>
              <a:buNone/>
            </a:pPr>
            <a:r>
              <a:rPr lang="zh-CN" altLang="en-US" sz="2400" smtClean="0">
                <a:solidFill>
                  <a:srgbClr val="0070C0"/>
                </a:solidFill>
                <a:latin typeface="宋体" panose="02010600030101010101" pitchFamily="2" charset="-122"/>
                <a:ea typeface="宋体" panose="02010600030101010101" pitchFamily="2" charset="-122"/>
                <a:cs typeface="宋体" panose="02010600030101010101" pitchFamily="2" charset="-122"/>
              </a:rPr>
              <a:t>和压力性能测试、负载性能测试、并发性能测试、疲劳性能测试相结合的综合测试方案 </a:t>
            </a:r>
            <a:endParaRPr lang="zh-CN" altLang="en-US" sz="2400" smtClean="0">
              <a:solidFill>
                <a:srgbClr val="0070C0"/>
              </a:solidFill>
              <a:latin typeface="宋体" panose="02010600030101010101" pitchFamily="2" charset="-122"/>
              <a:ea typeface="宋体" panose="02010600030101010101" pitchFamily="2" charset="-122"/>
              <a:cs typeface="宋体" panose="02010600030101010101" pitchFamily="2" charset="-122"/>
            </a:endParaRPr>
          </a:p>
        </p:txBody>
      </p:sp>
      <p:sp>
        <p:nvSpPr>
          <p:cNvPr id="4" name="Rectangle 3"/>
          <p:cNvSpPr txBox="1">
            <a:spLocks noChangeArrowheads="1"/>
          </p:cNvSpPr>
          <p:nvPr/>
        </p:nvSpPr>
        <p:spPr bwMode="auto">
          <a:xfrm>
            <a:off x="827088" y="5517198"/>
            <a:ext cx="7729537" cy="925512"/>
          </a:xfrm>
          <a:prstGeom prst="rect">
            <a:avLst/>
          </a:prstGeom>
          <a:noFill/>
          <a:ln w="9525">
            <a:noFill/>
            <a:miter lim="800000"/>
          </a:ln>
          <a:effectLst/>
        </p:spPr>
        <p:txBody>
          <a:bodyPr/>
          <a:lstStyle/>
          <a:p>
            <a:pPr marL="355600" indent="-355600">
              <a:spcBef>
                <a:spcPct val="20000"/>
              </a:spcBef>
            </a:pPr>
            <a:r>
              <a:rPr lang="zh-CN" altLang="en-US" sz="2000" b="1" i="0">
                <a:solidFill>
                  <a:srgbClr val="00B050"/>
                </a:solidFill>
                <a:ea typeface="楷体" panose="02010609060101010101" charset="-122"/>
                <a:cs typeface="楷体" panose="02010609060101010101" charset="-122"/>
              </a:rPr>
              <a:t>例如：大数据量测试：</a:t>
            </a:r>
            <a:r>
              <a:rPr lang="en-US" altLang="zh-CN" sz="2000" b="1" i="0">
                <a:solidFill>
                  <a:srgbClr val="00B050"/>
                </a:solidFill>
                <a:ea typeface="楷体" panose="02010609060101010101" charset="-122"/>
                <a:cs typeface="楷体" panose="02010609060101010101" charset="-122"/>
              </a:rPr>
              <a:t>10</a:t>
            </a:r>
            <a:r>
              <a:rPr lang="zh-CN" altLang="en-US" sz="2000" b="1" i="0">
                <a:solidFill>
                  <a:srgbClr val="00B050"/>
                </a:solidFill>
                <a:ea typeface="楷体" panose="02010609060101010101" charset="-122"/>
                <a:cs typeface="楷体" panose="02010609060101010101" charset="-122"/>
              </a:rPr>
              <a:t>万、</a:t>
            </a:r>
            <a:r>
              <a:rPr lang="en-US" altLang="zh-CN" sz="2000" b="1" i="0">
                <a:solidFill>
                  <a:srgbClr val="00B050"/>
                </a:solidFill>
                <a:ea typeface="楷体" panose="02010609060101010101" charset="-122"/>
                <a:cs typeface="楷体" panose="02010609060101010101" charset="-122"/>
              </a:rPr>
              <a:t>100</a:t>
            </a:r>
            <a:r>
              <a:rPr lang="zh-CN" altLang="en-US" sz="2000" b="1" i="0">
                <a:solidFill>
                  <a:srgbClr val="00B050"/>
                </a:solidFill>
                <a:ea typeface="楷体" panose="02010609060101010101" charset="-122"/>
                <a:cs typeface="楷体" panose="02010609060101010101" charset="-122"/>
              </a:rPr>
              <a:t>万、千万条记录</a:t>
            </a:r>
            <a:endParaRPr lang="en-US" altLang="zh-CN" sz="2000" b="1" i="0">
              <a:solidFill>
                <a:srgbClr val="00B050"/>
              </a:solidFill>
              <a:ea typeface="楷体" panose="02010609060101010101" charset="-122"/>
              <a:cs typeface="楷体" panose="02010609060101010101" charset="-122"/>
            </a:endParaRPr>
          </a:p>
          <a:p>
            <a:pPr marL="355600" indent="-355600">
              <a:spcBef>
                <a:spcPct val="20000"/>
              </a:spcBef>
            </a:pPr>
            <a:r>
              <a:rPr lang="zh-CN" altLang="en-US" sz="2000" b="1" i="0">
                <a:solidFill>
                  <a:srgbClr val="00B050"/>
                </a:solidFill>
                <a:ea typeface="楷体" panose="02010609060101010101" charset="-122"/>
                <a:cs typeface="楷体" panose="02010609060101010101" charset="-122"/>
              </a:rPr>
              <a:t>           大容量测试：某些字段存储</a:t>
            </a:r>
            <a:r>
              <a:rPr lang="en-US" altLang="zh-CN" sz="2000" b="1" i="0">
                <a:solidFill>
                  <a:srgbClr val="00B050"/>
                </a:solidFill>
                <a:ea typeface="楷体" panose="02010609060101010101" charset="-122"/>
                <a:cs typeface="楷体" panose="02010609060101010101" charset="-122"/>
              </a:rPr>
              <a:t>10M</a:t>
            </a:r>
            <a:r>
              <a:rPr lang="zh-CN" altLang="en-US" sz="2000" b="1" i="0">
                <a:solidFill>
                  <a:srgbClr val="00B050"/>
                </a:solidFill>
                <a:ea typeface="楷体" panose="02010609060101010101" charset="-122"/>
                <a:cs typeface="楷体" panose="02010609060101010101" charset="-122"/>
              </a:rPr>
              <a:t>、</a:t>
            </a:r>
            <a:r>
              <a:rPr lang="en-US" altLang="zh-CN" sz="2000" b="1" i="0">
                <a:solidFill>
                  <a:srgbClr val="00B050"/>
                </a:solidFill>
                <a:ea typeface="楷体" panose="02010609060101010101" charset="-122"/>
                <a:cs typeface="楷体" panose="02010609060101010101" charset="-122"/>
              </a:rPr>
              <a:t>100M</a:t>
            </a:r>
            <a:r>
              <a:rPr lang="zh-CN" altLang="en-US" sz="2000" b="1" i="0">
                <a:solidFill>
                  <a:srgbClr val="00B050"/>
                </a:solidFill>
                <a:ea typeface="楷体" panose="02010609060101010101" charset="-122"/>
                <a:cs typeface="楷体" panose="02010609060101010101" charset="-122"/>
              </a:rPr>
              <a:t>、</a:t>
            </a:r>
            <a:r>
              <a:rPr lang="en-US" altLang="zh-CN" sz="2000" b="1" i="0">
                <a:solidFill>
                  <a:srgbClr val="00B050"/>
                </a:solidFill>
                <a:ea typeface="楷体" panose="02010609060101010101" charset="-122"/>
                <a:cs typeface="楷体" panose="02010609060101010101" charset="-122"/>
              </a:rPr>
              <a:t>1G</a:t>
            </a:r>
            <a:r>
              <a:rPr lang="zh-CN" altLang="en-US" sz="2000" b="1" i="0">
                <a:solidFill>
                  <a:srgbClr val="00B050"/>
                </a:solidFill>
                <a:ea typeface="楷体" panose="02010609060101010101" charset="-122"/>
                <a:cs typeface="楷体" panose="02010609060101010101" charset="-122"/>
              </a:rPr>
              <a:t>等大体积数据</a:t>
            </a:r>
            <a:endParaRPr lang="zh-CN" altLang="en-US" sz="2800">
              <a:solidFill>
                <a:srgbClr val="800000"/>
              </a:solidFill>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1920240" y="189230"/>
            <a:ext cx="5581015" cy="765175"/>
          </a:xfrm>
        </p:spPr>
        <p:txBody>
          <a:bodyPr/>
          <a:lstStyle/>
          <a:p>
            <a:pPr algn="ctr"/>
            <a:r>
              <a:rPr kumimoji="1" lang="zh-CN" altLang="en-US" sz="3600" b="1" smtClean="0">
                <a:solidFill>
                  <a:srgbClr val="FFFF00"/>
                </a:solidFill>
                <a:ea typeface="楷体_GB2312"/>
                <a:cs typeface="楷体_GB2312"/>
              </a:rPr>
              <a:t>系统负载相关概念</a:t>
            </a:r>
            <a:endParaRPr kumimoji="1" lang="zh-CN" altLang="en-US" sz="3600" b="1" smtClean="0">
              <a:solidFill>
                <a:srgbClr val="FFFF00"/>
              </a:solidFill>
              <a:ea typeface="楷体_GB2312"/>
              <a:cs typeface="楷体_GB2312"/>
            </a:endParaRPr>
          </a:p>
        </p:txBody>
      </p:sp>
      <p:sp>
        <p:nvSpPr>
          <p:cNvPr id="58370" name="Rectangle 3"/>
          <p:cNvSpPr>
            <a:spLocks noGrp="1" noChangeArrowheads="1"/>
          </p:cNvSpPr>
          <p:nvPr>
            <p:ph type="body" idx="1"/>
          </p:nvPr>
        </p:nvSpPr>
        <p:spPr>
          <a:xfrm>
            <a:off x="750570" y="1356360"/>
            <a:ext cx="7920355" cy="5344160"/>
          </a:xfrm>
        </p:spPr>
        <p:txBody>
          <a:bodyPr/>
          <a:lstStyle/>
          <a:p>
            <a:pPr marL="0" indent="0" algn="just" eaLnBrk="1" latinLnBrk="0" hangingPunct="1">
              <a:lnSpc>
                <a:spcPct val="175000"/>
              </a:lnSpc>
              <a:spcBef>
                <a:spcPts val="0"/>
              </a:spcBef>
              <a:buNone/>
            </a:pPr>
            <a:r>
              <a:rPr lang="zh-CN" altLang="en-US" sz="2400" b="1" dirty="0" smtClean="0">
                <a:solidFill>
                  <a:srgbClr val="FF0000"/>
                </a:solidFill>
                <a:latin typeface="华文楷体" panose="02010600040101010101" charset="-122"/>
                <a:ea typeface="华文楷体" panose="02010600040101010101" charset="-122"/>
                <a:cs typeface="华文楷体" panose="02010600040101010101" charset="-122"/>
                <a:sym typeface="+mn-ea"/>
              </a:rPr>
              <a:t>在线用户</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：通过</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浏览器访问登录</a:t>
            </a:r>
            <a:r>
              <a:rPr lang="en-US" altLang="zh-CN" sz="2400" dirty="0">
                <a:solidFill>
                  <a:srgbClr val="0070C0"/>
                </a:solidFill>
                <a:latin typeface="华文楷体" panose="02010600040101010101" charset="-122"/>
                <a:ea typeface="华文楷体" panose="02010600040101010101" charset="-122"/>
                <a:cs typeface="华文楷体" panose="02010600040101010101" charset="-122"/>
                <a:sym typeface="+mn-ea"/>
              </a:rPr>
              <a:t>Web</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应用系统后并且还没有退出该应用系统的</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用户。</a:t>
            </a:r>
            <a:endParaRPr lang="en-US" altLang="zh-CN" sz="2400" dirty="0" smtClean="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75000"/>
              </a:lnSpc>
              <a:spcBef>
                <a:spcPts val="0"/>
              </a:spcBef>
              <a:buNone/>
            </a:pPr>
            <a:r>
              <a:rPr lang="zh-CN" altLang="en-US" sz="2400" b="1" dirty="0" smtClean="0">
                <a:solidFill>
                  <a:srgbClr val="FF0000"/>
                </a:solidFill>
                <a:latin typeface="华文楷体" panose="02010600040101010101" charset="-122"/>
                <a:ea typeface="华文楷体" panose="02010600040101010101" charset="-122"/>
                <a:cs typeface="华文楷体" panose="02010600040101010101" charset="-122"/>
                <a:sym typeface="+mn-ea"/>
              </a:rPr>
              <a:t>虚拟</a:t>
            </a:r>
            <a:r>
              <a:rPr lang="zh-CN" altLang="en-US" sz="2400" b="1" dirty="0">
                <a:solidFill>
                  <a:srgbClr val="FF0000"/>
                </a:solidFill>
                <a:latin typeface="华文楷体" panose="02010600040101010101" charset="-122"/>
                <a:ea typeface="华文楷体" panose="02010600040101010101" charset="-122"/>
                <a:cs typeface="华文楷体" panose="02010600040101010101" charset="-122"/>
                <a:sym typeface="+mn-ea"/>
              </a:rPr>
              <a:t>用户</a:t>
            </a:r>
            <a:r>
              <a:rPr lang="en-US" altLang="zh-CN" sz="2400" dirty="0">
                <a:solidFill>
                  <a:srgbClr val="0070C0"/>
                </a:solidFill>
                <a:latin typeface="华文楷体" panose="02010600040101010101" charset="-122"/>
                <a:ea typeface="华文楷体" panose="02010600040101010101" charset="-122"/>
                <a:cs typeface="华文楷体" panose="02010600040101010101" charset="-122"/>
                <a:sym typeface="+mn-ea"/>
              </a:rPr>
              <a:t>: </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模拟浏览器向 </a:t>
            </a:r>
            <a:r>
              <a:rPr lang="en-US" altLang="zh-CN" sz="2400" dirty="0">
                <a:solidFill>
                  <a:srgbClr val="0070C0"/>
                </a:solidFill>
                <a:latin typeface="华文楷体" panose="02010600040101010101" charset="-122"/>
                <a:ea typeface="华文楷体" panose="02010600040101010101" charset="-122"/>
                <a:cs typeface="华文楷体" panose="02010600040101010101" charset="-122"/>
                <a:sym typeface="+mn-ea"/>
              </a:rPr>
              <a:t>Web</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服务器发送请求并接收响应的一个进程或线程。</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75000"/>
              </a:lnSpc>
              <a:spcBef>
                <a:spcPts val="0"/>
              </a:spcBef>
              <a:buNone/>
            </a:pPr>
            <a:r>
              <a:rPr lang="zh-CN" altLang="en-US" sz="2400" b="1" dirty="0" smtClean="0">
                <a:solidFill>
                  <a:srgbClr val="FF0000"/>
                </a:solidFill>
                <a:latin typeface="华文楷体" panose="02010600040101010101" charset="-122"/>
                <a:ea typeface="华文楷体" panose="02010600040101010101" charset="-122"/>
                <a:cs typeface="华文楷体" panose="02010600040101010101" charset="-122"/>
                <a:sym typeface="+mn-ea"/>
              </a:rPr>
              <a:t>并发用户</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：在同一时刻做同一件事情或同样</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操作</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的</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用户</a:t>
            </a:r>
            <a:endParaRPr lang="en-US" altLang="zh-CN" sz="2400" dirty="0" smtClean="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75000"/>
              </a:lnSpc>
              <a:spcBef>
                <a:spcPts val="0"/>
              </a:spcBef>
              <a:buNone/>
            </a:pPr>
            <a:r>
              <a:rPr lang="zh-CN" altLang="en-US" sz="2400" b="1" dirty="0" smtClean="0">
                <a:solidFill>
                  <a:srgbClr val="FF0000"/>
                </a:solidFill>
                <a:latin typeface="华文楷体" panose="02010600040101010101" charset="-122"/>
                <a:ea typeface="华文楷体" panose="02010600040101010101" charset="-122"/>
                <a:cs typeface="华文楷体" panose="02010600040101010101" charset="-122"/>
                <a:sym typeface="+mn-ea"/>
              </a:rPr>
              <a:t>用户并发数量</a:t>
            </a:r>
            <a:r>
              <a:rPr lang="en-US" altLang="zh-CN" sz="2400" dirty="0">
                <a:solidFill>
                  <a:srgbClr val="0070C0"/>
                </a:solidFill>
                <a:latin typeface="华文楷体" panose="02010600040101010101" charset="-122"/>
                <a:ea typeface="华文楷体" panose="02010600040101010101" charset="-122"/>
                <a:cs typeface="华文楷体" panose="02010600040101010101" charset="-122"/>
                <a:sym typeface="+mn-ea"/>
              </a:rPr>
              <a:t>: </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并发</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用户的</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数量</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a:t>
            </a:r>
            <a:endParaRPr lang="en-US" altLang="zh-CN" sz="2400" dirty="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75000"/>
              </a:lnSpc>
              <a:spcBef>
                <a:spcPts val="0"/>
              </a:spcBef>
              <a:buNone/>
            </a:pPr>
            <a:r>
              <a:rPr lang="zh-CN" altLang="en-US" sz="2400" b="1" dirty="0" smtClean="0">
                <a:solidFill>
                  <a:srgbClr val="FF0000"/>
                </a:solidFill>
                <a:latin typeface="华文楷体" panose="02010600040101010101" charset="-122"/>
                <a:ea typeface="华文楷体" panose="02010600040101010101" charset="-122"/>
                <a:cs typeface="华文楷体" panose="02010600040101010101" charset="-122"/>
                <a:sym typeface="+mn-ea"/>
              </a:rPr>
              <a:t>负载模式</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：就是</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加载的</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方式，如</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遂步</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加载，平均</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加载、</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随机加载</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、峰谷</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交替</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加载等</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方式。</a:t>
            </a:r>
            <a:endPar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2" descr="http://www.tale-of-tales.com/DramaPrincess/wp/wp-content/uploads/2006/12/20061215-ActionSystemTest3.jpg"/>
          <p:cNvPicPr>
            <a:picLocks noChangeAspect="1" noChangeArrowheads="1"/>
          </p:cNvPicPr>
          <p:nvPr/>
        </p:nvPicPr>
        <p:blipFill>
          <a:blip r:embed="rId1"/>
          <a:srcRect/>
          <a:stretch>
            <a:fillRect/>
          </a:stretch>
        </p:blipFill>
        <p:spPr bwMode="auto">
          <a:xfrm>
            <a:off x="3311525" y="4184650"/>
            <a:ext cx="5832475" cy="2673350"/>
          </a:xfrm>
          <a:prstGeom prst="rect">
            <a:avLst/>
          </a:prstGeom>
          <a:noFill/>
          <a:ln w="9525">
            <a:noFill/>
            <a:miter lim="800000"/>
            <a:headEnd/>
            <a:tailEnd/>
          </a:ln>
        </p:spPr>
      </p:pic>
      <p:sp>
        <p:nvSpPr>
          <p:cNvPr id="8194" name="Rectangle 2"/>
          <p:cNvSpPr>
            <a:spLocks noGrp="1" noChangeArrowheads="1"/>
          </p:cNvSpPr>
          <p:nvPr>
            <p:ph type="title"/>
          </p:nvPr>
        </p:nvSpPr>
        <p:spPr>
          <a:xfrm>
            <a:off x="1979613" y="333375"/>
            <a:ext cx="5184775" cy="661988"/>
          </a:xfrm>
        </p:spPr>
        <p:txBody>
          <a:bodyPr/>
          <a:lstStyle/>
          <a:p>
            <a:pPr algn="ctr">
              <a:defRPr/>
            </a:pPr>
            <a:r>
              <a:rPr lang="zh-CN" altLang="en-US" sz="3200" dirty="0">
                <a:solidFill>
                  <a:srgbClr val="FFFF00"/>
                </a:solidFill>
                <a:latin typeface="+mj-ea"/>
              </a:rPr>
              <a:t>第</a:t>
            </a:r>
            <a:r>
              <a:rPr lang="en-US" altLang="zh-CN" sz="3200" dirty="0">
                <a:solidFill>
                  <a:srgbClr val="FFFF00"/>
                </a:solidFill>
                <a:latin typeface="+mj-ea"/>
              </a:rPr>
              <a:t>6</a:t>
            </a:r>
            <a:r>
              <a:rPr lang="zh-CN" altLang="en-US" sz="3200" dirty="0">
                <a:solidFill>
                  <a:srgbClr val="FFFF00"/>
                </a:solidFill>
                <a:latin typeface="+mj-ea"/>
              </a:rPr>
              <a:t>章 系统测试</a:t>
            </a:r>
            <a:endParaRPr lang="zh-CN" altLang="en-US" sz="3200" dirty="0">
              <a:solidFill>
                <a:srgbClr val="FFFF00"/>
              </a:solidFill>
              <a:latin typeface="+mj-ea"/>
            </a:endParaRPr>
          </a:p>
        </p:txBody>
      </p:sp>
      <p:sp>
        <p:nvSpPr>
          <p:cNvPr id="1448965" name="Rectangle 5"/>
          <p:cNvSpPr>
            <a:spLocks noChangeArrowheads="1"/>
          </p:cNvSpPr>
          <p:nvPr/>
        </p:nvSpPr>
        <p:spPr bwMode="auto">
          <a:xfrm>
            <a:off x="1043623" y="1700848"/>
            <a:ext cx="5472112" cy="2549525"/>
          </a:xfrm>
          <a:prstGeom prst="rect">
            <a:avLst/>
          </a:prstGeom>
          <a:noFill/>
          <a:ln w="9525">
            <a:noFill/>
            <a:miter lim="800000"/>
          </a:ln>
          <a:effectLst/>
        </p:spPr>
        <p:txBody>
          <a:bodyPr lIns="0" tIns="0" rIns="0" bIns="0">
            <a:spAutoFit/>
          </a:bodyPr>
          <a:lstStyle/>
          <a:p>
            <a:pPr marL="177800">
              <a:lnSpc>
                <a:spcPct val="150000"/>
              </a:lnSpc>
              <a:defRPr/>
            </a:pPr>
            <a:r>
              <a:rPr lang="en-US" altLang="zh-CN" sz="2800" b="1" dirty="0">
                <a:solidFill>
                  <a:srgbClr val="0070C0"/>
                </a:solidFill>
                <a:latin typeface="+mn-lt"/>
                <a:ea typeface="宋体" panose="02010600030101010101" pitchFamily="2" charset="-122"/>
                <a:cs typeface="Times New Roman" panose="02020603050405020304" pitchFamily="18" charset="0"/>
              </a:rPr>
              <a:t>6.1 </a:t>
            </a:r>
            <a:r>
              <a:rPr lang="en-US" altLang="en-US" sz="2800" b="1" dirty="0">
                <a:solidFill>
                  <a:srgbClr val="0070C0"/>
                </a:solidFill>
                <a:latin typeface="+mn-lt"/>
                <a:ea typeface="宋体" panose="02010600030101010101" pitchFamily="2" charset="-122"/>
                <a:cs typeface="Times New Roman" panose="02020603050405020304" pitchFamily="18" charset="0"/>
              </a:rPr>
              <a:t>功能测试</a:t>
            </a:r>
            <a:endParaRPr lang="zh-CN" altLang="en-US" sz="2800" b="1" dirty="0">
              <a:solidFill>
                <a:srgbClr val="0070C0"/>
              </a:solidFill>
              <a:latin typeface="+mn-lt"/>
              <a:ea typeface="宋体" panose="02010600030101010101" pitchFamily="2" charset="-122"/>
              <a:cs typeface="Times New Roman" panose="02020603050405020304" pitchFamily="18" charset="0"/>
            </a:endParaRPr>
          </a:p>
          <a:p>
            <a:pPr marL="177800">
              <a:lnSpc>
                <a:spcPct val="150000"/>
              </a:lnSpc>
              <a:defRPr/>
            </a:pPr>
            <a:r>
              <a:rPr lang="en-US" altLang="zh-CN" sz="2800" b="1" dirty="0">
                <a:solidFill>
                  <a:srgbClr val="0070C0"/>
                </a:solidFill>
                <a:latin typeface="+mn-lt"/>
                <a:ea typeface="宋体" panose="02010600030101010101" pitchFamily="2" charset="-122"/>
                <a:cs typeface="Times New Roman" panose="02020603050405020304" pitchFamily="18" charset="0"/>
              </a:rPr>
              <a:t>6.2 </a:t>
            </a:r>
            <a:r>
              <a:rPr lang="zh-CN" altLang="en-US" sz="2800" b="1" dirty="0">
                <a:solidFill>
                  <a:srgbClr val="0070C0"/>
                </a:solidFill>
                <a:latin typeface="+mn-lt"/>
                <a:ea typeface="宋体" panose="02010600030101010101" pitchFamily="2" charset="-122"/>
                <a:cs typeface="Times New Roman" panose="02020603050405020304" pitchFamily="18" charset="0"/>
              </a:rPr>
              <a:t>回归测试</a:t>
            </a:r>
            <a:endParaRPr lang="zh-CN" altLang="en-US" sz="2800" b="1" dirty="0">
              <a:solidFill>
                <a:srgbClr val="0070C0"/>
              </a:solidFill>
              <a:latin typeface="+mn-lt"/>
              <a:ea typeface="宋体" panose="02010600030101010101" pitchFamily="2" charset="-122"/>
              <a:cs typeface="Times New Roman" panose="02020603050405020304" pitchFamily="18" charset="0"/>
            </a:endParaRPr>
          </a:p>
          <a:p>
            <a:pPr marL="177800">
              <a:lnSpc>
                <a:spcPct val="150000"/>
              </a:lnSpc>
              <a:defRPr/>
            </a:pPr>
            <a:r>
              <a:rPr lang="en-US" altLang="zh-CN" sz="2800" b="1" dirty="0">
                <a:solidFill>
                  <a:srgbClr val="0070C0"/>
                </a:solidFill>
                <a:latin typeface="+mn-lt"/>
                <a:ea typeface="宋体" panose="02010600030101010101" pitchFamily="2" charset="-122"/>
                <a:cs typeface="Times New Roman" panose="02020603050405020304" pitchFamily="18" charset="0"/>
              </a:rPr>
              <a:t>6.3 </a:t>
            </a:r>
            <a:r>
              <a:rPr lang="zh-CN" altLang="en-US" sz="2800" b="1" dirty="0">
                <a:solidFill>
                  <a:srgbClr val="0070C0"/>
                </a:solidFill>
                <a:latin typeface="+mn-lt"/>
                <a:ea typeface="宋体" panose="02010600030101010101" pitchFamily="2" charset="-122"/>
                <a:cs typeface="Times New Roman" panose="02020603050405020304" pitchFamily="18" charset="0"/>
              </a:rPr>
              <a:t>性能测试</a:t>
            </a:r>
            <a:endParaRPr lang="zh-CN" altLang="en-US" sz="2800" b="1" dirty="0">
              <a:solidFill>
                <a:srgbClr val="0070C0"/>
              </a:solidFill>
              <a:latin typeface="+mn-lt"/>
              <a:ea typeface="宋体" panose="02010600030101010101" pitchFamily="2" charset="-122"/>
              <a:cs typeface="Times New Roman" panose="02020603050405020304" pitchFamily="18" charset="0"/>
            </a:endParaRPr>
          </a:p>
          <a:p>
            <a:pPr marL="177800">
              <a:lnSpc>
                <a:spcPct val="150000"/>
              </a:lnSpc>
              <a:defRPr/>
            </a:pPr>
            <a:r>
              <a:rPr lang="en-US" altLang="zh-CN" sz="2800" b="1" dirty="0">
                <a:solidFill>
                  <a:srgbClr val="0070C0"/>
                </a:solidFill>
                <a:latin typeface="+mn-lt"/>
                <a:ea typeface="宋体" panose="02010600030101010101" pitchFamily="2" charset="-122"/>
                <a:cs typeface="Times New Roman" panose="02020603050405020304" pitchFamily="18" charset="0"/>
              </a:rPr>
              <a:t>6.4 </a:t>
            </a:r>
            <a:r>
              <a:rPr lang="zh-CN" altLang="en-US" sz="2800" b="1" dirty="0">
                <a:solidFill>
                  <a:srgbClr val="0070C0"/>
                </a:solidFill>
                <a:latin typeface="+mn-lt"/>
                <a:ea typeface="宋体" panose="02010600030101010101" pitchFamily="2" charset="-122"/>
                <a:cs typeface="Times New Roman" panose="02020603050405020304" pitchFamily="18" charset="0"/>
              </a:rPr>
              <a:t>其它非功能性测试</a:t>
            </a:r>
            <a:endParaRPr lang="zh-CN" altLang="en-US" sz="2800" b="1" dirty="0">
              <a:solidFill>
                <a:srgbClr val="0070C0"/>
              </a:solidFill>
              <a:latin typeface="+mn-lt"/>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a:xfrm>
            <a:off x="1331913" y="260350"/>
            <a:ext cx="6240462" cy="765175"/>
          </a:xfrm>
        </p:spPr>
        <p:txBody>
          <a:bodyPr/>
          <a:lstStyle/>
          <a:p>
            <a:pPr algn="ctr"/>
            <a:r>
              <a:rPr kumimoji="1" lang="zh-CN" altLang="en-US" sz="4000" b="1" smtClean="0">
                <a:solidFill>
                  <a:srgbClr val="FFFF00"/>
                </a:solidFill>
                <a:ea typeface="楷体_GB2312"/>
                <a:cs typeface="楷体_GB2312"/>
              </a:rPr>
              <a:t>负载（</a:t>
            </a:r>
            <a:r>
              <a:rPr kumimoji="1" lang="en-US" altLang="zh-CN" sz="4000" b="1" smtClean="0">
                <a:solidFill>
                  <a:srgbClr val="FFFF00"/>
                </a:solidFill>
                <a:ea typeface="楷体_GB2312"/>
                <a:cs typeface="楷体_GB2312"/>
              </a:rPr>
              <a:t>Workload</a:t>
            </a:r>
            <a:r>
              <a:rPr kumimoji="1" lang="zh-CN" altLang="en-US" sz="4000" b="1" smtClean="0">
                <a:solidFill>
                  <a:srgbClr val="FFFF00"/>
                </a:solidFill>
                <a:ea typeface="楷体_GB2312"/>
                <a:cs typeface="楷体_GB2312"/>
              </a:rPr>
              <a:t>）</a:t>
            </a:r>
            <a:endParaRPr kumimoji="1" lang="zh-CN" altLang="en-US" sz="4000" b="1" smtClean="0">
              <a:solidFill>
                <a:srgbClr val="FFFF00"/>
              </a:solidFill>
              <a:ea typeface="楷体_GB2312"/>
              <a:cs typeface="楷体_GB2312"/>
            </a:endParaRPr>
          </a:p>
        </p:txBody>
      </p:sp>
      <p:sp>
        <p:nvSpPr>
          <p:cNvPr id="3" name="Rectangle 3"/>
          <p:cNvSpPr txBox="1">
            <a:spLocks noChangeArrowheads="1"/>
          </p:cNvSpPr>
          <p:nvPr/>
        </p:nvSpPr>
        <p:spPr bwMode="auto">
          <a:xfrm>
            <a:off x="647700" y="2097405"/>
            <a:ext cx="8496300" cy="3460115"/>
          </a:xfrm>
          <a:prstGeom prst="rect">
            <a:avLst/>
          </a:prstGeom>
          <a:noFill/>
          <a:ln w="9525">
            <a:noFill/>
            <a:miter lim="800000"/>
          </a:ln>
        </p:spPr>
        <p:txBody>
          <a:bodyPr/>
          <a:lstStyle/>
          <a:p>
            <a:pPr marL="533400" indent="-533400" eaLnBrk="0" latinLnBrk="0" hangingPunct="0">
              <a:lnSpc>
                <a:spcPct val="145000"/>
              </a:lnSpc>
              <a:spcBef>
                <a:spcPts val="0"/>
              </a:spcBef>
              <a:buFont typeface="Arial" panose="020B0604020202020204" pitchFamily="34" charset="0"/>
              <a:buChar char="•"/>
              <a:defRPr/>
            </a:pPr>
            <a:r>
              <a:rPr lang="zh-CN" altLang="en-US" sz="2400" i="0" dirty="0">
                <a:solidFill>
                  <a:srgbClr val="0070C0"/>
                </a:solidFill>
                <a:latin typeface="+mn-lt"/>
                <a:ea typeface="宋体" panose="02010600030101010101" pitchFamily="2" charset="-122"/>
              </a:rPr>
              <a:t>每次请求发送的数据量 </a:t>
            </a:r>
            <a:r>
              <a:rPr lang="en-US" altLang="zh-CN" sz="2400" i="0" dirty="0">
                <a:solidFill>
                  <a:srgbClr val="0070C0"/>
                </a:solidFill>
                <a:latin typeface="+mn-lt"/>
                <a:ea typeface="宋体" panose="02010600030101010101" pitchFamily="2" charset="-122"/>
              </a:rPr>
              <a:t>(Request Per Second, RPS)</a:t>
            </a:r>
            <a:endParaRPr lang="en-US" altLang="zh-CN" sz="2400" i="0" dirty="0">
              <a:solidFill>
                <a:srgbClr val="0070C0"/>
              </a:solidFill>
              <a:latin typeface="+mn-lt"/>
              <a:ea typeface="宋体" panose="02010600030101010101" pitchFamily="2" charset="-122"/>
            </a:endParaRPr>
          </a:p>
          <a:p>
            <a:pPr marL="533400" indent="-533400" eaLnBrk="0" latinLnBrk="0" hangingPunct="0">
              <a:lnSpc>
                <a:spcPct val="145000"/>
              </a:lnSpc>
              <a:spcBef>
                <a:spcPts val="0"/>
              </a:spcBef>
              <a:buFont typeface="Arial" panose="020B0604020202020204" pitchFamily="34" charset="0"/>
              <a:buChar char="•"/>
              <a:defRPr/>
            </a:pPr>
            <a:r>
              <a:rPr lang="zh-CN" altLang="en-US" sz="2400" i="0" dirty="0">
                <a:solidFill>
                  <a:srgbClr val="0070C0"/>
                </a:solidFill>
                <a:latin typeface="+mn-lt"/>
                <a:ea typeface="宋体" panose="02010600030101010101" pitchFamily="2" charset="-122"/>
              </a:rPr>
              <a:t>并发连接数</a:t>
            </a:r>
            <a:r>
              <a:rPr lang="en-US" altLang="zh-CN" sz="2400" i="0" dirty="0">
                <a:solidFill>
                  <a:srgbClr val="0070C0"/>
                </a:solidFill>
                <a:latin typeface="+mn-lt"/>
                <a:ea typeface="宋体" panose="02010600030101010101" pitchFamily="2" charset="-122"/>
              </a:rPr>
              <a:t> (Simultaneous  Connections) </a:t>
            </a:r>
            <a:endParaRPr lang="zh-CN" altLang="en-US" sz="2400" i="0" dirty="0">
              <a:solidFill>
                <a:srgbClr val="0070C0"/>
              </a:solidFill>
              <a:latin typeface="+mn-lt"/>
              <a:ea typeface="宋体" panose="02010600030101010101" pitchFamily="2" charset="-122"/>
            </a:endParaRPr>
          </a:p>
          <a:p>
            <a:pPr marL="533400" indent="-533400" eaLnBrk="0" latinLnBrk="0" hangingPunct="0">
              <a:lnSpc>
                <a:spcPct val="145000"/>
              </a:lnSpc>
              <a:spcBef>
                <a:spcPts val="0"/>
              </a:spcBef>
              <a:buFont typeface="Arial" panose="020B0604020202020204" pitchFamily="34" charset="0"/>
              <a:buChar char="•"/>
              <a:defRPr/>
            </a:pPr>
            <a:r>
              <a:rPr lang="zh-CN" altLang="en-US" sz="2400" i="0" dirty="0">
                <a:solidFill>
                  <a:srgbClr val="0070C0"/>
                </a:solidFill>
                <a:latin typeface="+mn-lt"/>
                <a:ea typeface="宋体" panose="02010600030101010101" pitchFamily="2" charset="-122"/>
              </a:rPr>
              <a:t>思考时间（</a:t>
            </a:r>
            <a:r>
              <a:rPr lang="en-US" altLang="zh-CN" sz="2400" i="0" dirty="0">
                <a:solidFill>
                  <a:srgbClr val="0070C0"/>
                </a:solidFill>
                <a:latin typeface="+mn-lt"/>
                <a:ea typeface="宋体" panose="02010600030101010101" pitchFamily="2" charset="-122"/>
              </a:rPr>
              <a:t>thinking time</a:t>
            </a:r>
            <a:r>
              <a:rPr lang="zh-CN" altLang="en-US" sz="2400" i="0" dirty="0">
                <a:solidFill>
                  <a:srgbClr val="0070C0"/>
                </a:solidFill>
                <a:latin typeface="+mn-lt"/>
                <a:ea typeface="宋体" panose="02010600030101010101" pitchFamily="2" charset="-122"/>
              </a:rPr>
              <a:t>），用户发出请求之间的间隔时间</a:t>
            </a:r>
            <a:endParaRPr lang="zh-CN" altLang="en-US" sz="2400" i="0" dirty="0">
              <a:solidFill>
                <a:srgbClr val="0070C0"/>
              </a:solidFill>
              <a:latin typeface="+mn-lt"/>
              <a:ea typeface="宋体" panose="02010600030101010101" pitchFamily="2" charset="-122"/>
            </a:endParaRPr>
          </a:p>
          <a:p>
            <a:pPr marL="533400" indent="-533400" eaLnBrk="0" latinLnBrk="0" hangingPunct="0">
              <a:lnSpc>
                <a:spcPct val="145000"/>
              </a:lnSpc>
              <a:spcBef>
                <a:spcPts val="0"/>
              </a:spcBef>
              <a:buFont typeface="Arial" panose="020B0604020202020204" pitchFamily="34" charset="0"/>
              <a:buChar char="•"/>
              <a:defRPr/>
            </a:pPr>
            <a:r>
              <a:rPr lang="zh-CN" altLang="en-US" sz="2400" i="0" dirty="0">
                <a:solidFill>
                  <a:srgbClr val="0070C0"/>
                </a:solidFill>
                <a:latin typeface="+mn-lt"/>
                <a:ea typeface="宋体" panose="02010600030101010101" pitchFamily="2" charset="-122"/>
              </a:rPr>
              <a:t>加载的循环次数或持续时间</a:t>
            </a:r>
            <a:endParaRPr lang="zh-CN" altLang="en-US" sz="2400" i="0" dirty="0">
              <a:solidFill>
                <a:srgbClr val="0070C0"/>
              </a:solidFill>
              <a:latin typeface="+mn-lt"/>
              <a:ea typeface="宋体" panose="02010600030101010101" pitchFamily="2" charset="-122"/>
            </a:endParaRPr>
          </a:p>
          <a:p>
            <a:pPr marL="533400" indent="-533400" eaLnBrk="0" latinLnBrk="0" hangingPunct="0">
              <a:lnSpc>
                <a:spcPct val="145000"/>
              </a:lnSpc>
              <a:spcBef>
                <a:spcPts val="0"/>
              </a:spcBef>
              <a:buFont typeface="Arial" panose="020B0604020202020204" pitchFamily="34" charset="0"/>
              <a:buChar char="•"/>
              <a:defRPr/>
            </a:pPr>
            <a:r>
              <a:rPr lang="zh-CN" altLang="en-US" sz="2400" i="0" dirty="0">
                <a:solidFill>
                  <a:srgbClr val="0070C0"/>
                </a:solidFill>
                <a:latin typeface="+mn-lt"/>
                <a:ea typeface="宋体" panose="02010600030101010101" pitchFamily="2" charset="-122"/>
              </a:rPr>
              <a:t>加载的方式或模式，如均匀加载、峰值交替加载等</a:t>
            </a:r>
            <a:endParaRPr lang="zh-CN" altLang="en-US" sz="2400" i="0" dirty="0">
              <a:solidFill>
                <a:srgbClr val="0070C0"/>
              </a:solidFill>
              <a:latin typeface="+mn-lt"/>
              <a:ea typeface="宋体" panose="02010600030101010101" pitchFamily="2" charset="-122"/>
            </a:endParaRPr>
          </a:p>
        </p:txBody>
      </p:sp>
      <p:sp>
        <p:nvSpPr>
          <p:cNvPr id="4" name="矩形 3"/>
          <p:cNvSpPr>
            <a:spLocks noChangeArrowheads="1"/>
          </p:cNvSpPr>
          <p:nvPr/>
        </p:nvSpPr>
        <p:spPr bwMode="auto">
          <a:xfrm>
            <a:off x="647700" y="5805805"/>
            <a:ext cx="8061325" cy="521970"/>
          </a:xfrm>
          <a:prstGeom prst="rect">
            <a:avLst/>
          </a:prstGeom>
          <a:noFill/>
          <a:ln w="9525">
            <a:noFill/>
            <a:miter lim="800000"/>
          </a:ln>
        </p:spPr>
        <p:txBody>
          <a:bodyPr wrap="square">
            <a:spAutoFit/>
          </a:bodyPr>
          <a:lstStyle/>
          <a:p>
            <a:r>
              <a:rPr lang="en-US" altLang="zh-CN" sz="2800" b="1">
                <a:solidFill>
                  <a:srgbClr val="00B050"/>
                </a:solidFill>
              </a:rPr>
              <a:t>RPS + SC + Thinking Time = Concurrent users</a:t>
            </a:r>
            <a:endParaRPr lang="zh-CN" altLang="en-US" sz="280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3"/>
          <p:cNvSpPr>
            <a:spLocks noGrp="1" noChangeArrowheads="1"/>
          </p:cNvSpPr>
          <p:nvPr>
            <p:ph type="body" idx="1"/>
          </p:nvPr>
        </p:nvSpPr>
        <p:spPr>
          <a:xfrm>
            <a:off x="539750" y="1628775"/>
            <a:ext cx="8172450" cy="902335"/>
          </a:xfrm>
        </p:spPr>
        <p:txBody>
          <a:bodyPr/>
          <a:lstStyle/>
          <a:p>
            <a:pPr marL="0" eaLnBrk="1" latinLnBrk="0" hangingPunct="1">
              <a:lnSpc>
                <a:spcPct val="150000"/>
              </a:lnSpc>
              <a:spcBef>
                <a:spcPts val="0"/>
              </a:spcBef>
              <a:buFontTx/>
              <a:buNone/>
            </a:pPr>
            <a:r>
              <a:rPr lang="zh-CN" altLang="en-US" sz="2400" smtClean="0">
                <a:solidFill>
                  <a:srgbClr val="0070C0"/>
                </a:solidFill>
                <a:latin typeface="华文楷体" panose="02010600040101010101" charset="-122"/>
                <a:ea typeface="华文楷体" panose="02010600040101010101" charset="-122"/>
              </a:rPr>
              <a:t>将系统置于相同的高负载下，将请求之间间隔时间设为零。这样服务器会立即超载，并开始构建执行队列。</a:t>
            </a:r>
            <a:endParaRPr lang="zh-CN" altLang="en-US" sz="2400" smtClean="0">
              <a:solidFill>
                <a:srgbClr val="0070C0"/>
              </a:solidFill>
              <a:latin typeface="华文楷体" panose="02010600040101010101" charset="-122"/>
              <a:ea typeface="华文楷体" panose="02010600040101010101" charset="-122"/>
            </a:endParaRPr>
          </a:p>
        </p:txBody>
      </p:sp>
      <p:sp>
        <p:nvSpPr>
          <p:cNvPr id="75778" name="Rectangle 4"/>
          <p:cNvSpPr>
            <a:spLocks noGrp="1" noChangeArrowheads="1"/>
          </p:cNvSpPr>
          <p:nvPr>
            <p:ph type="title"/>
          </p:nvPr>
        </p:nvSpPr>
        <p:spPr>
          <a:xfrm>
            <a:off x="827088" y="260350"/>
            <a:ext cx="7632700" cy="765175"/>
          </a:xfrm>
        </p:spPr>
        <p:txBody>
          <a:bodyPr/>
          <a:lstStyle/>
          <a:p>
            <a:pPr algn="ctr"/>
            <a:r>
              <a:rPr kumimoji="1" lang="zh-CN" altLang="en-US" sz="3600" b="1" smtClean="0">
                <a:solidFill>
                  <a:srgbClr val="FFFF00"/>
                </a:solidFill>
                <a:ea typeface="楷体_GB2312"/>
                <a:cs typeface="楷体_GB2312"/>
              </a:rPr>
              <a:t>请求间隔时间的影响</a:t>
            </a:r>
            <a:endParaRPr kumimoji="1" lang="en-US" altLang="zh-CN" sz="3600" b="1" smtClean="0">
              <a:solidFill>
                <a:srgbClr val="FFFF00"/>
              </a:solidFill>
              <a:ea typeface="楷体_GB2312"/>
              <a:cs typeface="楷体_GB2312"/>
            </a:endParaRPr>
          </a:p>
        </p:txBody>
      </p:sp>
      <p:pic>
        <p:nvPicPr>
          <p:cNvPr id="75779" name="Picture 7" descr="3b-ATRT"/>
          <p:cNvPicPr>
            <a:picLocks noChangeAspect="1" noChangeArrowheads="1"/>
          </p:cNvPicPr>
          <p:nvPr/>
        </p:nvPicPr>
        <p:blipFill>
          <a:blip r:embed="rId1"/>
          <a:srcRect/>
          <a:stretch>
            <a:fillRect/>
          </a:stretch>
        </p:blipFill>
        <p:spPr bwMode="auto">
          <a:xfrm>
            <a:off x="1187768" y="2997200"/>
            <a:ext cx="6978650" cy="3732213"/>
          </a:xfrm>
          <a:prstGeom prst="rect">
            <a:avLst/>
          </a:prstGeom>
          <a:noFill/>
          <a:ln w="9525">
            <a:noFill/>
            <a:miter lim="800000"/>
            <a:headEnd/>
            <a:tailEnd/>
          </a:ln>
        </p:spPr>
      </p:pic>
      <p:sp>
        <p:nvSpPr>
          <p:cNvPr id="75780" name="Line 9"/>
          <p:cNvSpPr>
            <a:spLocks noChangeShapeType="1"/>
          </p:cNvSpPr>
          <p:nvPr/>
        </p:nvSpPr>
        <p:spPr bwMode="auto">
          <a:xfrm>
            <a:off x="4464050" y="4365625"/>
            <a:ext cx="1260475" cy="466725"/>
          </a:xfrm>
          <a:prstGeom prst="line">
            <a:avLst/>
          </a:prstGeom>
          <a:noFill/>
          <a:ln w="9525">
            <a:solidFill>
              <a:srgbClr val="91AC4E"/>
            </a:solidFill>
            <a:round/>
            <a:tailEnd type="triangle" w="med" len="med"/>
          </a:ln>
        </p:spPr>
        <p:txBody>
          <a:bodyPr lIns="0" tIns="0" rIns="0" bIns="0" anchor="ctr"/>
          <a:lstStyle/>
          <a:p>
            <a:endParaRPr lang="zh-CN" altLang="en-US"/>
          </a:p>
        </p:txBody>
      </p:sp>
      <p:sp>
        <p:nvSpPr>
          <p:cNvPr id="75781" name="Line 10"/>
          <p:cNvSpPr>
            <a:spLocks noChangeShapeType="1"/>
          </p:cNvSpPr>
          <p:nvPr/>
        </p:nvSpPr>
        <p:spPr bwMode="auto">
          <a:xfrm>
            <a:off x="6840538" y="5337175"/>
            <a:ext cx="360362" cy="647700"/>
          </a:xfrm>
          <a:prstGeom prst="line">
            <a:avLst/>
          </a:prstGeom>
          <a:noFill/>
          <a:ln w="9525">
            <a:solidFill>
              <a:srgbClr val="91AC4E"/>
            </a:solidFill>
            <a:round/>
            <a:tailEnd type="triangle" w="med" len="med"/>
          </a:ln>
        </p:spPr>
        <p:txBody>
          <a:bodyPr lIns="0" tIns="0" rIns="0" bIns="0" anchor="ctr"/>
          <a:lstStyle/>
          <a:p>
            <a:endParaRPr lang="zh-CN" altLang="en-US"/>
          </a:p>
        </p:txBody>
      </p:sp>
      <p:sp>
        <p:nvSpPr>
          <p:cNvPr id="75782" name="矩形 7"/>
          <p:cNvSpPr>
            <a:spLocks noChangeArrowheads="1"/>
          </p:cNvSpPr>
          <p:nvPr/>
        </p:nvSpPr>
        <p:spPr bwMode="auto">
          <a:xfrm>
            <a:off x="6084888" y="4941888"/>
            <a:ext cx="1979612" cy="460375"/>
          </a:xfrm>
          <a:prstGeom prst="rect">
            <a:avLst/>
          </a:prstGeom>
          <a:noFill/>
          <a:ln w="9525">
            <a:noFill/>
            <a:miter lim="800000"/>
          </a:ln>
        </p:spPr>
        <p:txBody>
          <a:bodyPr>
            <a:spAutoFit/>
          </a:bodyPr>
          <a:lstStyle/>
          <a:p>
            <a:r>
              <a:rPr lang="zh-CN" altLang="en-US" sz="2400">
                <a:solidFill>
                  <a:srgbClr val="000000"/>
                </a:solidFill>
              </a:rPr>
              <a:t>间隔时间长</a:t>
            </a:r>
            <a:endParaRPr lang="zh-CN" altLang="en-US" sz="2400"/>
          </a:p>
        </p:txBody>
      </p:sp>
      <p:sp>
        <p:nvSpPr>
          <p:cNvPr id="75783" name="矩形 8"/>
          <p:cNvSpPr>
            <a:spLocks noChangeArrowheads="1"/>
          </p:cNvSpPr>
          <p:nvPr/>
        </p:nvSpPr>
        <p:spPr bwMode="auto">
          <a:xfrm>
            <a:off x="3455988" y="3933825"/>
            <a:ext cx="2160587" cy="460375"/>
          </a:xfrm>
          <a:prstGeom prst="rect">
            <a:avLst/>
          </a:prstGeom>
          <a:noFill/>
          <a:ln w="9525">
            <a:noFill/>
            <a:miter lim="800000"/>
          </a:ln>
        </p:spPr>
        <p:txBody>
          <a:bodyPr>
            <a:spAutoFit/>
          </a:bodyPr>
          <a:lstStyle/>
          <a:p>
            <a:r>
              <a:rPr lang="zh-CN" altLang="en-US" sz="2400">
                <a:solidFill>
                  <a:srgbClr val="000000"/>
                </a:solidFill>
              </a:rPr>
              <a:t>间隔时间为零</a:t>
            </a:r>
            <a:endParaRPr lang="zh-CN" altLang="en-US" sz="24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1920240" y="189230"/>
            <a:ext cx="5581015" cy="765175"/>
          </a:xfrm>
        </p:spPr>
        <p:txBody>
          <a:bodyPr/>
          <a:lstStyle/>
          <a:p>
            <a:pPr algn="ctr"/>
            <a:r>
              <a:rPr kumimoji="1" lang="zh-CN" altLang="en-US" sz="3600" b="1" smtClean="0">
                <a:solidFill>
                  <a:srgbClr val="FFFF00"/>
                </a:solidFill>
                <a:ea typeface="楷体_GB2312"/>
                <a:cs typeface="楷体_GB2312"/>
              </a:rPr>
              <a:t>系统负载模式</a:t>
            </a:r>
            <a:endParaRPr kumimoji="1" lang="zh-CN" altLang="en-US" sz="3600" b="1" smtClean="0">
              <a:solidFill>
                <a:srgbClr val="FFFF00"/>
              </a:solidFill>
              <a:ea typeface="楷体_GB2312"/>
              <a:cs typeface="楷体_GB2312"/>
            </a:endParaRPr>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754" t="5198" r="3750" b="4802"/>
          <a:stretch>
            <a:fillRect/>
          </a:stretch>
        </p:blipFill>
        <p:spPr>
          <a:xfrm rot="10800000">
            <a:off x="1115695" y="1412875"/>
            <a:ext cx="6990080" cy="532574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1920240" y="189230"/>
            <a:ext cx="5581015" cy="765175"/>
          </a:xfrm>
        </p:spPr>
        <p:txBody>
          <a:bodyPr/>
          <a:lstStyle/>
          <a:p>
            <a:pPr algn="ctr"/>
            <a:r>
              <a:rPr kumimoji="1" lang="zh-CN" altLang="en-US" sz="3600" b="1" smtClean="0">
                <a:solidFill>
                  <a:srgbClr val="FFFF00"/>
                </a:solidFill>
                <a:ea typeface="楷体_GB2312"/>
                <a:cs typeface="楷体_GB2312"/>
              </a:rPr>
              <a:t>性能测试基本过程</a:t>
            </a:r>
            <a:endParaRPr kumimoji="1" lang="zh-CN" altLang="en-US" sz="3600" b="1" smtClean="0">
              <a:solidFill>
                <a:srgbClr val="FFFF00"/>
              </a:solidFill>
              <a:ea typeface="楷体_GB2312"/>
              <a:cs typeface="楷体_GB2312"/>
            </a:endParaRPr>
          </a:p>
        </p:txBody>
      </p:sp>
      <p:sp>
        <p:nvSpPr>
          <p:cNvPr id="58370" name="Rectangle 3"/>
          <p:cNvSpPr>
            <a:spLocks noGrp="1" noChangeArrowheads="1"/>
          </p:cNvSpPr>
          <p:nvPr>
            <p:ph type="body" idx="1"/>
          </p:nvPr>
        </p:nvSpPr>
        <p:spPr>
          <a:xfrm>
            <a:off x="634365" y="1356360"/>
            <a:ext cx="8036560" cy="2788920"/>
          </a:xfrm>
        </p:spPr>
        <p:txBody>
          <a:bodyPr/>
          <a:lstStyle/>
          <a:p>
            <a:pPr marL="0" indent="0" algn="just" eaLnBrk="1" latinLnBrk="0" hangingPunct="1">
              <a:lnSpc>
                <a:spcPct val="175000"/>
              </a:lnSpc>
              <a:spcBef>
                <a:spcPts val="0"/>
              </a:spcBef>
              <a:buNone/>
            </a:pP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    系统性能</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测试过程是一个持续的测试和优化</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过程，即</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先进行性能</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测试，发现问题，试图</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处理问题以提高系统的</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性能，再</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进行性能测试、再</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优化，直到</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达到满意的结果</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。一</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个具体的性能测试</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过程：</a:t>
            </a:r>
            <a:endParaRPr lang="zh-CN" altLang="en-US" sz="2400" dirty="0">
              <a:solidFill>
                <a:srgbClr val="0070C0"/>
              </a:solidFill>
              <a:latin typeface="华文楷体" panose="02010600040101010101" charset="-122"/>
              <a:ea typeface="华文楷体" panose="02010600040101010101" charset="-122"/>
              <a:cs typeface="华文楷体" panose="02010600040101010101" charset="-122"/>
            </a:endParaRPr>
          </a:p>
          <a:p>
            <a:pPr marL="0" indent="0">
              <a:buNone/>
            </a:pPr>
            <a:endPar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161" t="6285" r="3946" b="10497"/>
          <a:stretch>
            <a:fillRect/>
          </a:stretch>
        </p:blipFill>
        <p:spPr>
          <a:xfrm>
            <a:off x="634030" y="4415738"/>
            <a:ext cx="8154344" cy="2015884"/>
          </a:xfrm>
          <a:prstGeom prst="rect">
            <a:avLst/>
          </a:prstGeom>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1920240" y="189230"/>
            <a:ext cx="5581015" cy="765175"/>
          </a:xfrm>
        </p:spPr>
        <p:txBody>
          <a:bodyPr/>
          <a:lstStyle/>
          <a:p>
            <a:pPr algn="ctr"/>
            <a:r>
              <a:rPr kumimoji="1" lang="zh-CN" altLang="en-US" sz="3600" b="1" smtClean="0">
                <a:solidFill>
                  <a:srgbClr val="FFFF00"/>
                </a:solidFill>
                <a:ea typeface="楷体_GB2312"/>
                <a:cs typeface="楷体_GB2312"/>
              </a:rPr>
              <a:t>性能测试步骤</a:t>
            </a:r>
            <a:endParaRPr kumimoji="1" lang="zh-CN" altLang="en-US" sz="3600" b="1" smtClean="0">
              <a:solidFill>
                <a:srgbClr val="FFFF00"/>
              </a:solidFill>
              <a:ea typeface="楷体_GB2312"/>
              <a:cs typeface="楷体_GB2312"/>
            </a:endParaRPr>
          </a:p>
        </p:txBody>
      </p:sp>
      <p:sp>
        <p:nvSpPr>
          <p:cNvPr id="58370" name="Rectangle 3"/>
          <p:cNvSpPr>
            <a:spLocks noGrp="1" noChangeArrowheads="1"/>
          </p:cNvSpPr>
          <p:nvPr>
            <p:ph type="body" idx="1"/>
          </p:nvPr>
        </p:nvSpPr>
        <p:spPr>
          <a:xfrm>
            <a:off x="634365" y="1356360"/>
            <a:ext cx="8036560" cy="5106670"/>
          </a:xfrm>
        </p:spPr>
        <p:txBody>
          <a:bodyPr/>
          <a:lstStyle/>
          <a:p>
            <a:pPr marL="0" indent="0" algn="just" eaLnBrk="1" latinLnBrk="0" hangingPunct="1">
              <a:lnSpc>
                <a:spcPct val="150000"/>
              </a:lnSpc>
              <a:spcBef>
                <a:spcPts val="0"/>
              </a:spcBef>
              <a:buNone/>
            </a:pPr>
            <a:r>
              <a:rPr lang="en-US" altLang="zh-CN" sz="2400" dirty="0">
                <a:latin typeface="华文楷体" panose="02010600040101010101" charset="-122"/>
                <a:ea typeface="华文楷体" panose="02010600040101010101" charset="-122"/>
                <a:cs typeface="华文楷体" panose="02010600040101010101" charset="-122"/>
                <a:sym typeface="+mn-ea"/>
              </a:rPr>
              <a:t>    </a:t>
            </a:r>
            <a:r>
              <a:rPr lang="en-US" altLang="zh-CN" sz="2400" dirty="0">
                <a:solidFill>
                  <a:srgbClr val="FF0000"/>
                </a:solidFill>
                <a:latin typeface="华文楷体" panose="02010600040101010101" charset="-122"/>
                <a:ea typeface="华文楷体" panose="02010600040101010101" charset="-122"/>
                <a:cs typeface="华文楷体" panose="02010600040101010101" charset="-122"/>
                <a:sym typeface="+mn-ea"/>
              </a:rPr>
              <a:t>(1)</a:t>
            </a:r>
            <a:r>
              <a:rPr lang="zh-CN" altLang="en-US" sz="2400" dirty="0">
                <a:solidFill>
                  <a:srgbClr val="FF0000"/>
                </a:solidFill>
                <a:latin typeface="华文楷体" panose="02010600040101010101" charset="-122"/>
                <a:ea typeface="华文楷体" panose="02010600040101010101" charset="-122"/>
                <a:cs typeface="华文楷体" panose="02010600040101010101" charset="-122"/>
                <a:sym typeface="+mn-ea"/>
              </a:rPr>
              <a:t>确定性能测试</a:t>
            </a:r>
            <a:r>
              <a:rPr lang="zh-CN" altLang="en-US" sz="2400" dirty="0" smtClean="0">
                <a:solidFill>
                  <a:srgbClr val="FF0000"/>
                </a:solidFill>
                <a:latin typeface="华文楷体" panose="02010600040101010101" charset="-122"/>
                <a:ea typeface="华文楷体" panose="02010600040101010101" charset="-122"/>
                <a:cs typeface="华文楷体" panose="02010600040101010101" charset="-122"/>
                <a:sym typeface="+mn-ea"/>
              </a:rPr>
              <a:t>需求</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，包括</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哪些性能指标要度量</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endParaRPr lang="en-US" altLang="zh-CN" sz="2400" dirty="0" smtClean="0">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spcBef>
                <a:spcPts val="0"/>
              </a:spcBef>
              <a:buNone/>
            </a:pPr>
            <a:r>
              <a:rPr lang="en-US" altLang="zh-CN" sz="2400" dirty="0" smtClean="0">
                <a:latin typeface="华文楷体" panose="02010600040101010101" charset="-122"/>
                <a:ea typeface="华文楷体" panose="02010600040101010101" charset="-122"/>
                <a:cs typeface="华文楷体" panose="02010600040101010101" charset="-122"/>
                <a:sym typeface="+mn-ea"/>
              </a:rPr>
              <a:t>    </a:t>
            </a:r>
            <a:r>
              <a:rPr lang="en-US" altLang="zh-CN" sz="2400" dirty="0" smtClean="0">
                <a:solidFill>
                  <a:srgbClr val="FF0000"/>
                </a:solidFill>
                <a:latin typeface="华文楷体" panose="02010600040101010101" charset="-122"/>
                <a:ea typeface="华文楷体" panose="02010600040101010101" charset="-122"/>
                <a:cs typeface="华文楷体" panose="02010600040101010101" charset="-122"/>
                <a:sym typeface="+mn-ea"/>
              </a:rPr>
              <a:t>(</a:t>
            </a:r>
            <a:r>
              <a:rPr lang="en-US" altLang="zh-CN" sz="2400" dirty="0">
                <a:solidFill>
                  <a:srgbClr val="FF0000"/>
                </a:solidFill>
                <a:latin typeface="华文楷体" panose="02010600040101010101" charset="-122"/>
                <a:ea typeface="华文楷体" panose="02010600040101010101" charset="-122"/>
                <a:cs typeface="华文楷体" panose="02010600040101010101" charset="-122"/>
                <a:sym typeface="+mn-ea"/>
              </a:rPr>
              <a:t>2)</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根据测试</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需求，</a:t>
            </a:r>
            <a:r>
              <a:rPr lang="zh-CN" altLang="en-US" sz="2400" dirty="0" smtClean="0">
                <a:solidFill>
                  <a:srgbClr val="FF0000"/>
                </a:solidFill>
                <a:latin typeface="华文楷体" panose="02010600040101010101" charset="-122"/>
                <a:ea typeface="华文楷体" panose="02010600040101010101" charset="-122"/>
                <a:cs typeface="华文楷体" panose="02010600040101010101" charset="-122"/>
                <a:sym typeface="+mn-ea"/>
              </a:rPr>
              <a:t>选择</a:t>
            </a:r>
            <a:r>
              <a:rPr lang="zh-CN" altLang="en-US" sz="2400" dirty="0">
                <a:solidFill>
                  <a:srgbClr val="FF0000"/>
                </a:solidFill>
                <a:latin typeface="华文楷体" panose="02010600040101010101" charset="-122"/>
                <a:ea typeface="华文楷体" panose="02010600040101010101" charset="-122"/>
                <a:cs typeface="华文楷体" panose="02010600040101010101" charset="-122"/>
                <a:sym typeface="+mn-ea"/>
              </a:rPr>
              <a:t>测试工具</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和开发相应的测试脚本</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endParaRPr lang="en-US" altLang="zh-CN" sz="2400" dirty="0" smtClean="0">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spcBef>
                <a:spcPts val="0"/>
              </a:spcBef>
              <a:buNone/>
            </a:pPr>
            <a:r>
              <a:rPr lang="en-US" altLang="zh-CN" sz="2400" dirty="0" smtClean="0">
                <a:latin typeface="华文楷体" panose="02010600040101010101" charset="-122"/>
                <a:ea typeface="华文楷体" panose="02010600040101010101" charset="-122"/>
                <a:cs typeface="华文楷体" panose="02010600040101010101" charset="-122"/>
                <a:sym typeface="+mn-ea"/>
              </a:rPr>
              <a:t>    </a:t>
            </a:r>
            <a:r>
              <a:rPr lang="en-US" altLang="zh-CN" sz="2400" dirty="0" smtClean="0">
                <a:solidFill>
                  <a:srgbClr val="FF0000"/>
                </a:solidFill>
                <a:latin typeface="华文楷体" panose="02010600040101010101" charset="-122"/>
                <a:ea typeface="华文楷体" panose="02010600040101010101" charset="-122"/>
                <a:cs typeface="华文楷体" panose="02010600040101010101" charset="-122"/>
                <a:sym typeface="+mn-ea"/>
              </a:rPr>
              <a:t>(</a:t>
            </a:r>
            <a:r>
              <a:rPr lang="en-US" altLang="zh-CN" sz="2400" dirty="0">
                <a:solidFill>
                  <a:srgbClr val="FF0000"/>
                </a:solidFill>
                <a:latin typeface="华文楷体" panose="02010600040101010101" charset="-122"/>
                <a:ea typeface="华文楷体" panose="02010600040101010101" charset="-122"/>
                <a:cs typeface="华文楷体" panose="02010600040101010101" charset="-122"/>
                <a:sym typeface="+mn-ea"/>
              </a:rPr>
              <a:t>3)</a:t>
            </a:r>
            <a:r>
              <a:rPr lang="zh-CN" altLang="en-US" sz="2400" dirty="0">
                <a:solidFill>
                  <a:srgbClr val="FF0000"/>
                </a:solidFill>
                <a:latin typeface="华文楷体" panose="02010600040101010101" charset="-122"/>
                <a:ea typeface="华文楷体" panose="02010600040101010101" charset="-122"/>
                <a:cs typeface="华文楷体" panose="02010600040101010101" charset="-122"/>
                <a:sym typeface="+mn-ea"/>
              </a:rPr>
              <a:t>建立性能测试负载</a:t>
            </a:r>
            <a:r>
              <a:rPr lang="zh-CN" altLang="en-US" sz="2400" dirty="0" smtClean="0">
                <a:solidFill>
                  <a:srgbClr val="FF0000"/>
                </a:solidFill>
                <a:latin typeface="华文楷体" panose="02010600040101010101" charset="-122"/>
                <a:ea typeface="华文楷体" panose="02010600040101010101" charset="-122"/>
                <a:cs typeface="华文楷体" panose="02010600040101010101" charset="-122"/>
                <a:sym typeface="+mn-ea"/>
              </a:rPr>
              <a:t>模型</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，就是</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确定并发虚拟用户的数量、每次请求的数据量、思考时间、加载方式和持续加载的时间</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等</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a:t>
            </a:r>
            <a:endParaRPr lang="en-US" altLang="zh-CN" sz="2400" dirty="0" smtClean="0">
              <a:solidFill>
                <a:srgbClr val="0070C0"/>
              </a:solidFill>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spcBef>
                <a:spcPts val="0"/>
              </a:spcBef>
              <a:buNone/>
            </a:pPr>
            <a:r>
              <a:rPr lang="en-US" altLang="zh-CN" sz="2400" dirty="0" smtClean="0">
                <a:latin typeface="华文楷体" panose="02010600040101010101" charset="-122"/>
                <a:ea typeface="华文楷体" panose="02010600040101010101" charset="-122"/>
                <a:cs typeface="华文楷体" panose="02010600040101010101" charset="-122"/>
                <a:sym typeface="+mn-ea"/>
              </a:rPr>
              <a:t>    </a:t>
            </a:r>
            <a:r>
              <a:rPr lang="en-US" altLang="zh-CN" sz="2400" dirty="0" smtClean="0">
                <a:solidFill>
                  <a:srgbClr val="FF0000"/>
                </a:solidFill>
                <a:latin typeface="华文楷体" panose="02010600040101010101" charset="-122"/>
                <a:ea typeface="华文楷体" panose="02010600040101010101" charset="-122"/>
                <a:cs typeface="华文楷体" panose="02010600040101010101" charset="-122"/>
                <a:sym typeface="+mn-ea"/>
              </a:rPr>
              <a:t>(</a:t>
            </a:r>
            <a:r>
              <a:rPr lang="en-US" altLang="zh-CN" sz="2400" dirty="0">
                <a:solidFill>
                  <a:srgbClr val="FF0000"/>
                </a:solidFill>
                <a:latin typeface="华文楷体" panose="02010600040101010101" charset="-122"/>
                <a:ea typeface="华文楷体" panose="02010600040101010101" charset="-122"/>
                <a:cs typeface="华文楷体" panose="02010600040101010101" charset="-122"/>
                <a:sym typeface="+mn-ea"/>
              </a:rPr>
              <a:t>4)</a:t>
            </a:r>
            <a:r>
              <a:rPr lang="zh-CN" altLang="en-US" sz="2400" dirty="0">
                <a:solidFill>
                  <a:srgbClr val="FF0000"/>
                </a:solidFill>
                <a:latin typeface="华文楷体" panose="02010600040101010101" charset="-122"/>
                <a:ea typeface="华文楷体" panose="02010600040101010101" charset="-122"/>
                <a:cs typeface="华文楷体" panose="02010600040101010101" charset="-122"/>
                <a:sym typeface="+mn-ea"/>
              </a:rPr>
              <a:t>执行性能测试</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。通过多次运行性能测试负载</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模型，获得</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系统的性能数据</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endParaRPr lang="en-US" altLang="zh-CN" sz="2400" dirty="0" smtClean="0">
              <a:latin typeface="华文楷体" panose="02010600040101010101" charset="-122"/>
              <a:ea typeface="华文楷体" panose="02010600040101010101" charset="-122"/>
              <a:cs typeface="华文楷体" panose="02010600040101010101" charset="-122"/>
            </a:endParaRPr>
          </a:p>
          <a:p>
            <a:pPr marL="0" indent="0" algn="just" eaLnBrk="1" latinLnBrk="0" hangingPunct="1">
              <a:lnSpc>
                <a:spcPct val="150000"/>
              </a:lnSpc>
              <a:spcBef>
                <a:spcPts val="0"/>
              </a:spcBef>
              <a:buNone/>
            </a:pPr>
            <a:r>
              <a:rPr lang="en-US" altLang="zh-CN" sz="2400" dirty="0" smtClean="0">
                <a:latin typeface="华文楷体" panose="02010600040101010101" charset="-122"/>
                <a:ea typeface="华文楷体" panose="02010600040101010101" charset="-122"/>
                <a:cs typeface="华文楷体" panose="02010600040101010101" charset="-122"/>
                <a:sym typeface="+mn-ea"/>
              </a:rPr>
              <a:t>    </a:t>
            </a:r>
            <a:r>
              <a:rPr lang="en-US" altLang="zh-CN" sz="2400" dirty="0" smtClean="0">
                <a:solidFill>
                  <a:srgbClr val="FF0000"/>
                </a:solidFill>
                <a:latin typeface="华文楷体" panose="02010600040101010101" charset="-122"/>
                <a:ea typeface="华文楷体" panose="02010600040101010101" charset="-122"/>
                <a:cs typeface="华文楷体" panose="02010600040101010101" charset="-122"/>
                <a:sym typeface="+mn-ea"/>
              </a:rPr>
              <a:t>(</a:t>
            </a:r>
            <a:r>
              <a:rPr lang="en-US" altLang="zh-CN" sz="2400" dirty="0">
                <a:solidFill>
                  <a:srgbClr val="FF0000"/>
                </a:solidFill>
                <a:latin typeface="华文楷体" panose="02010600040101010101" charset="-122"/>
                <a:ea typeface="华文楷体" panose="02010600040101010101" charset="-122"/>
                <a:cs typeface="华文楷体" panose="02010600040101010101" charset="-122"/>
                <a:sym typeface="+mn-ea"/>
              </a:rPr>
              <a:t>5)</a:t>
            </a:r>
            <a:r>
              <a:rPr lang="zh-CN" altLang="en-US" sz="2400" dirty="0">
                <a:solidFill>
                  <a:srgbClr val="FF0000"/>
                </a:solidFill>
                <a:latin typeface="华文楷体" panose="02010600040101010101" charset="-122"/>
                <a:ea typeface="华文楷体" panose="02010600040101010101" charset="-122"/>
                <a:cs typeface="华文楷体" panose="02010600040101010101" charset="-122"/>
                <a:sym typeface="+mn-ea"/>
              </a:rPr>
              <a:t>提交性能</a:t>
            </a:r>
            <a:r>
              <a:rPr lang="zh-CN" altLang="en-US" sz="2400" dirty="0" smtClean="0">
                <a:solidFill>
                  <a:srgbClr val="FF0000"/>
                </a:solidFill>
                <a:latin typeface="华文楷体" panose="02010600040101010101" charset="-122"/>
                <a:ea typeface="华文楷体" panose="02010600040101010101" charset="-122"/>
                <a:cs typeface="华文楷体" panose="02010600040101010101" charset="-122"/>
                <a:sym typeface="+mn-ea"/>
              </a:rPr>
              <a:t>测试报告</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包括</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性能测试方法、负载模型和实际执行的性能测试、性能测试结果及其分析等。</a:t>
            </a:r>
            <a:endPar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1920240" y="189230"/>
            <a:ext cx="5581015" cy="765175"/>
          </a:xfrm>
        </p:spPr>
        <p:txBody>
          <a:bodyPr/>
          <a:lstStyle/>
          <a:p>
            <a:pPr algn="ctr"/>
            <a:r>
              <a:rPr kumimoji="1" lang="zh-CN" altLang="en-US" sz="3600" b="1" smtClean="0">
                <a:solidFill>
                  <a:srgbClr val="FFFF00"/>
                </a:solidFill>
                <a:ea typeface="楷体_GB2312"/>
                <a:cs typeface="楷体_GB2312"/>
              </a:rPr>
              <a:t>性能测试结果分析</a:t>
            </a:r>
            <a:endParaRPr kumimoji="1" lang="zh-CN" altLang="en-US" sz="3600" b="1" smtClean="0">
              <a:solidFill>
                <a:srgbClr val="FFFF00"/>
              </a:solidFill>
              <a:ea typeface="楷体_GB2312"/>
              <a:cs typeface="楷体_GB2312"/>
            </a:endParaRPr>
          </a:p>
        </p:txBody>
      </p:sp>
      <p:sp>
        <p:nvSpPr>
          <p:cNvPr id="58370" name="Rectangle 3"/>
          <p:cNvSpPr>
            <a:spLocks noGrp="1" noChangeArrowheads="1"/>
          </p:cNvSpPr>
          <p:nvPr>
            <p:ph type="body" idx="1"/>
          </p:nvPr>
        </p:nvSpPr>
        <p:spPr>
          <a:xfrm>
            <a:off x="634365" y="1356360"/>
            <a:ext cx="3211195" cy="2796540"/>
          </a:xfrm>
        </p:spPr>
        <p:txBody>
          <a:bodyPr/>
          <a:lstStyle/>
          <a:p>
            <a:pPr marL="0" indent="0" algn="just" eaLnBrk="1" latinLnBrk="0" hangingPunct="1">
              <a:lnSpc>
                <a:spcPct val="150000"/>
              </a:lnSpc>
              <a:spcBef>
                <a:spcPts val="0"/>
              </a:spcBef>
              <a:buNone/>
            </a:pPr>
            <a:r>
              <a:rPr lang="en-US" altLang="zh-CN"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         </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在测试过程中，被</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监控的数据曲线发生突变的</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地方</a:t>
            </a:r>
            <a:r>
              <a:rPr lang="en-US" altLang="zh-CN"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拐点</a:t>
            </a:r>
            <a:r>
              <a:rPr lang="en-US" altLang="zh-CN"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就是系统的饱和点</a:t>
            </a:r>
            <a:r>
              <a:rPr lang="zh-CN" altLang="en-US" sz="2400" dirty="0">
                <a:solidFill>
                  <a:srgbClr val="0070C0"/>
                </a:solidFill>
                <a:latin typeface="华文楷体" panose="02010600040101010101" charset="-122"/>
                <a:ea typeface="华文楷体" panose="02010600040101010101" charset="-122"/>
                <a:cs typeface="华文楷体" panose="02010600040101010101" charset="-122"/>
                <a:sym typeface="+mn-ea"/>
              </a:rPr>
              <a:t>或性能瓶颈</a:t>
            </a:r>
            <a:r>
              <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endParaRPr lang="zh-CN" altLang="en-US" sz="2400" dirty="0" smtClean="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
        <p:nvSpPr>
          <p:cNvPr id="3" name="内容占位符 2"/>
          <p:cNvSpPr>
            <a:spLocks noGrp="1"/>
          </p:cNvSpPr>
          <p:nvPr/>
        </p:nvSpPr>
        <p:spPr>
          <a:xfrm>
            <a:off x="485775" y="4334510"/>
            <a:ext cx="8172450" cy="22720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lgn="just">
              <a:buNone/>
            </a:pPr>
            <a:r>
              <a:rPr lang="zh-CN" altLang="en-US" sz="2000" b="1" dirty="0" smtClean="0">
                <a:solidFill>
                  <a:srgbClr val="00B050"/>
                </a:solidFill>
                <a:latin typeface="华文楷体" panose="02010600040101010101" charset="-122"/>
                <a:ea typeface="华文楷体" panose="02010600040101010101" charset="-122"/>
              </a:rPr>
              <a:t>例如：以</a:t>
            </a:r>
            <a:r>
              <a:rPr lang="zh-CN" altLang="en-US" sz="2000" b="1" dirty="0">
                <a:solidFill>
                  <a:srgbClr val="00B050"/>
                </a:solidFill>
                <a:latin typeface="华文楷体" panose="02010600040101010101" charset="-122"/>
                <a:ea typeface="华文楷体" panose="02010600040101010101" charset="-122"/>
              </a:rPr>
              <a:t>数据吞吐量为</a:t>
            </a:r>
            <a:r>
              <a:rPr lang="zh-CN" altLang="en-US" sz="2000" b="1" dirty="0" smtClean="0">
                <a:solidFill>
                  <a:srgbClr val="00B050"/>
                </a:solidFill>
                <a:latin typeface="华文楷体" panose="02010600040101010101" charset="-122"/>
                <a:ea typeface="华文楷体" panose="02010600040101010101" charset="-122"/>
              </a:rPr>
              <a:t>例，刚开始系统</a:t>
            </a:r>
            <a:r>
              <a:rPr lang="zh-CN" altLang="en-US" sz="2000" b="1" dirty="0">
                <a:solidFill>
                  <a:srgbClr val="00B050"/>
                </a:solidFill>
                <a:latin typeface="华文楷体" panose="02010600040101010101" charset="-122"/>
                <a:ea typeface="华文楷体" panose="02010600040101010101" charset="-122"/>
              </a:rPr>
              <a:t>有足够的空闲线程去处理增加的</a:t>
            </a:r>
            <a:r>
              <a:rPr lang="zh-CN" altLang="en-US" sz="2000" b="1" dirty="0" smtClean="0">
                <a:solidFill>
                  <a:srgbClr val="00B050"/>
                </a:solidFill>
                <a:latin typeface="华文楷体" panose="02010600040101010101" charset="-122"/>
                <a:ea typeface="华文楷体" panose="02010600040101010101" charset="-122"/>
              </a:rPr>
              <a:t>负载，所以</a:t>
            </a:r>
            <a:r>
              <a:rPr lang="zh-CN" altLang="en-US" sz="2000" b="1" dirty="0">
                <a:solidFill>
                  <a:srgbClr val="00B050"/>
                </a:solidFill>
                <a:latin typeface="华文楷体" panose="02010600040101010101" charset="-122"/>
                <a:ea typeface="华文楷体" panose="02010600040101010101" charset="-122"/>
              </a:rPr>
              <a:t>吞吐量以稳定的速度</a:t>
            </a:r>
            <a:r>
              <a:rPr lang="zh-CN" altLang="en-US" sz="2000" b="1" dirty="0" smtClean="0">
                <a:solidFill>
                  <a:srgbClr val="00B050"/>
                </a:solidFill>
                <a:latin typeface="华文楷体" panose="02010600040101010101" charset="-122"/>
                <a:ea typeface="华文楷体" panose="02010600040101010101" charset="-122"/>
              </a:rPr>
              <a:t>增长，然后</a:t>
            </a:r>
            <a:r>
              <a:rPr lang="zh-CN" altLang="en-US" sz="2000" b="1" dirty="0">
                <a:solidFill>
                  <a:srgbClr val="00B050"/>
                </a:solidFill>
                <a:latin typeface="华文楷体" panose="02010600040101010101" charset="-122"/>
                <a:ea typeface="华文楷体" panose="02010600040101010101" charset="-122"/>
              </a:rPr>
              <a:t>在某一个点上稳定</a:t>
            </a:r>
            <a:r>
              <a:rPr lang="zh-CN" altLang="en-US" sz="2000" b="1" dirty="0" smtClean="0">
                <a:solidFill>
                  <a:srgbClr val="00B050"/>
                </a:solidFill>
                <a:latin typeface="华文楷体" panose="02010600040101010101" charset="-122"/>
                <a:ea typeface="华文楷体" panose="02010600040101010101" charset="-122"/>
              </a:rPr>
              <a:t>下来，即</a:t>
            </a:r>
            <a:r>
              <a:rPr lang="zh-CN" altLang="en-US" sz="2000" b="1" dirty="0">
                <a:solidFill>
                  <a:srgbClr val="00B050"/>
                </a:solidFill>
                <a:latin typeface="华文楷体" panose="02010600040101010101" charset="-122"/>
                <a:ea typeface="华文楷体" panose="02010600040101010101" charset="-122"/>
              </a:rPr>
              <a:t>系统达到饱和点</a:t>
            </a:r>
            <a:r>
              <a:rPr lang="zh-CN" altLang="en-US" sz="2000" b="1" dirty="0" smtClean="0">
                <a:solidFill>
                  <a:srgbClr val="00B050"/>
                </a:solidFill>
                <a:latin typeface="华文楷体" panose="02010600040101010101" charset="-122"/>
                <a:ea typeface="华文楷体" panose="02010600040101010101" charset="-122"/>
              </a:rPr>
              <a:t>。在</a:t>
            </a:r>
            <a:r>
              <a:rPr lang="zh-CN" altLang="en-US" sz="2000" b="1" dirty="0">
                <a:solidFill>
                  <a:srgbClr val="00B050"/>
                </a:solidFill>
                <a:latin typeface="华文楷体" panose="02010600040101010101" charset="-122"/>
                <a:ea typeface="华文楷体" panose="02010600040101010101" charset="-122"/>
              </a:rPr>
              <a:t>达到饱和点</a:t>
            </a:r>
            <a:r>
              <a:rPr lang="zh-CN" altLang="en-US" sz="2000" b="1" dirty="0" smtClean="0">
                <a:solidFill>
                  <a:srgbClr val="00B050"/>
                </a:solidFill>
                <a:latin typeface="华文楷体" panose="02010600040101010101" charset="-122"/>
                <a:ea typeface="华文楷体" panose="02010600040101010101" charset="-122"/>
              </a:rPr>
              <a:t>后，所有</a:t>
            </a:r>
            <a:r>
              <a:rPr lang="zh-CN" altLang="en-US" sz="2000" b="1" dirty="0">
                <a:solidFill>
                  <a:srgbClr val="00B050"/>
                </a:solidFill>
                <a:latin typeface="华文楷体" panose="02010600040101010101" charset="-122"/>
                <a:ea typeface="华文楷体" panose="02010600040101010101" charset="-122"/>
              </a:rPr>
              <a:t>的线程都已投入</a:t>
            </a:r>
            <a:r>
              <a:rPr lang="zh-CN" altLang="en-US" sz="2000" b="1" dirty="0" smtClean="0">
                <a:solidFill>
                  <a:srgbClr val="00B050"/>
                </a:solidFill>
                <a:latin typeface="华文楷体" panose="02010600040101010101" charset="-122"/>
                <a:ea typeface="华文楷体" panose="02010600040101010101" charset="-122"/>
              </a:rPr>
              <a:t>使用，传入的</a:t>
            </a:r>
            <a:r>
              <a:rPr lang="zh-CN" altLang="en-US" sz="2000" b="1" dirty="0">
                <a:solidFill>
                  <a:srgbClr val="00B050"/>
                </a:solidFill>
                <a:latin typeface="华文楷体" panose="02010600040101010101" charset="-122"/>
                <a:ea typeface="华文楷体" panose="02010600040101010101" charset="-122"/>
              </a:rPr>
              <a:t>请求不再被立即</a:t>
            </a:r>
            <a:r>
              <a:rPr lang="zh-CN" altLang="en-US" sz="2000" b="1" dirty="0" smtClean="0">
                <a:solidFill>
                  <a:srgbClr val="00B050"/>
                </a:solidFill>
                <a:latin typeface="华文楷体" panose="02010600040101010101" charset="-122"/>
                <a:ea typeface="华文楷体" panose="02010600040101010101" charset="-122"/>
              </a:rPr>
              <a:t>处理，而是</a:t>
            </a:r>
            <a:r>
              <a:rPr lang="zh-CN" altLang="en-US" sz="2000" b="1" dirty="0">
                <a:solidFill>
                  <a:srgbClr val="00B050"/>
                </a:solidFill>
                <a:latin typeface="华文楷体" panose="02010600040101010101" charset="-122"/>
                <a:ea typeface="华文楷体" panose="02010600040101010101" charset="-122"/>
              </a:rPr>
              <a:t>放人队列</a:t>
            </a:r>
            <a:r>
              <a:rPr lang="zh-CN" altLang="en-US" sz="2000" b="1" dirty="0" smtClean="0">
                <a:solidFill>
                  <a:srgbClr val="00B050"/>
                </a:solidFill>
                <a:latin typeface="华文楷体" panose="02010600040101010101" charset="-122"/>
                <a:ea typeface="华文楷体" panose="02010600040101010101" charset="-122"/>
              </a:rPr>
              <a:t>中，新</a:t>
            </a:r>
            <a:r>
              <a:rPr lang="zh-CN" altLang="en-US" sz="2000" b="1" dirty="0">
                <a:solidFill>
                  <a:srgbClr val="00B050"/>
                </a:solidFill>
                <a:latin typeface="华文楷体" panose="02010600040101010101" charset="-122"/>
                <a:ea typeface="华文楷体" panose="02010600040101010101" charset="-122"/>
              </a:rPr>
              <a:t>的请求不能及时被</a:t>
            </a:r>
            <a:r>
              <a:rPr lang="zh-CN" altLang="en-US" sz="2000" b="1" dirty="0" smtClean="0">
                <a:solidFill>
                  <a:srgbClr val="00B050"/>
                </a:solidFill>
                <a:latin typeface="华文楷体" panose="02010600040101010101" charset="-122"/>
                <a:ea typeface="华文楷体" panose="02010600040101010101" charset="-122"/>
              </a:rPr>
              <a:t>处理</a:t>
            </a:r>
            <a:r>
              <a:rPr lang="zh-CN" altLang="en-US" sz="2000" b="1" dirty="0">
                <a:solidFill>
                  <a:srgbClr val="00B050"/>
                </a:solidFill>
                <a:latin typeface="华文楷体" panose="02010600040101010101" charset="-122"/>
                <a:ea typeface="华文楷体" panose="02010600040101010101" charset="-122"/>
              </a:rPr>
              <a:t>。</a:t>
            </a:r>
            <a:r>
              <a:rPr lang="zh-CN" altLang="en-US" sz="2000" b="1" dirty="0" smtClean="0">
                <a:solidFill>
                  <a:srgbClr val="00B050"/>
                </a:solidFill>
                <a:latin typeface="华文楷体" panose="02010600040101010101" charset="-122"/>
                <a:ea typeface="华文楷体" panose="02010600040101010101" charset="-122"/>
              </a:rPr>
              <a:t>因为</a:t>
            </a:r>
            <a:r>
              <a:rPr lang="zh-CN" altLang="en-US" sz="2000" b="1" dirty="0">
                <a:solidFill>
                  <a:srgbClr val="00B050"/>
                </a:solidFill>
                <a:latin typeface="华文楷体" panose="02010600040101010101" charset="-122"/>
                <a:ea typeface="华文楷体" panose="02010600040101010101" charset="-122"/>
              </a:rPr>
              <a:t>系统处理的能力是一定</a:t>
            </a:r>
            <a:r>
              <a:rPr lang="zh-CN" altLang="en-US" sz="2000" b="1" dirty="0" smtClean="0">
                <a:solidFill>
                  <a:srgbClr val="00B050"/>
                </a:solidFill>
                <a:latin typeface="华文楷体" panose="02010600040101010101" charset="-122"/>
                <a:ea typeface="华文楷体" panose="02010600040101010101" charset="-122"/>
              </a:rPr>
              <a:t>的，如果</a:t>
            </a:r>
            <a:r>
              <a:rPr lang="zh-CN" altLang="en-US" sz="2000" b="1" dirty="0">
                <a:solidFill>
                  <a:srgbClr val="00B050"/>
                </a:solidFill>
                <a:latin typeface="华文楷体" panose="02010600040101010101" charset="-122"/>
                <a:ea typeface="华文楷体" panose="02010600040101010101" charset="-122"/>
              </a:rPr>
              <a:t>继续增加</a:t>
            </a:r>
            <a:r>
              <a:rPr lang="zh-CN" altLang="en-US" sz="2000" b="1" dirty="0" smtClean="0">
                <a:solidFill>
                  <a:srgbClr val="00B050"/>
                </a:solidFill>
                <a:latin typeface="华文楷体" panose="02010600040101010101" charset="-122"/>
                <a:ea typeface="华文楷体" panose="02010600040101010101" charset="-122"/>
              </a:rPr>
              <a:t>负载，执行</a:t>
            </a:r>
            <a:r>
              <a:rPr lang="zh-CN" altLang="en-US" sz="2000" b="1" dirty="0">
                <a:solidFill>
                  <a:srgbClr val="00B050"/>
                </a:solidFill>
                <a:latin typeface="华文楷体" panose="02010600040101010101" charset="-122"/>
                <a:ea typeface="华文楷体" panose="02010600040101010101" charset="-122"/>
              </a:rPr>
              <a:t>队列开始</a:t>
            </a:r>
            <a:r>
              <a:rPr lang="zh-CN" altLang="en-US" sz="2000" b="1" dirty="0" smtClean="0">
                <a:solidFill>
                  <a:srgbClr val="00B050"/>
                </a:solidFill>
                <a:latin typeface="华文楷体" panose="02010600040101010101" charset="-122"/>
                <a:ea typeface="华文楷体" panose="02010600040101010101" charset="-122"/>
              </a:rPr>
              <a:t>增长，系统</a:t>
            </a:r>
            <a:r>
              <a:rPr lang="zh-CN" altLang="en-US" sz="2000" b="1" dirty="0">
                <a:solidFill>
                  <a:srgbClr val="00B050"/>
                </a:solidFill>
                <a:latin typeface="华文楷体" panose="02010600040101010101" charset="-122"/>
                <a:ea typeface="华文楷体" panose="02010600040101010101" charset="-122"/>
              </a:rPr>
              <a:t>的响应时间也随之延长</a:t>
            </a:r>
            <a:r>
              <a:rPr lang="zh-CN" altLang="en-US" sz="2000" b="1" dirty="0" smtClean="0">
                <a:solidFill>
                  <a:srgbClr val="00B050"/>
                </a:solidFill>
                <a:latin typeface="华文楷体" panose="02010600040101010101" charset="-122"/>
                <a:ea typeface="华文楷体" panose="02010600040101010101" charset="-122"/>
              </a:rPr>
              <a:t>。当</a:t>
            </a:r>
            <a:r>
              <a:rPr lang="zh-CN" altLang="en-US" sz="2000" b="1" dirty="0">
                <a:solidFill>
                  <a:srgbClr val="00B050"/>
                </a:solidFill>
                <a:latin typeface="华文楷体" panose="02010600040101010101" charset="-122"/>
                <a:ea typeface="华文楷体" panose="02010600040101010101" charset="-122"/>
              </a:rPr>
              <a:t>服务器的吞吐量保持稳定</a:t>
            </a:r>
            <a:r>
              <a:rPr lang="zh-CN" altLang="en-US" sz="2000" b="1" dirty="0" smtClean="0">
                <a:solidFill>
                  <a:srgbClr val="00B050"/>
                </a:solidFill>
                <a:latin typeface="华文楷体" panose="02010600040101010101" charset="-122"/>
                <a:ea typeface="华文楷体" panose="02010600040101010101" charset="-122"/>
              </a:rPr>
              <a:t>时，就</a:t>
            </a:r>
            <a:r>
              <a:rPr lang="zh-CN" altLang="en-US" sz="2000" b="1" dirty="0">
                <a:solidFill>
                  <a:srgbClr val="00B050"/>
                </a:solidFill>
                <a:latin typeface="华文楷体" panose="02010600040101010101" charset="-122"/>
                <a:ea typeface="华文楷体" panose="02010600040101010101" charset="-122"/>
              </a:rPr>
              <a:t>表示达到了给定条件下的系统</a:t>
            </a:r>
            <a:r>
              <a:rPr lang="zh-CN" altLang="en-US" sz="2000" b="1" dirty="0" smtClean="0">
                <a:solidFill>
                  <a:srgbClr val="00B050"/>
                </a:solidFill>
                <a:latin typeface="华文楷体" panose="02010600040101010101" charset="-122"/>
                <a:ea typeface="华文楷体" panose="02010600040101010101" charset="-122"/>
              </a:rPr>
              <a:t>上限</a:t>
            </a:r>
            <a:r>
              <a:rPr lang="zh-CN" altLang="en-US" sz="2000" b="1" dirty="0">
                <a:solidFill>
                  <a:srgbClr val="00B050"/>
                </a:solidFill>
                <a:latin typeface="华文楷体" panose="02010600040101010101" charset="-122"/>
                <a:ea typeface="华文楷体" panose="02010600040101010101" charset="-122"/>
              </a:rPr>
              <a:t>。</a:t>
            </a:r>
            <a:endParaRPr lang="zh-CN" altLang="en-US" sz="2000" b="1" dirty="0">
              <a:solidFill>
                <a:srgbClr val="00B050"/>
              </a:solidFill>
              <a:latin typeface="华文楷体" panose="02010600040101010101" charset="-122"/>
              <a:ea typeface="华文楷体" panose="02010600040101010101" charset="-122"/>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2343" t="1117" r="1456" b="2234"/>
          <a:stretch>
            <a:fillRect/>
          </a:stretch>
        </p:blipFill>
        <p:spPr>
          <a:xfrm>
            <a:off x="4277547" y="1480043"/>
            <a:ext cx="4381081" cy="2627131"/>
          </a:xfrm>
          <a:prstGeom prst="rect">
            <a:avLst/>
          </a:prstGeom>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p:cNvSpPr>
          <p:nvPr>
            <p:ph type="title"/>
          </p:nvPr>
        </p:nvSpPr>
        <p:spPr>
          <a:xfrm>
            <a:off x="1258888" y="260350"/>
            <a:ext cx="6626225" cy="765175"/>
          </a:xfrm>
        </p:spPr>
        <p:txBody>
          <a:bodyPr/>
          <a:lstStyle/>
          <a:p>
            <a:pPr algn="ctr"/>
            <a:r>
              <a:rPr kumimoji="1" lang="en-US" altLang="zh-CN" sz="3600" b="1" smtClean="0">
                <a:solidFill>
                  <a:srgbClr val="FFFF00"/>
                </a:solidFill>
                <a:ea typeface="楷体_GB2312"/>
                <a:cs typeface="楷体_GB2312"/>
              </a:rPr>
              <a:t>6.3.6 Web</a:t>
            </a:r>
            <a:r>
              <a:rPr kumimoji="1" lang="zh-CN" altLang="en-US" sz="3600" b="1" smtClean="0">
                <a:solidFill>
                  <a:srgbClr val="FFFF00"/>
                </a:solidFill>
                <a:ea typeface="楷体_GB2312"/>
                <a:cs typeface="楷体_GB2312"/>
              </a:rPr>
              <a:t>性能测试</a:t>
            </a:r>
            <a:endParaRPr kumimoji="1" lang="zh-CN" altLang="en-US" sz="3600" b="1" smtClean="0">
              <a:solidFill>
                <a:srgbClr val="FFFF00"/>
              </a:solidFill>
              <a:ea typeface="楷体_GB2312"/>
              <a:cs typeface="楷体_GB2312"/>
            </a:endParaRPr>
          </a:p>
        </p:txBody>
      </p:sp>
      <p:sp>
        <p:nvSpPr>
          <p:cNvPr id="4" name="Rectangle 3"/>
          <p:cNvSpPr txBox="1">
            <a:spLocks noChangeArrowheads="1"/>
          </p:cNvSpPr>
          <p:nvPr/>
        </p:nvSpPr>
        <p:spPr bwMode="auto">
          <a:xfrm>
            <a:off x="395605" y="1649730"/>
            <a:ext cx="8353425" cy="4460875"/>
          </a:xfrm>
          <a:prstGeom prst="rect">
            <a:avLst/>
          </a:prstGeom>
          <a:noFill/>
          <a:ln w="9525">
            <a:noFill/>
            <a:miter lim="800000"/>
          </a:ln>
        </p:spPr>
        <p:txBody>
          <a:bodyPr/>
          <a:lstStyle/>
          <a:p>
            <a:pPr marL="0" lvl="1" eaLnBrk="1" latinLnBrk="0" hangingPunct="1">
              <a:lnSpc>
                <a:spcPct val="200000"/>
              </a:lnSpc>
              <a:spcBef>
                <a:spcPts val="0"/>
              </a:spcBef>
              <a:buFont typeface="Wingdings" panose="05000000000000000000" pitchFamily="2" charset="2"/>
              <a:buNone/>
              <a:defRPr/>
            </a:pPr>
            <a:r>
              <a:rPr lang="en-US" altLang="zh-CN"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        Web</a:t>
            </a:r>
            <a:r>
              <a:rPr lang="zh-CN" altLang="en-US"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系统是典型需要开展性能测试的系统。</a:t>
            </a:r>
            <a:endParaRPr lang="zh-CN" altLang="en-US"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endParaRPr>
          </a:p>
          <a:p>
            <a:pPr marL="0" lvl="1" eaLnBrk="1" latinLnBrk="0" hangingPunct="1">
              <a:lnSpc>
                <a:spcPct val="200000"/>
              </a:lnSpc>
              <a:spcBef>
                <a:spcPts val="0"/>
              </a:spcBef>
              <a:buFont typeface="Wingdings" panose="05000000000000000000" pitchFamily="2" charset="2"/>
              <a:buNone/>
              <a:defRPr/>
            </a:pPr>
            <a:r>
              <a:rPr lang="zh-CN" altLang="en-US"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       在</a:t>
            </a:r>
            <a:r>
              <a:rPr lang="en-US" altLang="zh-CN"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Web</a:t>
            </a:r>
            <a:r>
              <a:rPr lang="zh-CN" altLang="en-US"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性能测试中，关键的是确定其测试的需求。一般有以下两种方式来描述</a:t>
            </a:r>
            <a:r>
              <a:rPr lang="en-US" altLang="zh-CN"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Web</a:t>
            </a:r>
            <a:r>
              <a:rPr lang="zh-CN" altLang="en-US"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的性能测试需求：</a:t>
            </a:r>
            <a:endParaRPr lang="zh-CN" altLang="en-US"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endParaRPr>
          </a:p>
          <a:p>
            <a:pPr marL="0" lvl="1" eaLnBrk="1" latinLnBrk="0" hangingPunct="1">
              <a:lnSpc>
                <a:spcPct val="200000"/>
              </a:lnSpc>
              <a:spcBef>
                <a:spcPts val="0"/>
              </a:spcBef>
              <a:buFont typeface="Wingdings" panose="05000000000000000000" pitchFamily="2" charset="2"/>
              <a:buNone/>
              <a:defRPr/>
            </a:pPr>
            <a:r>
              <a:rPr lang="en-US" sz="2800" i="0" dirty="0" smtClean="0">
                <a:latin typeface="华文楷体" panose="02010600040101010101" charset="-122"/>
                <a:ea typeface="华文楷体" panose="02010600040101010101" charset="-122"/>
                <a:cs typeface="华文楷体" panose="02010600040101010101" charset="-122"/>
                <a:sym typeface="+mn-ea"/>
              </a:rPr>
              <a:t>      </a:t>
            </a:r>
            <a:r>
              <a:rPr lang="en-US" sz="2800" i="0" dirty="0" smtClean="0">
                <a:solidFill>
                  <a:srgbClr val="FF0000"/>
                </a:solidFill>
                <a:latin typeface="华文楷体" panose="02010600040101010101" charset="-122"/>
                <a:ea typeface="华文楷体" panose="02010600040101010101" charset="-122"/>
                <a:cs typeface="华文楷体" panose="02010600040101010101" charset="-122"/>
                <a:sym typeface="+mn-ea"/>
              </a:rPr>
              <a:t>  ----</a:t>
            </a:r>
            <a:r>
              <a:rPr lang="zh-CN" altLang="en-US" sz="2800" i="0" dirty="0" smtClean="0">
                <a:solidFill>
                  <a:srgbClr val="FF0000"/>
                </a:solidFill>
                <a:latin typeface="华文楷体" panose="02010600040101010101" charset="-122"/>
                <a:ea typeface="华文楷体" panose="02010600040101010101" charset="-122"/>
                <a:cs typeface="华文楷体" panose="02010600040101010101" charset="-122"/>
                <a:sym typeface="+mn-ea"/>
              </a:rPr>
              <a:t>在线用户和响应时间</a:t>
            </a:r>
            <a:endParaRPr lang="zh-CN" altLang="en-US" sz="2800" i="0" dirty="0" smtClean="0">
              <a:solidFill>
                <a:srgbClr val="FF0000"/>
              </a:solidFill>
              <a:latin typeface="华文楷体" panose="02010600040101010101" charset="-122"/>
              <a:ea typeface="华文楷体" panose="02010600040101010101" charset="-122"/>
              <a:cs typeface="华文楷体" panose="02010600040101010101" charset="-122"/>
              <a:sym typeface="+mn-ea"/>
            </a:endParaRPr>
          </a:p>
          <a:p>
            <a:pPr marL="0" lvl="1" eaLnBrk="1" latinLnBrk="0" hangingPunct="1">
              <a:lnSpc>
                <a:spcPct val="200000"/>
              </a:lnSpc>
              <a:spcBef>
                <a:spcPts val="0"/>
              </a:spcBef>
              <a:buFont typeface="Wingdings" panose="05000000000000000000" pitchFamily="2" charset="2"/>
              <a:buNone/>
              <a:defRPr/>
            </a:pPr>
            <a:r>
              <a:rPr lang="en-US" altLang="zh-CN" sz="2800" i="0" dirty="0" smtClean="0">
                <a:solidFill>
                  <a:srgbClr val="FF0000"/>
                </a:solidFill>
                <a:latin typeface="华文楷体" panose="02010600040101010101" charset="-122"/>
                <a:ea typeface="华文楷体" panose="02010600040101010101" charset="-122"/>
                <a:cs typeface="华文楷体" panose="02010600040101010101" charset="-122"/>
                <a:sym typeface="+mn-ea"/>
              </a:rPr>
              <a:t>        ----</a:t>
            </a:r>
            <a:r>
              <a:rPr lang="zh-CN" altLang="en-US" sz="2800" i="0" dirty="0" smtClean="0">
                <a:solidFill>
                  <a:srgbClr val="FF0000"/>
                </a:solidFill>
                <a:latin typeface="华文楷体" panose="02010600040101010101" charset="-122"/>
                <a:ea typeface="华文楷体" panose="02010600040101010101" charset="-122"/>
                <a:cs typeface="华文楷体" panose="02010600040101010101" charset="-122"/>
                <a:sym typeface="+mn-ea"/>
              </a:rPr>
              <a:t>吞吐量和响应时间</a:t>
            </a:r>
            <a:endParaRPr lang="zh-CN" altLang="en-US" sz="2800" i="0" dirty="0" smtClean="0">
              <a:solidFill>
                <a:srgbClr val="FF0000"/>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p:cNvSpPr>
          <p:nvPr>
            <p:ph type="title"/>
          </p:nvPr>
        </p:nvSpPr>
        <p:spPr>
          <a:xfrm>
            <a:off x="1258888" y="260350"/>
            <a:ext cx="6626225" cy="765175"/>
          </a:xfrm>
        </p:spPr>
        <p:txBody>
          <a:bodyPr/>
          <a:lstStyle/>
          <a:p>
            <a:pPr algn="ctr"/>
            <a:r>
              <a:rPr kumimoji="1" lang="en-US" altLang="zh-CN" sz="3600" b="1" smtClean="0">
                <a:solidFill>
                  <a:srgbClr val="FFFF00"/>
                </a:solidFill>
                <a:ea typeface="楷体_GB2312"/>
                <a:cs typeface="楷体_GB2312"/>
              </a:rPr>
              <a:t>Web</a:t>
            </a:r>
            <a:r>
              <a:rPr kumimoji="1" lang="zh-CN" altLang="en-US" sz="3600" b="1" smtClean="0">
                <a:solidFill>
                  <a:srgbClr val="FFFF00"/>
                </a:solidFill>
                <a:ea typeface="楷体_GB2312"/>
                <a:cs typeface="楷体_GB2312"/>
              </a:rPr>
              <a:t>性能测试需求</a:t>
            </a:r>
            <a:r>
              <a:rPr kumimoji="1" lang="en-US" altLang="zh-CN" sz="3600" b="1" smtClean="0">
                <a:solidFill>
                  <a:srgbClr val="FFFF00"/>
                </a:solidFill>
                <a:ea typeface="楷体_GB2312"/>
                <a:cs typeface="楷体_GB2312"/>
              </a:rPr>
              <a:t>1</a:t>
            </a:r>
            <a:endParaRPr kumimoji="1" lang="en-US" altLang="zh-CN" sz="3600" b="1" smtClean="0">
              <a:solidFill>
                <a:srgbClr val="FFFF00"/>
              </a:solidFill>
              <a:ea typeface="楷体_GB2312"/>
              <a:cs typeface="楷体_GB2312"/>
            </a:endParaRPr>
          </a:p>
        </p:txBody>
      </p:sp>
      <p:sp>
        <p:nvSpPr>
          <p:cNvPr id="4" name="Rectangle 3"/>
          <p:cNvSpPr txBox="1">
            <a:spLocks noChangeArrowheads="1"/>
          </p:cNvSpPr>
          <p:nvPr/>
        </p:nvSpPr>
        <p:spPr bwMode="auto">
          <a:xfrm>
            <a:off x="395605" y="1531620"/>
            <a:ext cx="8353425" cy="2738755"/>
          </a:xfrm>
          <a:prstGeom prst="rect">
            <a:avLst/>
          </a:prstGeom>
          <a:noFill/>
          <a:ln w="9525">
            <a:noFill/>
            <a:miter lim="800000"/>
          </a:ln>
        </p:spPr>
        <p:txBody>
          <a:bodyPr/>
          <a:lstStyle/>
          <a:p>
            <a:pPr algn="just" eaLnBrk="1" latinLnBrk="0" hangingPunct="1">
              <a:lnSpc>
                <a:spcPct val="150000"/>
              </a:lnSpc>
            </a:pPr>
            <a:r>
              <a:rPr lang="en-US" altLang="zh-CN"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        </a:t>
            </a:r>
            <a:r>
              <a:rPr lang="zh-CN" altLang="en-US"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基于</a:t>
            </a:r>
            <a:r>
              <a:rPr lang="en-US" altLang="zh-CN"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Web</a:t>
            </a:r>
            <a:r>
              <a:rPr lang="zh-CN" altLang="en-US"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应用系统的在线用户和响应时间来度量系统性能，适合企业的内部 </a:t>
            </a:r>
            <a:r>
              <a:rPr lang="en-US" altLang="zh-CN"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Web</a:t>
            </a:r>
            <a:r>
              <a:rPr lang="zh-CN" altLang="en-US"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应用系统，因为容易获得负载数据</a:t>
            </a:r>
            <a:r>
              <a:rPr lang="en-US" altLang="zh-CN"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r>
              <a:rPr lang="zh-CN" altLang="en-US"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上线后所支持的在线用户数以及业务操作习惯。</a:t>
            </a:r>
            <a:endParaRPr lang="zh-CN" altLang="en-US"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
        <p:nvSpPr>
          <p:cNvPr id="2" name="Rectangle 3"/>
          <p:cNvSpPr txBox="1">
            <a:spLocks noChangeArrowheads="1"/>
          </p:cNvSpPr>
          <p:nvPr/>
        </p:nvSpPr>
        <p:spPr bwMode="auto">
          <a:xfrm>
            <a:off x="395605" y="4388485"/>
            <a:ext cx="8353425" cy="2258695"/>
          </a:xfrm>
          <a:prstGeom prst="rect">
            <a:avLst/>
          </a:prstGeom>
          <a:solidFill>
            <a:schemeClr val="accent2">
              <a:lumMod val="20000"/>
              <a:lumOff val="80000"/>
            </a:schemeClr>
          </a:solidFill>
          <a:ln w="9525">
            <a:noFill/>
            <a:miter lim="800000"/>
          </a:ln>
        </p:spPr>
        <p:txBody>
          <a:bodyPr/>
          <a:p>
            <a:pPr algn="just" eaLnBrk="1" latinLnBrk="0" hangingPunct="1">
              <a:lnSpc>
                <a:spcPct val="150000"/>
              </a:lnSpc>
            </a:pPr>
            <a:r>
              <a:rPr lang="zh-CN" altLang="en-US"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        例如：</a:t>
            </a:r>
            <a:r>
              <a:rPr lang="en-US" altLang="zh-CN"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50</a:t>
            </a:r>
            <a:r>
              <a:rPr lang="zh-CN" altLang="en-US"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个在线用户按正常操作速度访问系统，页面响应时间不大于</a:t>
            </a:r>
            <a:r>
              <a:rPr lang="en-US" altLang="zh-CN"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3s</a:t>
            </a:r>
            <a:r>
              <a:rPr lang="zh-CN" altLang="en-US"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，事务处理的成功率应达到</a:t>
            </a:r>
            <a:r>
              <a:rPr lang="en-US" altLang="zh-CN"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100%</a:t>
            </a:r>
            <a:r>
              <a:rPr lang="zh-CN" altLang="en-US"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；而当在线用户达到峰值</a:t>
            </a:r>
            <a:r>
              <a:rPr lang="en-US" altLang="zh-CN"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200</a:t>
            </a:r>
            <a:r>
              <a:rPr lang="zh-CN" altLang="en-US"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时，页面响应时间不大于</a:t>
            </a:r>
            <a:r>
              <a:rPr lang="en-US" altLang="zh-CN"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8s</a:t>
            </a:r>
            <a:r>
              <a:rPr lang="zh-CN" altLang="en-US"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，事务处理的成功率应大于</a:t>
            </a:r>
            <a:r>
              <a:rPr lang="en-US" altLang="zh-CN"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90%</a:t>
            </a:r>
            <a:r>
              <a:rPr lang="zh-CN" altLang="en-US"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a:t>
            </a:r>
            <a:endParaRPr lang="zh-CN" altLang="en-US"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p:cNvSpPr>
          <p:nvPr>
            <p:ph type="title"/>
          </p:nvPr>
        </p:nvSpPr>
        <p:spPr>
          <a:xfrm>
            <a:off x="1258888" y="260350"/>
            <a:ext cx="6626225" cy="765175"/>
          </a:xfrm>
        </p:spPr>
        <p:txBody>
          <a:bodyPr/>
          <a:lstStyle/>
          <a:p>
            <a:pPr algn="ctr"/>
            <a:r>
              <a:rPr kumimoji="1" lang="en-US" altLang="zh-CN" sz="3600" b="1" smtClean="0">
                <a:solidFill>
                  <a:srgbClr val="FFFF00"/>
                </a:solidFill>
                <a:ea typeface="楷体_GB2312"/>
                <a:cs typeface="楷体_GB2312"/>
              </a:rPr>
              <a:t>Web</a:t>
            </a:r>
            <a:r>
              <a:rPr kumimoji="1" lang="zh-CN" altLang="en-US" sz="3600" b="1" smtClean="0">
                <a:solidFill>
                  <a:srgbClr val="FFFF00"/>
                </a:solidFill>
                <a:ea typeface="楷体_GB2312"/>
                <a:cs typeface="楷体_GB2312"/>
              </a:rPr>
              <a:t>性能测试需求</a:t>
            </a:r>
            <a:r>
              <a:rPr kumimoji="1" lang="en-US" altLang="zh-CN" sz="3600" b="1" smtClean="0">
                <a:solidFill>
                  <a:srgbClr val="FFFF00"/>
                </a:solidFill>
                <a:ea typeface="楷体_GB2312"/>
                <a:cs typeface="楷体_GB2312"/>
              </a:rPr>
              <a:t>2</a:t>
            </a:r>
            <a:endParaRPr kumimoji="1" lang="en-US" altLang="zh-CN" sz="3600" b="1" smtClean="0">
              <a:solidFill>
                <a:srgbClr val="FFFF00"/>
              </a:solidFill>
              <a:ea typeface="楷体_GB2312"/>
              <a:cs typeface="楷体_GB2312"/>
            </a:endParaRPr>
          </a:p>
        </p:txBody>
      </p:sp>
      <p:sp>
        <p:nvSpPr>
          <p:cNvPr id="4" name="Rectangle 3"/>
          <p:cNvSpPr txBox="1">
            <a:spLocks noChangeArrowheads="1"/>
          </p:cNvSpPr>
          <p:nvPr/>
        </p:nvSpPr>
        <p:spPr bwMode="auto">
          <a:xfrm>
            <a:off x="395605" y="1531620"/>
            <a:ext cx="8353425" cy="1703705"/>
          </a:xfrm>
          <a:prstGeom prst="rect">
            <a:avLst/>
          </a:prstGeom>
          <a:noFill/>
          <a:ln w="9525">
            <a:noFill/>
            <a:miter lim="800000"/>
          </a:ln>
        </p:spPr>
        <p:txBody>
          <a:bodyPr/>
          <a:lstStyle/>
          <a:p>
            <a:pPr algn="just" eaLnBrk="1" latinLnBrk="0" hangingPunct="1">
              <a:lnSpc>
                <a:spcPct val="150000"/>
              </a:lnSpc>
            </a:pPr>
            <a:r>
              <a:rPr lang="en-US" altLang="zh-CN"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        </a:t>
            </a:r>
            <a:r>
              <a:rPr lang="zh-CN" altLang="en-US"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基于</a:t>
            </a:r>
            <a:r>
              <a:rPr lang="en-US" altLang="zh-CN"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Web</a:t>
            </a:r>
            <a:r>
              <a:rPr lang="zh-CN" altLang="en-US"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应用系统的吞吐量和响应时间来度量系统性能。</a:t>
            </a:r>
            <a:endParaRPr lang="zh-CN" altLang="en-US"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
        <p:nvSpPr>
          <p:cNvPr id="2" name="Rectangle 3"/>
          <p:cNvSpPr txBox="1">
            <a:spLocks noChangeArrowheads="1"/>
          </p:cNvSpPr>
          <p:nvPr/>
        </p:nvSpPr>
        <p:spPr bwMode="auto">
          <a:xfrm>
            <a:off x="395605" y="3058795"/>
            <a:ext cx="8353425" cy="3411220"/>
          </a:xfrm>
          <a:prstGeom prst="rect">
            <a:avLst/>
          </a:prstGeom>
          <a:solidFill>
            <a:schemeClr val="accent2">
              <a:lumMod val="20000"/>
              <a:lumOff val="80000"/>
            </a:schemeClr>
          </a:solidFill>
          <a:ln w="9525">
            <a:noFill/>
            <a:miter lim="800000"/>
          </a:ln>
        </p:spPr>
        <p:txBody>
          <a:bodyPr/>
          <a:p>
            <a:pPr algn="just" eaLnBrk="1" latinLnBrk="0" hangingPunct="1">
              <a:lnSpc>
                <a:spcPct val="150000"/>
              </a:lnSpc>
            </a:pPr>
            <a:r>
              <a:rPr lang="zh-CN" altLang="en-US"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        当</a:t>
            </a:r>
            <a:r>
              <a:rPr lang="en-US" altLang="zh-CN"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Web</a:t>
            </a:r>
            <a:r>
              <a:rPr lang="zh-CN" altLang="en-US"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应用在上线后所支持的在线用户无法确定，如基于 </a:t>
            </a:r>
            <a:r>
              <a:rPr lang="en-US" altLang="zh-CN"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Internet </a:t>
            </a:r>
            <a:r>
              <a:rPr lang="zh-CN" altLang="en-US"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的网上购物系统，可通过每天下订单的业务量直接计算其吞吐量，从而采取基于吞吐量的方式来描述性能测试需求，如可描述为：网上购物系统在每分钟内需处理</a:t>
            </a:r>
            <a:r>
              <a:rPr lang="en-US" altLang="zh-CN"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20</a:t>
            </a:r>
            <a:r>
              <a:rPr lang="zh-CN" altLang="en-US"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笔订单提交，交易成功率为</a:t>
            </a:r>
            <a:r>
              <a:rPr lang="en-US" altLang="zh-CN"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100%</a:t>
            </a:r>
            <a:r>
              <a:rPr lang="zh-CN" altLang="en-US"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，而且</a:t>
            </a:r>
            <a:r>
              <a:rPr lang="en-US" altLang="zh-CN"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90%</a:t>
            </a:r>
            <a:r>
              <a:rPr lang="zh-CN" altLang="en-US"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的请求响应时间不大于</a:t>
            </a:r>
            <a:r>
              <a:rPr lang="en-US" altLang="zh-CN"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8s</a:t>
            </a:r>
            <a:r>
              <a:rPr lang="zh-CN" altLang="en-US"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rPr>
              <a:t>。</a:t>
            </a:r>
            <a:endParaRPr lang="zh-CN" altLang="en-US" sz="2400" i="0" dirty="0" smtClean="0">
              <a:solidFill>
                <a:srgbClr val="7030A0"/>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p:cNvSpPr>
          <p:nvPr>
            <p:ph type="title"/>
          </p:nvPr>
        </p:nvSpPr>
        <p:spPr>
          <a:xfrm>
            <a:off x="1258888" y="260350"/>
            <a:ext cx="6626225" cy="765175"/>
          </a:xfrm>
        </p:spPr>
        <p:txBody>
          <a:bodyPr/>
          <a:lstStyle/>
          <a:p>
            <a:pPr algn="ctr"/>
            <a:r>
              <a:rPr kumimoji="1" lang="zh-CN" altLang="en-US" sz="3600" b="1" smtClean="0">
                <a:solidFill>
                  <a:srgbClr val="FFFF00"/>
                </a:solidFill>
                <a:ea typeface="楷体_GB2312"/>
                <a:cs typeface="楷体_GB2312"/>
              </a:rPr>
              <a:t>在线用户数估算示例</a:t>
            </a:r>
            <a:endParaRPr kumimoji="1" lang="zh-CN" altLang="en-US" sz="3600" b="1" smtClean="0">
              <a:solidFill>
                <a:srgbClr val="FFFF00"/>
              </a:solidFill>
              <a:ea typeface="楷体_GB2312"/>
              <a:cs typeface="楷体_GB2312"/>
            </a:endParaRPr>
          </a:p>
        </p:txBody>
      </p:sp>
      <p:sp>
        <p:nvSpPr>
          <p:cNvPr id="4" name="Rectangle 3"/>
          <p:cNvSpPr txBox="1">
            <a:spLocks noChangeArrowheads="1"/>
          </p:cNvSpPr>
          <p:nvPr/>
        </p:nvSpPr>
        <p:spPr bwMode="auto">
          <a:xfrm>
            <a:off x="395605" y="1531620"/>
            <a:ext cx="8353425" cy="1220470"/>
          </a:xfrm>
          <a:prstGeom prst="rect">
            <a:avLst/>
          </a:prstGeom>
          <a:noFill/>
          <a:ln w="9525">
            <a:noFill/>
            <a:miter lim="800000"/>
          </a:ln>
        </p:spPr>
        <p:txBody>
          <a:bodyPr/>
          <a:lstStyle/>
          <a:p>
            <a:pPr algn="just" eaLnBrk="1" latinLnBrk="0" hangingPunct="1">
              <a:lnSpc>
                <a:spcPct val="150000"/>
              </a:lnSpc>
            </a:pPr>
            <a:r>
              <a:rPr lang="en-US" altLang="zh-CN"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        </a:t>
            </a:r>
            <a:r>
              <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可以根据系统可能访问用户数以及每个用户访问系统的时间长短来</a:t>
            </a:r>
            <a:r>
              <a:rPr lang="zh-CN" altLang="en-US"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估算</a:t>
            </a:r>
            <a:r>
              <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在线用户数量</a:t>
            </a:r>
            <a:endParaRPr lang="en-US" altLang="zh-CN" sz="2400" i="0" dirty="0" smtClean="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
        <p:nvSpPr>
          <p:cNvPr id="2" name="Rectangle 3"/>
          <p:cNvSpPr txBox="1">
            <a:spLocks noChangeArrowheads="1"/>
          </p:cNvSpPr>
          <p:nvPr/>
        </p:nvSpPr>
        <p:spPr bwMode="auto">
          <a:xfrm>
            <a:off x="395605" y="2851785"/>
            <a:ext cx="8353425" cy="3805555"/>
          </a:xfrm>
          <a:prstGeom prst="rect">
            <a:avLst/>
          </a:prstGeom>
          <a:solidFill>
            <a:schemeClr val="accent2">
              <a:lumMod val="20000"/>
              <a:lumOff val="80000"/>
            </a:schemeClr>
          </a:solidFill>
          <a:ln w="9525">
            <a:noFill/>
            <a:miter lim="800000"/>
          </a:ln>
        </p:spPr>
        <p:txBody>
          <a:bodyPr/>
          <a:p>
            <a:pPr algn="just" eaLnBrk="1" latinLnBrk="0" hangingPunct="1">
              <a:lnSpc>
                <a:spcPct val="150000"/>
              </a:lnSpc>
            </a:pPr>
            <a:r>
              <a:rPr lang="zh-CN" altLang="en-US"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        例如：某</a:t>
            </a:r>
            <a:r>
              <a:rPr lang="en-US" altLang="zh-CN" sz="2000" b="1" i="0" dirty="0">
                <a:solidFill>
                  <a:srgbClr val="7030A0"/>
                </a:solidFill>
                <a:latin typeface="华文楷体" panose="02010600040101010101" charset="-122"/>
                <a:ea typeface="华文楷体" panose="02010600040101010101" charset="-122"/>
                <a:cs typeface="华文楷体" panose="02010600040101010101" charset="-122"/>
                <a:sym typeface="+mn-ea"/>
              </a:rPr>
              <a:t>Web</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应用系统有</a:t>
            </a:r>
            <a:r>
              <a:rPr lang="en-US" altLang="zh-CN" sz="2000" b="1" i="0" dirty="0">
                <a:solidFill>
                  <a:srgbClr val="7030A0"/>
                </a:solidFill>
                <a:latin typeface="华文楷体" panose="02010600040101010101" charset="-122"/>
                <a:ea typeface="华文楷体" panose="02010600040101010101" charset="-122"/>
                <a:cs typeface="华文楷体" panose="02010600040101010101" charset="-122"/>
                <a:sym typeface="+mn-ea"/>
              </a:rPr>
              <a:t>10000</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个注册</a:t>
            </a:r>
            <a:r>
              <a:rPr lang="zh-CN" altLang="en-US"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用户，每天</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有一半用户会在上班时间</a:t>
            </a:r>
            <a:r>
              <a:rPr lang="en-US" altLang="zh-CN" sz="2000" b="1" i="0" dirty="0">
                <a:solidFill>
                  <a:srgbClr val="7030A0"/>
                </a:solidFill>
                <a:latin typeface="华文楷体" panose="02010600040101010101" charset="-122"/>
                <a:ea typeface="华文楷体" panose="02010600040101010101" charset="-122"/>
                <a:cs typeface="华文楷体" panose="02010600040101010101" charset="-122"/>
                <a:sym typeface="+mn-ea"/>
              </a:rPr>
              <a:t>(8</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个小时</a:t>
            </a:r>
            <a:r>
              <a:rPr lang="en-US" altLang="zh-CN" sz="2000" b="1" i="0" dirty="0">
                <a:solidFill>
                  <a:srgbClr val="7030A0"/>
                </a:solidFill>
                <a:latin typeface="华文楷体" panose="02010600040101010101" charset="-122"/>
                <a:ea typeface="华文楷体" panose="02010600040101010101" charset="-122"/>
                <a:cs typeface="华文楷体" panose="02010600040101010101" charset="-122"/>
                <a:sym typeface="+mn-ea"/>
              </a:rPr>
              <a:t>)</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访问该</a:t>
            </a:r>
            <a:r>
              <a:rPr lang="zh-CN" altLang="en-US"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系统，平均</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在线时间为</a:t>
            </a:r>
            <a:r>
              <a:rPr lang="en-US" altLang="zh-CN"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30min</a:t>
            </a:r>
            <a:r>
              <a:rPr lang="zh-CN" altLang="en-US"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，那么该</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系统的平均在线数</a:t>
            </a:r>
            <a:r>
              <a:rPr lang="en-US" altLang="zh-CN" sz="2000" b="1" i="0" dirty="0">
                <a:solidFill>
                  <a:srgbClr val="7030A0"/>
                </a:solidFill>
                <a:latin typeface="华文楷体" panose="02010600040101010101" charset="-122"/>
                <a:ea typeface="华文楷体" panose="02010600040101010101" charset="-122"/>
                <a:cs typeface="华文楷体" panose="02010600040101010101" charset="-122"/>
                <a:sym typeface="+mn-ea"/>
              </a:rPr>
              <a:t>(</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即 </a:t>
            </a:r>
            <a:r>
              <a:rPr lang="en-US" altLang="zh-CN" sz="2000" b="1" i="0" dirty="0">
                <a:solidFill>
                  <a:srgbClr val="7030A0"/>
                </a:solidFill>
                <a:latin typeface="华文楷体" panose="02010600040101010101" charset="-122"/>
                <a:ea typeface="华文楷体" panose="02010600040101010101" charset="-122"/>
                <a:cs typeface="华文楷体" panose="02010600040101010101" charset="-122"/>
                <a:sym typeface="+mn-ea"/>
              </a:rPr>
              <a:t>Session </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连接数</a:t>
            </a:r>
            <a:r>
              <a:rPr lang="en-US" altLang="zh-CN" sz="2000" b="1" i="0" dirty="0">
                <a:solidFill>
                  <a:srgbClr val="7030A0"/>
                </a:solidFill>
                <a:latin typeface="华文楷体" panose="02010600040101010101" charset="-122"/>
                <a:ea typeface="华文楷体" panose="02010600040101010101" charset="-122"/>
                <a:cs typeface="华文楷体" panose="02010600040101010101" charset="-122"/>
                <a:sym typeface="+mn-ea"/>
              </a:rPr>
              <a:t>)</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约为</a:t>
            </a:r>
            <a:r>
              <a:rPr lang="en-US" altLang="zh-CN" sz="2000" b="1" i="0" dirty="0">
                <a:solidFill>
                  <a:srgbClr val="7030A0"/>
                </a:solidFill>
                <a:latin typeface="华文楷体" panose="02010600040101010101" charset="-122"/>
                <a:ea typeface="华文楷体" panose="02010600040101010101" charset="-122"/>
                <a:cs typeface="华文楷体" panose="02010600040101010101" charset="-122"/>
                <a:sym typeface="+mn-ea"/>
              </a:rPr>
              <a:t>300</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个</a:t>
            </a:r>
            <a:r>
              <a:rPr lang="en-US" altLang="zh-CN" sz="2000" b="1" i="0" dirty="0">
                <a:solidFill>
                  <a:srgbClr val="7030A0"/>
                </a:solidFill>
                <a:latin typeface="华文楷体" panose="02010600040101010101" charset="-122"/>
                <a:ea typeface="华文楷体" panose="02010600040101010101" charset="-122"/>
                <a:cs typeface="华文楷体" panose="02010600040101010101" charset="-122"/>
                <a:sym typeface="+mn-ea"/>
              </a:rPr>
              <a:t>(10000/2X0.5/ 8</a:t>
            </a:r>
            <a:r>
              <a:rPr lang="en-US" altLang="zh-CN"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a:t>
            </a:r>
            <a:r>
              <a:rPr lang="zh-CN" altLang="en-US"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，假设</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在线</a:t>
            </a:r>
            <a:r>
              <a:rPr lang="zh-CN" altLang="en-US"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用户</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数峰值是平均在线用户数的</a:t>
            </a:r>
            <a:r>
              <a:rPr lang="en-US" altLang="zh-CN" sz="2000" b="1" i="0" dirty="0">
                <a:solidFill>
                  <a:srgbClr val="7030A0"/>
                </a:solidFill>
                <a:latin typeface="华文楷体" panose="02010600040101010101" charset="-122"/>
                <a:ea typeface="华文楷体" panose="02010600040101010101" charset="-122"/>
                <a:cs typeface="华文楷体" panose="02010600040101010101" charset="-122"/>
                <a:sym typeface="+mn-ea"/>
              </a:rPr>
              <a:t>3</a:t>
            </a:r>
            <a:r>
              <a:rPr lang="zh-CN" altLang="en-US"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倍，则</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性能测试需求的在线用户数可定为</a:t>
            </a:r>
            <a:r>
              <a:rPr lang="en-US" altLang="zh-CN"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900</a:t>
            </a:r>
            <a:r>
              <a:rPr lang="zh-CN" altLang="en-US"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。而</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系统数据吞吐量可通过统计</a:t>
            </a:r>
            <a:r>
              <a:rPr lang="zh-CN" altLang="en-US"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获得，即</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得到单位时间内</a:t>
            </a:r>
            <a:r>
              <a:rPr lang="en-US" altLang="zh-CN" sz="2000" b="1" i="0" dirty="0">
                <a:solidFill>
                  <a:srgbClr val="7030A0"/>
                </a:solidFill>
                <a:latin typeface="华文楷体" panose="02010600040101010101" charset="-122"/>
                <a:ea typeface="华文楷体" panose="02010600040101010101" charset="-122"/>
                <a:cs typeface="华文楷体" panose="02010600040101010101" charset="-122"/>
                <a:sym typeface="+mn-ea"/>
              </a:rPr>
              <a:t>Web</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应用系统需成功处理多少笔交易。</a:t>
            </a:r>
            <a:r>
              <a:rPr lang="zh-CN" altLang="en-US"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例如，每天</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访问系统的</a:t>
            </a:r>
            <a:r>
              <a:rPr lang="en-US" altLang="zh-CN" sz="2000" b="1" i="0" dirty="0">
                <a:solidFill>
                  <a:srgbClr val="7030A0"/>
                </a:solidFill>
                <a:latin typeface="华文楷体" panose="02010600040101010101" charset="-122"/>
                <a:ea typeface="华文楷体" panose="02010600040101010101" charset="-122"/>
                <a:cs typeface="华文楷体" panose="02010600040101010101" charset="-122"/>
                <a:sym typeface="+mn-ea"/>
              </a:rPr>
              <a:t>5000</a:t>
            </a:r>
            <a:r>
              <a:rPr lang="zh-CN" altLang="en-US"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用户，平均</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进行</a:t>
            </a:r>
            <a:r>
              <a:rPr lang="en-US" altLang="zh-CN" sz="2000" b="1" i="0" dirty="0">
                <a:solidFill>
                  <a:srgbClr val="7030A0"/>
                </a:solidFill>
                <a:latin typeface="华文楷体" panose="02010600040101010101" charset="-122"/>
                <a:ea typeface="华文楷体" panose="02010600040101010101" charset="-122"/>
                <a:cs typeface="华文楷体" panose="02010600040101010101" charset="-122"/>
                <a:sym typeface="+mn-ea"/>
              </a:rPr>
              <a:t>5</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次</a:t>
            </a:r>
            <a:r>
              <a:rPr lang="zh-CN" altLang="en-US"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查询，</a:t>
            </a:r>
            <a:r>
              <a:rPr lang="en-US" altLang="zh-CN"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Web</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服务器平均每分钟要处理</a:t>
            </a:r>
            <a:r>
              <a:rPr lang="en-US" altLang="zh-CN" sz="2000" b="1" i="0" dirty="0">
                <a:solidFill>
                  <a:srgbClr val="7030A0"/>
                </a:solidFill>
                <a:latin typeface="华文楷体" panose="02010600040101010101" charset="-122"/>
                <a:ea typeface="华文楷体" panose="02010600040101010101" charset="-122"/>
                <a:cs typeface="华文楷体" panose="02010600040101010101" charset="-122"/>
                <a:sym typeface="+mn-ea"/>
              </a:rPr>
              <a:t>52</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个事务</a:t>
            </a:r>
            <a:r>
              <a:rPr lang="en-US" altLang="zh-CN" sz="2000" b="1" i="0" dirty="0">
                <a:solidFill>
                  <a:srgbClr val="7030A0"/>
                </a:solidFill>
                <a:latin typeface="华文楷体" panose="02010600040101010101" charset="-122"/>
                <a:ea typeface="华文楷体" panose="02010600040101010101" charset="-122"/>
                <a:cs typeface="华文楷体" panose="02010600040101010101" charset="-122"/>
                <a:sym typeface="+mn-ea"/>
              </a:rPr>
              <a:t>(</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即</a:t>
            </a:r>
            <a:r>
              <a:rPr lang="en-US" altLang="zh-CN" sz="2000" b="1" i="0" dirty="0">
                <a:solidFill>
                  <a:srgbClr val="7030A0"/>
                </a:solidFill>
                <a:latin typeface="华文楷体" panose="02010600040101010101" charset="-122"/>
                <a:ea typeface="华文楷体" panose="02010600040101010101" charset="-122"/>
                <a:cs typeface="华文楷体" panose="02010600040101010101" charset="-122"/>
                <a:sym typeface="+mn-ea"/>
              </a:rPr>
              <a:t>5000X5/480</a:t>
            </a:r>
            <a:r>
              <a:rPr lang="en-US" altLang="zh-CN"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a:t>
            </a:r>
            <a:r>
              <a:rPr lang="zh-CN" altLang="en-US"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。如果</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考虑到峰值</a:t>
            </a:r>
            <a:r>
              <a:rPr lang="zh-CN" altLang="en-US"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因素，要求</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每分钟能处理大约</a:t>
            </a:r>
            <a:r>
              <a:rPr lang="en-US" altLang="zh-CN" sz="2000" b="1" i="0" dirty="0">
                <a:solidFill>
                  <a:srgbClr val="7030A0"/>
                </a:solidFill>
                <a:latin typeface="华文楷体" panose="02010600040101010101" charset="-122"/>
                <a:ea typeface="华文楷体" panose="02010600040101010101" charset="-122"/>
                <a:cs typeface="华文楷体" panose="02010600040101010101" charset="-122"/>
                <a:sym typeface="+mn-ea"/>
              </a:rPr>
              <a:t>150</a:t>
            </a:r>
            <a:r>
              <a:rPr lang="zh-CN" altLang="en-US" sz="2000" b="1" i="0" dirty="0">
                <a:solidFill>
                  <a:srgbClr val="7030A0"/>
                </a:solidFill>
                <a:latin typeface="华文楷体" panose="02010600040101010101" charset="-122"/>
                <a:ea typeface="华文楷体" panose="02010600040101010101" charset="-122"/>
                <a:cs typeface="华文楷体" panose="02010600040101010101" charset="-122"/>
                <a:sym typeface="+mn-ea"/>
              </a:rPr>
              <a:t>个事务</a:t>
            </a:r>
            <a:endParaRPr lang="zh-CN" altLang="en-US"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339975" y="404813"/>
            <a:ext cx="4464050" cy="661987"/>
          </a:xfrm>
        </p:spPr>
        <p:txBody>
          <a:bodyPr/>
          <a:lstStyle/>
          <a:p>
            <a:pPr algn="ctr">
              <a:defRPr/>
            </a:pPr>
            <a:r>
              <a:rPr lang="zh-CN" altLang="en-US" sz="3200" dirty="0">
                <a:solidFill>
                  <a:srgbClr val="FFFF00"/>
                </a:solidFill>
                <a:latin typeface="+mj-ea"/>
              </a:rPr>
              <a:t>目的</a:t>
            </a:r>
            <a:endParaRPr lang="zh-CN" altLang="en-US" sz="3200" dirty="0">
              <a:solidFill>
                <a:srgbClr val="FFFF00"/>
              </a:solidFill>
              <a:latin typeface="+mj-ea"/>
            </a:endParaRPr>
          </a:p>
        </p:txBody>
      </p:sp>
      <p:sp>
        <p:nvSpPr>
          <p:cNvPr id="7172" name="Text Box 6"/>
          <p:cNvSpPr txBox="1">
            <a:spLocks noChangeArrowheads="1"/>
          </p:cNvSpPr>
          <p:nvPr/>
        </p:nvSpPr>
        <p:spPr bwMode="auto">
          <a:xfrm>
            <a:off x="546100" y="1213485"/>
            <a:ext cx="8032115" cy="5354955"/>
          </a:xfrm>
          <a:prstGeom prst="rect">
            <a:avLst/>
          </a:prstGeom>
          <a:noFill/>
          <a:ln w="9525">
            <a:noFill/>
            <a:miter lim="800000"/>
          </a:ln>
        </p:spPr>
        <p:txBody>
          <a:bodyPr wrap="square" lIns="0" tIns="0" rIns="0" bIns="0">
            <a:spAutoFit/>
          </a:bodyPr>
          <a:lstStyle/>
          <a:p>
            <a:pPr marL="0" indent="0" algn="just" eaLnBrk="1" latinLnBrk="0" hangingPunct="1">
              <a:lnSpc>
                <a:spcPct val="150000"/>
              </a:lnSpc>
              <a:buNone/>
            </a:pPr>
            <a:r>
              <a:rPr lang="en-US" altLang="zh-CN" sz="2400" i="0" dirty="0" smtClean="0">
                <a:solidFill>
                  <a:srgbClr val="0070C0"/>
                </a:solidFill>
                <a:sym typeface="+mn-ea"/>
              </a:rPr>
              <a:t>       </a:t>
            </a:r>
            <a:r>
              <a:rPr lang="zh-CN" altLang="en-US" sz="2400" i="0" dirty="0" smtClean="0">
                <a:solidFill>
                  <a:srgbClr val="0070C0"/>
                </a:solidFill>
                <a:sym typeface="+mn-ea"/>
              </a:rPr>
              <a:t>集成测试过后</a:t>
            </a:r>
            <a:r>
              <a:rPr lang="zh-CN" altLang="en-US" sz="2400" i="0" dirty="0">
                <a:solidFill>
                  <a:srgbClr val="0070C0"/>
                </a:solidFill>
                <a:sym typeface="+mn-ea"/>
              </a:rPr>
              <a:t>的</a:t>
            </a:r>
            <a:r>
              <a:rPr lang="zh-CN" altLang="en-US" sz="2400" i="0" dirty="0" smtClean="0">
                <a:solidFill>
                  <a:srgbClr val="0070C0"/>
                </a:solidFill>
                <a:sym typeface="+mn-ea"/>
              </a:rPr>
              <a:t>软件，可以成为软件</a:t>
            </a:r>
            <a:r>
              <a:rPr lang="zh-CN" altLang="en-US" sz="2400" i="0" dirty="0">
                <a:solidFill>
                  <a:srgbClr val="0070C0"/>
                </a:solidFill>
                <a:sym typeface="+mn-ea"/>
              </a:rPr>
              <a:t>系统，与计算机硬件、某些</a:t>
            </a:r>
            <a:r>
              <a:rPr lang="zh-CN" altLang="en-US" sz="2400" i="0" dirty="0" smtClean="0">
                <a:solidFill>
                  <a:srgbClr val="0070C0"/>
                </a:solidFill>
                <a:sym typeface="+mn-ea"/>
              </a:rPr>
              <a:t>支持</a:t>
            </a:r>
            <a:r>
              <a:rPr lang="zh-CN" altLang="en-US" sz="2400" i="0" dirty="0">
                <a:solidFill>
                  <a:srgbClr val="0070C0"/>
                </a:solidFill>
                <a:sym typeface="+mn-ea"/>
              </a:rPr>
              <a:t>软件、数据和平台等系统元素结合</a:t>
            </a:r>
            <a:r>
              <a:rPr lang="zh-CN" altLang="en-US" sz="2400" i="0" dirty="0" smtClean="0">
                <a:solidFill>
                  <a:srgbClr val="0070C0"/>
                </a:solidFill>
                <a:sym typeface="+mn-ea"/>
              </a:rPr>
              <a:t>起来，在真实</a:t>
            </a:r>
            <a:r>
              <a:rPr lang="zh-CN" altLang="en-US" sz="2400" i="0" dirty="0">
                <a:solidFill>
                  <a:srgbClr val="0070C0"/>
                </a:solidFill>
                <a:sym typeface="+mn-ea"/>
              </a:rPr>
              <a:t>运行环境下开展系统测试。</a:t>
            </a:r>
            <a:endParaRPr lang="zh-CN" altLang="en-US" sz="2400" i="0" dirty="0">
              <a:solidFill>
                <a:srgbClr val="0070C0"/>
              </a:solidFill>
              <a:sym typeface="+mn-ea"/>
            </a:endParaRPr>
          </a:p>
          <a:p>
            <a:pPr marL="0" indent="0" algn="just" eaLnBrk="1" latinLnBrk="0" hangingPunct="1">
              <a:lnSpc>
                <a:spcPct val="150000"/>
              </a:lnSpc>
              <a:buNone/>
            </a:pPr>
            <a:r>
              <a:rPr lang="zh-CN" altLang="en-US" sz="2400" i="0" dirty="0">
                <a:solidFill>
                  <a:srgbClr val="0070C0"/>
                </a:solidFill>
                <a:sym typeface="+mn-ea"/>
              </a:rPr>
              <a:t>       其目的是充分运行系统</a:t>
            </a:r>
            <a:r>
              <a:rPr lang="en-US" altLang="zh-CN" sz="2400" i="0" dirty="0">
                <a:solidFill>
                  <a:srgbClr val="0070C0"/>
                </a:solidFill>
                <a:sym typeface="+mn-ea"/>
              </a:rPr>
              <a:t>,</a:t>
            </a:r>
            <a:r>
              <a:rPr lang="zh-CN" altLang="en-US" sz="2400" i="0" dirty="0">
                <a:solidFill>
                  <a:srgbClr val="0070C0"/>
                </a:solidFill>
                <a:sym typeface="+mn-ea"/>
              </a:rPr>
              <a:t>验证整个系统是否满足功能和非功能性的质量</a:t>
            </a:r>
            <a:r>
              <a:rPr lang="zh-CN" altLang="en-US" sz="2400" i="0" dirty="0" smtClean="0">
                <a:solidFill>
                  <a:srgbClr val="0070C0"/>
                </a:solidFill>
                <a:sym typeface="+mn-ea"/>
              </a:rPr>
              <a:t>需求，如</a:t>
            </a:r>
            <a:r>
              <a:rPr lang="en-US" altLang="zh-CN" sz="2400" i="0" dirty="0">
                <a:solidFill>
                  <a:srgbClr val="0070C0"/>
                </a:solidFill>
                <a:sym typeface="+mn-ea"/>
              </a:rPr>
              <a:t>:</a:t>
            </a:r>
            <a:endParaRPr lang="en-US" altLang="zh-CN" sz="2400" i="0" dirty="0">
              <a:solidFill>
                <a:srgbClr val="0070C0"/>
              </a:solidFill>
            </a:endParaRPr>
          </a:p>
          <a:p>
            <a:pPr marL="342900" lvl="1" indent="414020" algn="just" eaLnBrk="1" latinLnBrk="0" hangingPunct="1">
              <a:lnSpc>
                <a:spcPct val="150000"/>
              </a:lnSpc>
              <a:buFont typeface="Wingdings" panose="05000000000000000000" charset="0"/>
              <a:buChar char="p"/>
            </a:pPr>
            <a:r>
              <a:rPr lang="zh-CN" altLang="en-US" sz="2400" i="0" dirty="0" smtClean="0">
                <a:solidFill>
                  <a:srgbClr val="00B050"/>
                </a:solidFill>
                <a:sym typeface="+mn-ea"/>
              </a:rPr>
              <a:t>是否</a:t>
            </a:r>
            <a:r>
              <a:rPr lang="zh-CN" altLang="en-US" sz="2400" i="0" dirty="0">
                <a:solidFill>
                  <a:srgbClr val="00B050"/>
                </a:solidFill>
                <a:sym typeface="+mn-ea"/>
              </a:rPr>
              <a:t>都能正常工作并完成所赋予的任务</a:t>
            </a:r>
            <a:r>
              <a:rPr lang="en-US" altLang="zh-CN" sz="2400" i="0" dirty="0">
                <a:solidFill>
                  <a:srgbClr val="00B050"/>
                </a:solidFill>
                <a:sym typeface="+mn-ea"/>
              </a:rPr>
              <a:t>?</a:t>
            </a:r>
            <a:endParaRPr lang="en-US" altLang="zh-CN" sz="2400" i="0" dirty="0">
              <a:solidFill>
                <a:srgbClr val="00B050"/>
              </a:solidFill>
            </a:endParaRPr>
          </a:p>
          <a:p>
            <a:pPr marL="342900" lvl="1" indent="414020" algn="just" eaLnBrk="1" latinLnBrk="0" hangingPunct="1">
              <a:lnSpc>
                <a:spcPct val="150000"/>
              </a:lnSpc>
              <a:buFont typeface="Wingdings" panose="05000000000000000000" charset="0"/>
              <a:buChar char="p"/>
            </a:pPr>
            <a:r>
              <a:rPr lang="zh-CN" altLang="en-US" sz="2400" i="0" dirty="0" smtClean="0">
                <a:solidFill>
                  <a:srgbClr val="00B050"/>
                </a:solidFill>
                <a:sym typeface="+mn-ea"/>
              </a:rPr>
              <a:t>在</a:t>
            </a:r>
            <a:r>
              <a:rPr lang="zh-CN" altLang="en-US" sz="2400" i="0" dirty="0">
                <a:solidFill>
                  <a:srgbClr val="00B050"/>
                </a:solidFill>
                <a:sym typeface="+mn-ea"/>
              </a:rPr>
              <a:t>大量用户使用的情況</a:t>
            </a:r>
            <a:r>
              <a:rPr lang="zh-CN" altLang="en-US" sz="2400" i="0" dirty="0" smtClean="0">
                <a:solidFill>
                  <a:srgbClr val="00B050"/>
                </a:solidFill>
                <a:sym typeface="+mn-ea"/>
              </a:rPr>
              <a:t>下，能否</a:t>
            </a:r>
            <a:r>
              <a:rPr lang="zh-CN" altLang="en-US" sz="2400" i="0" dirty="0">
                <a:solidFill>
                  <a:srgbClr val="00B050"/>
                </a:solidFill>
                <a:sym typeface="+mn-ea"/>
              </a:rPr>
              <a:t>经得住考验</a:t>
            </a:r>
            <a:r>
              <a:rPr lang="en-US" altLang="zh-CN" sz="2400" i="0" dirty="0">
                <a:solidFill>
                  <a:srgbClr val="00B050"/>
                </a:solidFill>
                <a:sym typeface="+mn-ea"/>
              </a:rPr>
              <a:t>?</a:t>
            </a:r>
            <a:endParaRPr lang="en-US" altLang="zh-CN" sz="2400" i="0" dirty="0">
              <a:solidFill>
                <a:srgbClr val="00B050"/>
              </a:solidFill>
            </a:endParaRPr>
          </a:p>
          <a:p>
            <a:pPr marL="342900" lvl="1" indent="414020" algn="just" eaLnBrk="1" latinLnBrk="0" hangingPunct="1">
              <a:lnSpc>
                <a:spcPct val="150000"/>
              </a:lnSpc>
              <a:buFont typeface="Wingdings" panose="05000000000000000000" charset="0"/>
              <a:buChar char="p"/>
            </a:pPr>
            <a:r>
              <a:rPr lang="zh-CN" altLang="en-US" sz="2400" i="0" dirty="0" smtClean="0">
                <a:solidFill>
                  <a:srgbClr val="00B050"/>
                </a:solidFill>
                <a:sym typeface="+mn-ea"/>
              </a:rPr>
              <a:t>系统出错</a:t>
            </a:r>
            <a:r>
              <a:rPr lang="zh-CN" altLang="en-US" sz="2400" i="0" dirty="0">
                <a:solidFill>
                  <a:srgbClr val="00B050"/>
                </a:solidFill>
                <a:sym typeface="+mn-ea"/>
              </a:rPr>
              <a:t>时</a:t>
            </a:r>
            <a:r>
              <a:rPr lang="zh-CN" altLang="en-US" sz="2400" i="0" dirty="0" smtClean="0">
                <a:solidFill>
                  <a:srgbClr val="00B050"/>
                </a:solidFill>
                <a:sym typeface="+mn-ea"/>
              </a:rPr>
              <a:t>，能否</a:t>
            </a:r>
            <a:r>
              <a:rPr lang="zh-CN" altLang="en-US" sz="2400" i="0" dirty="0">
                <a:solidFill>
                  <a:srgbClr val="00B050"/>
                </a:solidFill>
                <a:sym typeface="+mn-ea"/>
              </a:rPr>
              <a:t>很快恢复过来或者将故障转移出去</a:t>
            </a:r>
            <a:r>
              <a:rPr lang="en-US" altLang="zh-CN" sz="2400" i="0" dirty="0">
                <a:solidFill>
                  <a:srgbClr val="00B050"/>
                </a:solidFill>
                <a:sym typeface="+mn-ea"/>
              </a:rPr>
              <a:t>?</a:t>
            </a:r>
            <a:endParaRPr lang="en-US" altLang="zh-CN" sz="2400" i="0" dirty="0">
              <a:solidFill>
                <a:srgbClr val="00B050"/>
              </a:solidFill>
            </a:endParaRPr>
          </a:p>
          <a:p>
            <a:pPr marL="342900" lvl="1" indent="414020" algn="just" eaLnBrk="1" latinLnBrk="0" hangingPunct="1">
              <a:lnSpc>
                <a:spcPct val="150000"/>
              </a:lnSpc>
              <a:buFont typeface="Wingdings" panose="05000000000000000000" charset="0"/>
              <a:buChar char="p"/>
            </a:pPr>
            <a:r>
              <a:rPr lang="zh-CN" altLang="en-US" sz="2400" i="0" dirty="0" smtClean="0">
                <a:solidFill>
                  <a:srgbClr val="00B050"/>
                </a:solidFill>
                <a:sym typeface="+mn-ea"/>
              </a:rPr>
              <a:t>是否</a:t>
            </a:r>
            <a:r>
              <a:rPr lang="zh-CN" altLang="en-US" sz="2400" i="0" dirty="0">
                <a:solidFill>
                  <a:srgbClr val="00B050"/>
                </a:solidFill>
                <a:sym typeface="+mn-ea"/>
              </a:rPr>
              <a:t>能长期</a:t>
            </a:r>
            <a:r>
              <a:rPr lang="zh-CN" altLang="en-US" sz="2400" i="0" dirty="0" smtClean="0">
                <a:solidFill>
                  <a:srgbClr val="00B050"/>
                </a:solidFill>
                <a:sym typeface="+mn-ea"/>
              </a:rPr>
              <a:t>地，稳定</a:t>
            </a:r>
            <a:r>
              <a:rPr lang="zh-CN" altLang="en-US" sz="2400" i="0" dirty="0">
                <a:solidFill>
                  <a:srgbClr val="00B050"/>
                </a:solidFill>
                <a:sym typeface="+mn-ea"/>
              </a:rPr>
              <a:t>地运行下去</a:t>
            </a:r>
            <a:r>
              <a:rPr lang="en-US" altLang="zh-CN" sz="2400" i="0" dirty="0">
                <a:solidFill>
                  <a:srgbClr val="00B050"/>
                </a:solidFill>
                <a:sym typeface="+mn-ea"/>
              </a:rPr>
              <a:t>?</a:t>
            </a:r>
            <a:endParaRPr lang="en-US" altLang="zh-CN" sz="2400" i="0" dirty="0">
              <a:solidFill>
                <a:srgbClr val="00B050"/>
              </a:solidFill>
            </a:endParaRPr>
          </a:p>
          <a:p>
            <a:pPr marL="342900" indent="-342900">
              <a:buNone/>
            </a:pPr>
            <a:endParaRPr lang="en-US" altLang="zh-CN" sz="2400" i="0" dirty="0">
              <a:solidFill>
                <a:srgbClr val="00B05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p:cNvSpPr>
          <p:nvPr>
            <p:ph type="title"/>
          </p:nvPr>
        </p:nvSpPr>
        <p:spPr>
          <a:xfrm>
            <a:off x="1258888" y="260350"/>
            <a:ext cx="6626225" cy="765175"/>
          </a:xfrm>
        </p:spPr>
        <p:txBody>
          <a:bodyPr/>
          <a:lstStyle/>
          <a:p>
            <a:pPr algn="ctr"/>
            <a:r>
              <a:rPr kumimoji="1" lang="zh-CN" altLang="en-US" sz="3600" b="1" smtClean="0">
                <a:solidFill>
                  <a:srgbClr val="FFFF00"/>
                </a:solidFill>
                <a:ea typeface="楷体_GB2312"/>
                <a:cs typeface="楷体_GB2312"/>
              </a:rPr>
              <a:t>关键业务选择</a:t>
            </a:r>
            <a:r>
              <a:rPr kumimoji="1" lang="zh-CN" altLang="en-US" sz="3600" b="1" smtClean="0">
                <a:solidFill>
                  <a:srgbClr val="FFFF00"/>
                </a:solidFill>
                <a:ea typeface="楷体_GB2312"/>
                <a:cs typeface="楷体_GB2312"/>
              </a:rPr>
              <a:t>示例</a:t>
            </a:r>
            <a:endParaRPr kumimoji="1" lang="zh-CN" altLang="en-US" sz="3600" b="1" smtClean="0">
              <a:solidFill>
                <a:srgbClr val="FFFF00"/>
              </a:solidFill>
              <a:ea typeface="楷体_GB2312"/>
              <a:cs typeface="楷体_GB2312"/>
            </a:endParaRPr>
          </a:p>
        </p:txBody>
      </p:sp>
      <p:sp>
        <p:nvSpPr>
          <p:cNvPr id="4" name="Rectangle 3"/>
          <p:cNvSpPr txBox="1">
            <a:spLocks noChangeArrowheads="1"/>
          </p:cNvSpPr>
          <p:nvPr/>
        </p:nvSpPr>
        <p:spPr bwMode="auto">
          <a:xfrm>
            <a:off x="395605" y="1531620"/>
            <a:ext cx="8353425" cy="2157095"/>
          </a:xfrm>
          <a:prstGeom prst="rect">
            <a:avLst/>
          </a:prstGeom>
          <a:noFill/>
          <a:ln w="9525">
            <a:noFill/>
            <a:miter lim="800000"/>
          </a:ln>
        </p:spPr>
        <p:txBody>
          <a:bodyPr/>
          <a:lstStyle/>
          <a:p>
            <a:pPr algn="just" eaLnBrk="1" latinLnBrk="0" hangingPunct="1">
              <a:lnSpc>
                <a:spcPct val="150000"/>
              </a:lnSpc>
            </a:pPr>
            <a:r>
              <a:rPr lang="en-US" altLang="zh-CN" sz="32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        </a:t>
            </a:r>
            <a:r>
              <a:rPr lang="zh-CN" altLang="en-US" sz="2800" i="0" dirty="0">
                <a:solidFill>
                  <a:srgbClr val="0070C0"/>
                </a:solidFill>
                <a:latin typeface="华文楷体" panose="02010600040101010101" charset="-122"/>
                <a:ea typeface="华文楷体" panose="02010600040101010101" charset="-122"/>
                <a:cs typeface="华文楷体" panose="02010600040101010101" charset="-122"/>
                <a:sym typeface="+mn-ea"/>
              </a:rPr>
              <a:t>由于时间和资源</a:t>
            </a:r>
            <a:r>
              <a:rPr lang="zh-CN" altLang="en-US"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限制，不可能</a:t>
            </a:r>
            <a:r>
              <a:rPr lang="zh-CN" altLang="en-US" sz="2800" i="0" dirty="0">
                <a:solidFill>
                  <a:srgbClr val="0070C0"/>
                </a:solidFill>
                <a:latin typeface="华文楷体" panose="02010600040101010101" charset="-122"/>
                <a:ea typeface="华文楷体" panose="02010600040101010101" charset="-122"/>
                <a:cs typeface="华文楷体" panose="02010600040101010101" charset="-122"/>
                <a:sym typeface="+mn-ea"/>
              </a:rPr>
              <a:t>对</a:t>
            </a:r>
            <a:r>
              <a:rPr lang="en-US" altLang="zh-CN" sz="2800" i="0" dirty="0">
                <a:solidFill>
                  <a:srgbClr val="0070C0"/>
                </a:solidFill>
                <a:latin typeface="华文楷体" panose="02010600040101010101" charset="-122"/>
                <a:ea typeface="华文楷体" panose="02010600040101010101" charset="-122"/>
                <a:cs typeface="华文楷体" panose="02010600040101010101" charset="-122"/>
                <a:sym typeface="+mn-ea"/>
              </a:rPr>
              <a:t>Web</a:t>
            </a:r>
            <a:r>
              <a:rPr lang="zh-CN" altLang="en-US" sz="2800" i="0" dirty="0">
                <a:solidFill>
                  <a:srgbClr val="0070C0"/>
                </a:solidFill>
                <a:latin typeface="华文楷体" panose="02010600040101010101" charset="-122"/>
                <a:ea typeface="华文楷体" panose="02010600040101010101" charset="-122"/>
                <a:cs typeface="华文楷体" panose="02010600040101010101" charset="-122"/>
                <a:sym typeface="+mn-ea"/>
              </a:rPr>
              <a:t>应用系统的所有功能进行性能</a:t>
            </a:r>
            <a:r>
              <a:rPr lang="zh-CN" altLang="en-US"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测试，应该</a:t>
            </a:r>
            <a:r>
              <a:rPr lang="zh-CN" altLang="en-US" sz="2800" i="0" dirty="0">
                <a:solidFill>
                  <a:srgbClr val="0070C0"/>
                </a:solidFill>
                <a:latin typeface="华文楷体" panose="02010600040101010101" charset="-122"/>
                <a:ea typeface="华文楷体" panose="02010600040101010101" charset="-122"/>
                <a:cs typeface="华文楷体" panose="02010600040101010101" charset="-122"/>
                <a:sym typeface="+mn-ea"/>
              </a:rPr>
              <a:t>根据业务的实际操作情况和技术的角度来</a:t>
            </a:r>
            <a:r>
              <a:rPr lang="zh-CN" altLang="en-US"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分析，选择</a:t>
            </a:r>
            <a:r>
              <a:rPr lang="zh-CN" altLang="en-US" sz="2800" i="0" dirty="0">
                <a:solidFill>
                  <a:srgbClr val="0070C0"/>
                </a:solidFill>
                <a:latin typeface="华文楷体" panose="02010600040101010101" charset="-122"/>
                <a:ea typeface="华文楷体" panose="02010600040101010101" charset="-122"/>
                <a:cs typeface="华文楷体" panose="02010600040101010101" charset="-122"/>
                <a:sym typeface="+mn-ea"/>
              </a:rPr>
              <a:t>关键业务。</a:t>
            </a:r>
            <a:endParaRPr lang="zh-CN" altLang="en-US"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
        <p:nvSpPr>
          <p:cNvPr id="2" name="Rectangle 3"/>
          <p:cNvSpPr txBox="1">
            <a:spLocks noChangeArrowheads="1"/>
          </p:cNvSpPr>
          <p:nvPr/>
        </p:nvSpPr>
        <p:spPr bwMode="auto">
          <a:xfrm>
            <a:off x="395605" y="4044950"/>
            <a:ext cx="8353425" cy="2612390"/>
          </a:xfrm>
          <a:prstGeom prst="rect">
            <a:avLst/>
          </a:prstGeom>
          <a:solidFill>
            <a:schemeClr val="accent2">
              <a:lumMod val="20000"/>
              <a:lumOff val="80000"/>
            </a:schemeClr>
          </a:solidFill>
          <a:ln w="9525">
            <a:noFill/>
            <a:miter lim="800000"/>
          </a:ln>
        </p:spPr>
        <p:txBody>
          <a:bodyPr/>
          <a:p>
            <a:pPr algn="just" eaLnBrk="1" latinLnBrk="0" hangingPunct="1">
              <a:lnSpc>
                <a:spcPct val="150000"/>
              </a:lnSpc>
            </a:pPr>
            <a:r>
              <a:rPr lang="zh-CN" altLang="en-US"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        例如：企业内部的Web应用系统的登录操作就是一项关键业务操作，多数用户一到办公室就登录系统，所以系统登录操作的在线用户峰值会出现在早上上班时间。而对于电子商务系统，商品查询操作是最多的。每个用户访问系统，首先就查询感兴趣的商品。真正买东西的用户不一定很多，但查询操作都少不了。</a:t>
            </a:r>
            <a:endParaRPr lang="zh-CN" altLang="en-US"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p:cNvSpPr>
          <p:nvPr>
            <p:ph type="title"/>
          </p:nvPr>
        </p:nvSpPr>
        <p:spPr>
          <a:xfrm>
            <a:off x="1258888" y="260350"/>
            <a:ext cx="6626225" cy="765175"/>
          </a:xfrm>
        </p:spPr>
        <p:txBody>
          <a:bodyPr/>
          <a:lstStyle/>
          <a:p>
            <a:pPr algn="ctr"/>
            <a:r>
              <a:rPr kumimoji="1" lang="zh-CN" altLang="en-US" sz="3600" b="1" smtClean="0">
                <a:solidFill>
                  <a:srgbClr val="FFFF00"/>
                </a:solidFill>
                <a:ea typeface="楷体_GB2312"/>
                <a:cs typeface="楷体_GB2312"/>
              </a:rPr>
              <a:t>确定负载参数</a:t>
            </a:r>
            <a:endParaRPr kumimoji="1" lang="zh-CN" altLang="en-US" sz="3600" b="1" smtClean="0">
              <a:solidFill>
                <a:srgbClr val="FFFF00"/>
              </a:solidFill>
              <a:ea typeface="楷体_GB2312"/>
              <a:cs typeface="楷体_GB2312"/>
            </a:endParaRPr>
          </a:p>
        </p:txBody>
      </p:sp>
      <p:sp>
        <p:nvSpPr>
          <p:cNvPr id="4" name="Rectangle 3"/>
          <p:cNvSpPr txBox="1">
            <a:spLocks noChangeArrowheads="1"/>
          </p:cNvSpPr>
          <p:nvPr/>
        </p:nvSpPr>
        <p:spPr bwMode="auto">
          <a:xfrm>
            <a:off x="395605" y="1922780"/>
            <a:ext cx="8353425" cy="4203065"/>
          </a:xfrm>
          <a:prstGeom prst="rect">
            <a:avLst/>
          </a:prstGeom>
          <a:noFill/>
          <a:ln w="9525">
            <a:noFill/>
            <a:miter lim="800000"/>
          </a:ln>
        </p:spPr>
        <p:txBody>
          <a:bodyPr/>
          <a:lstStyle/>
          <a:p>
            <a:pPr algn="just" eaLnBrk="1" latinLnBrk="0" hangingPunct="1">
              <a:lnSpc>
                <a:spcPct val="150000"/>
              </a:lnSpc>
            </a:pPr>
            <a:r>
              <a:rPr lang="en-US" altLang="zh-CN" sz="32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       </a:t>
            </a:r>
            <a:r>
              <a:rPr lang="zh-CN" altLang="en-US" sz="2800" i="0" dirty="0">
                <a:solidFill>
                  <a:srgbClr val="0070C0"/>
                </a:solidFill>
                <a:latin typeface="华文楷体" panose="02010600040101010101" charset="-122"/>
                <a:ea typeface="华文楷体" panose="02010600040101010101" charset="-122"/>
                <a:cs typeface="华文楷体" panose="02010600040101010101" charset="-122"/>
                <a:sym typeface="+mn-ea"/>
              </a:rPr>
              <a:t>具体的负载参数，包括发送请求的虚拟用户数、每个虚拟用户发送请求的速度和频率(即思考时间)。</a:t>
            </a:r>
            <a:endParaRPr lang="zh-CN" altLang="en-US" sz="2800" i="0" dirty="0">
              <a:solidFill>
                <a:srgbClr val="0070C0"/>
              </a:solidFill>
              <a:latin typeface="华文楷体" panose="02010600040101010101" charset="-122"/>
              <a:ea typeface="华文楷体" panose="02010600040101010101" charset="-122"/>
              <a:cs typeface="华文楷体" panose="02010600040101010101" charset="-122"/>
              <a:sym typeface="+mn-ea"/>
            </a:endParaRPr>
          </a:p>
          <a:p>
            <a:pPr algn="just" eaLnBrk="1" latinLnBrk="0" hangingPunct="1">
              <a:lnSpc>
                <a:spcPct val="150000"/>
              </a:lnSpc>
            </a:pPr>
            <a:r>
              <a:rPr lang="zh-CN" altLang="en-US" sz="2800" i="0" dirty="0">
                <a:solidFill>
                  <a:srgbClr val="0070C0"/>
                </a:solidFill>
                <a:latin typeface="华文楷体" panose="02010600040101010101" charset="-122"/>
                <a:ea typeface="华文楷体" panose="02010600040101010101" charset="-122"/>
                <a:cs typeface="华文楷体" panose="02010600040101010101" charset="-122"/>
                <a:sym typeface="+mn-ea"/>
              </a:rPr>
              <a:t>        如果是基于在线用户的性能测试需求，可以将录制脚本时记录的思考时间作为基准，以此将思考时间设置成一定范围内的随机值。基于吞吐量的性能测试需求，可以把思考时间设置为零。</a:t>
            </a:r>
            <a:endParaRPr lang="zh-CN" altLang="en-US" sz="2800" i="0" dirty="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p:cNvSpPr>
          <p:nvPr>
            <p:ph type="title"/>
          </p:nvPr>
        </p:nvSpPr>
        <p:spPr>
          <a:xfrm>
            <a:off x="1258888" y="260350"/>
            <a:ext cx="6626225" cy="765175"/>
          </a:xfrm>
        </p:spPr>
        <p:txBody>
          <a:bodyPr/>
          <a:lstStyle/>
          <a:p>
            <a:pPr algn="ctr"/>
            <a:r>
              <a:rPr kumimoji="1" lang="zh-CN" altLang="en-US" sz="3600" b="1" smtClean="0">
                <a:solidFill>
                  <a:srgbClr val="FFFF00"/>
                </a:solidFill>
                <a:ea typeface="楷体_GB2312"/>
                <a:cs typeface="楷体_GB2312"/>
              </a:rPr>
              <a:t>负载与性能指标的关系</a:t>
            </a:r>
            <a:endParaRPr kumimoji="1" lang="zh-CN" altLang="en-US" sz="3600" b="1" smtClean="0">
              <a:solidFill>
                <a:srgbClr val="FFFF00"/>
              </a:solidFill>
              <a:ea typeface="楷体_GB2312"/>
              <a:cs typeface="楷体_GB2312"/>
            </a:endParaRPr>
          </a:p>
        </p:txBody>
      </p:sp>
      <p:sp>
        <p:nvSpPr>
          <p:cNvPr id="4" name="Rectangle 3"/>
          <p:cNvSpPr txBox="1">
            <a:spLocks noChangeArrowheads="1"/>
          </p:cNvSpPr>
          <p:nvPr/>
        </p:nvSpPr>
        <p:spPr bwMode="auto">
          <a:xfrm>
            <a:off x="395605" y="1381760"/>
            <a:ext cx="8353425" cy="1262380"/>
          </a:xfrm>
          <a:prstGeom prst="rect">
            <a:avLst/>
          </a:prstGeom>
          <a:noFill/>
          <a:ln w="9525">
            <a:noFill/>
            <a:miter lim="800000"/>
          </a:ln>
        </p:spPr>
        <p:txBody>
          <a:bodyPr/>
          <a:lstStyle/>
          <a:p>
            <a:pPr algn="just" eaLnBrk="1" latinLnBrk="0" hangingPunct="1">
              <a:lnSpc>
                <a:spcPct val="150000"/>
              </a:lnSpc>
            </a:pPr>
            <a:r>
              <a:rPr lang="en-US" altLang="zh-CN" sz="2800" i="0" dirty="0" smtClean="0">
                <a:solidFill>
                  <a:srgbClr val="0070C0"/>
                </a:solidFill>
                <a:latin typeface="华文楷体" panose="02010600040101010101" charset="-122"/>
                <a:ea typeface="华文楷体" panose="02010600040101010101" charset="-122"/>
                <a:cs typeface="华文楷体" panose="02010600040101010101" charset="-122"/>
                <a:sym typeface="+mn-ea"/>
              </a:rPr>
              <a:t>        </a:t>
            </a:r>
            <a:r>
              <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rPr>
              <a:t>测试的结果要绘出负载和系统性能指标之间的关系，即当负载随时间发生变化时系统的性能指标相应的变化趋势。</a:t>
            </a:r>
            <a:endParaRPr lang="zh-CN" altLang="en-US" sz="2400" i="0" dirty="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
        <p:nvSpPr>
          <p:cNvPr id="2" name="Rectangle 3"/>
          <p:cNvSpPr txBox="1">
            <a:spLocks noChangeArrowheads="1"/>
          </p:cNvSpPr>
          <p:nvPr/>
        </p:nvSpPr>
        <p:spPr bwMode="auto">
          <a:xfrm>
            <a:off x="395605" y="2901950"/>
            <a:ext cx="8353425" cy="3755390"/>
          </a:xfrm>
          <a:prstGeom prst="rect">
            <a:avLst/>
          </a:prstGeom>
          <a:solidFill>
            <a:schemeClr val="accent2">
              <a:lumMod val="20000"/>
              <a:lumOff val="80000"/>
            </a:schemeClr>
          </a:solidFill>
          <a:ln w="9525">
            <a:noFill/>
            <a:miter lim="800000"/>
          </a:ln>
        </p:spPr>
        <p:txBody>
          <a:bodyPr/>
          <a:p>
            <a:pPr algn="just" eaLnBrk="1" latinLnBrk="0" hangingPunct="1">
              <a:lnSpc>
                <a:spcPct val="150000"/>
              </a:lnSpc>
            </a:pPr>
            <a:r>
              <a:rPr lang="zh-CN" altLang="en-US"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        例如：如并发用户数从10个一直增加到300时，页面响应时间的变化趋势。也可以绘出并发用户数、响应时间以及数据吞吐量之间的关系曲线。一般来说,并发用户数增加时页面的响应时间也增加。服务器的数据吞吐量不同于响应时间，刚开始随并发用户数增加而吞吐量增加，当吞吐量到达一定峰值后，再增加并发用户数，吞吐量会减少。 原因在于当并发用户数少时，向Web服务器提交的请求量不大，服务器处理能力还有富余，所以吞吐量逐步增大；但当并发用户数超过某一值时，由于向服务器提交的请求太多，造成服务器阻塞，反而导致吞吐量减少。</a:t>
            </a:r>
            <a:endParaRPr lang="zh-CN" altLang="en-US" sz="2000" b="1" i="0" dirty="0" smtClean="0">
              <a:solidFill>
                <a:srgbClr val="7030A0"/>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ircular Arrow 32"/>
          <p:cNvSpPr/>
          <p:nvPr/>
        </p:nvSpPr>
        <p:spPr>
          <a:xfrm rot="10800000">
            <a:off x="755650" y="2997200"/>
            <a:ext cx="2232025" cy="2376488"/>
          </a:xfrm>
          <a:prstGeom prst="circularArrow">
            <a:avLst>
              <a:gd name="adj1" fmla="val 12500"/>
              <a:gd name="adj2" fmla="val 1142319"/>
              <a:gd name="adj3" fmla="val 20457681"/>
              <a:gd name="adj4" fmla="val 15869998"/>
              <a:gd name="adj5" fmla="val 12500"/>
            </a:avLst>
          </a:prstGeom>
          <a:gradFill flip="none" rotWithShape="1">
            <a:gsLst>
              <a:gs pos="0">
                <a:srgbClr val="FFF200"/>
              </a:gs>
              <a:gs pos="100000">
                <a:srgbClr val="FF7A00"/>
              </a:gs>
              <a:gs pos="100000">
                <a:srgbClr val="FF0300"/>
              </a:gs>
              <a:gs pos="100000">
                <a:srgbClr val="4D0808"/>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4" name="TextBox 33"/>
          <p:cNvSpPr txBox="1"/>
          <p:nvPr/>
        </p:nvSpPr>
        <p:spPr>
          <a:xfrm>
            <a:off x="468313" y="3573463"/>
            <a:ext cx="927100" cy="461962"/>
          </a:xfrm>
          <a:prstGeom prst="rect">
            <a:avLst/>
          </a:prstGeom>
          <a:solidFill>
            <a:schemeClr val="accent1">
              <a:lumMod val="60000"/>
              <a:lumOff val="40000"/>
            </a:schemeClr>
          </a:solidFill>
        </p:spPr>
        <p:txBody>
          <a:bodyPr>
            <a:spAutoFit/>
          </a:bodyPr>
          <a:lstStyle/>
          <a:p>
            <a:pPr fontAlgn="auto">
              <a:spcBef>
                <a:spcPts val="0"/>
              </a:spcBef>
              <a:spcAft>
                <a:spcPts val="0"/>
              </a:spcAft>
              <a:defRPr/>
            </a:pPr>
            <a:r>
              <a:rPr lang="zh-CN" altLang="en-US" sz="2400" i="0" dirty="0">
                <a:solidFill>
                  <a:srgbClr val="000000"/>
                </a:solidFill>
                <a:latin typeface="黑体" panose="02010609060101010101" pitchFamily="2" charset="-122"/>
                <a:ea typeface="宋体" panose="02010600030101010101" pitchFamily="2" charset="-122"/>
              </a:rPr>
              <a:t>优化</a:t>
            </a:r>
            <a:endParaRPr lang="zh-CN" altLang="en-US" sz="2400" i="0" dirty="0">
              <a:solidFill>
                <a:srgbClr val="000000"/>
              </a:solidFill>
              <a:latin typeface="黑体" panose="02010609060101010101" pitchFamily="2" charset="-122"/>
              <a:ea typeface="宋体" panose="02010600030101010101" pitchFamily="2" charset="-122"/>
            </a:endParaRPr>
          </a:p>
        </p:txBody>
      </p:sp>
      <p:sp>
        <p:nvSpPr>
          <p:cNvPr id="35" name="TextBox 34"/>
          <p:cNvSpPr txBox="1"/>
          <p:nvPr/>
        </p:nvSpPr>
        <p:spPr>
          <a:xfrm>
            <a:off x="2051050" y="5013325"/>
            <a:ext cx="930275" cy="461963"/>
          </a:xfrm>
          <a:prstGeom prst="rect">
            <a:avLst/>
          </a:prstGeom>
          <a:solidFill>
            <a:schemeClr val="accent1">
              <a:lumMod val="60000"/>
              <a:lumOff val="40000"/>
            </a:schemeClr>
          </a:solidFill>
        </p:spPr>
        <p:txBody>
          <a:bodyPr>
            <a:spAutoFit/>
          </a:bodyPr>
          <a:lstStyle/>
          <a:p>
            <a:pPr algn="ctr" fontAlgn="auto">
              <a:spcBef>
                <a:spcPts val="0"/>
              </a:spcBef>
              <a:spcAft>
                <a:spcPts val="0"/>
              </a:spcAft>
              <a:defRPr/>
            </a:pPr>
            <a:r>
              <a:rPr lang="zh-CN" altLang="en-US" sz="2400" i="0" dirty="0">
                <a:solidFill>
                  <a:srgbClr val="000000"/>
                </a:solidFill>
                <a:latin typeface="黑体" panose="02010609060101010101" pitchFamily="2" charset="-122"/>
                <a:ea typeface="宋体" panose="02010600030101010101" pitchFamily="2" charset="-122"/>
              </a:rPr>
              <a:t>分析</a:t>
            </a:r>
            <a:endParaRPr lang="zh-CN" altLang="en-US" sz="2400" i="0" dirty="0">
              <a:solidFill>
                <a:srgbClr val="000000"/>
              </a:solidFill>
              <a:latin typeface="黑体" panose="02010609060101010101" pitchFamily="2" charset="-122"/>
              <a:ea typeface="宋体" panose="02010600030101010101" pitchFamily="2" charset="-122"/>
            </a:endParaRPr>
          </a:p>
        </p:txBody>
      </p:sp>
      <p:sp>
        <p:nvSpPr>
          <p:cNvPr id="19468" name="Text Box 2"/>
          <p:cNvSpPr txBox="1">
            <a:spLocks noChangeArrowheads="1"/>
          </p:cNvSpPr>
          <p:nvPr/>
        </p:nvSpPr>
        <p:spPr bwMode="auto">
          <a:xfrm>
            <a:off x="1835150" y="333375"/>
            <a:ext cx="4953000" cy="584200"/>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kumimoji="1" lang="zh-CN" altLang="en-US" sz="3200" b="1" dirty="0">
                <a:solidFill>
                  <a:srgbClr val="FFFF00"/>
                </a:solidFill>
                <a:latin typeface="+mj-lt"/>
                <a:ea typeface="楷体_GB2312" pitchFamily="49" charset="-122"/>
                <a:cs typeface="+mj-cs"/>
              </a:rPr>
              <a:t>持续性能测试</a:t>
            </a:r>
            <a:endParaRPr kumimoji="1" lang="zh-CN" altLang="en-US" sz="3200" b="1" dirty="0">
              <a:solidFill>
                <a:srgbClr val="FFFF00"/>
              </a:solidFill>
              <a:latin typeface="+mj-lt"/>
              <a:ea typeface="楷体_GB2312" pitchFamily="49" charset="-122"/>
              <a:cs typeface="+mj-cs"/>
            </a:endParaRPr>
          </a:p>
        </p:txBody>
      </p:sp>
      <p:grpSp>
        <p:nvGrpSpPr>
          <p:cNvPr id="61445" name="Group 2"/>
          <p:cNvGrpSpPr/>
          <p:nvPr/>
        </p:nvGrpSpPr>
        <p:grpSpPr bwMode="auto">
          <a:xfrm>
            <a:off x="1752600" y="3105150"/>
            <a:ext cx="1568450" cy="1511300"/>
            <a:chOff x="3214688" y="2525713"/>
            <a:chExt cx="2481262" cy="2482850"/>
          </a:xfrm>
        </p:grpSpPr>
        <p:sp>
          <p:nvSpPr>
            <p:cNvPr id="61465" name="Oval 2"/>
            <p:cNvSpPr>
              <a:spLocks noChangeArrowheads="1"/>
            </p:cNvSpPr>
            <p:nvPr/>
          </p:nvSpPr>
          <p:spPr bwMode="gray">
            <a:xfrm>
              <a:off x="3357563" y="2665413"/>
              <a:ext cx="2211387" cy="2211387"/>
            </a:xfrm>
            <a:prstGeom prst="ellipse">
              <a:avLst/>
            </a:prstGeom>
            <a:gradFill rotWithShape="1">
              <a:gsLst>
                <a:gs pos="0">
                  <a:srgbClr val="E6E6E6"/>
                </a:gs>
                <a:gs pos="14999">
                  <a:srgbClr val="7D8496"/>
                </a:gs>
                <a:gs pos="53000">
                  <a:srgbClr val="E6E6E6"/>
                </a:gs>
                <a:gs pos="67999">
                  <a:srgbClr val="7D8496"/>
                </a:gs>
                <a:gs pos="92999">
                  <a:srgbClr val="E6E6E6"/>
                </a:gs>
                <a:gs pos="100000">
                  <a:srgbClr val="FFFFFF"/>
                </a:gs>
              </a:gsLst>
              <a:lin ang="2700000" scaled="1"/>
            </a:gradFill>
            <a:ln w="9525">
              <a:noFill/>
              <a:round/>
            </a:ln>
          </p:spPr>
          <p:txBody>
            <a:bodyPr wrap="none" anchor="ctr"/>
            <a:lstStyle/>
            <a:p>
              <a:endParaRPr lang="zh-CN" altLang="en-US"/>
            </a:p>
          </p:txBody>
        </p:sp>
        <p:sp>
          <p:nvSpPr>
            <p:cNvPr id="61466" name="Oval 3"/>
            <p:cNvSpPr>
              <a:spLocks noChangeArrowheads="1"/>
            </p:cNvSpPr>
            <p:nvPr/>
          </p:nvSpPr>
          <p:spPr bwMode="gray">
            <a:xfrm>
              <a:off x="3667125" y="2967038"/>
              <a:ext cx="1624013" cy="1622425"/>
            </a:xfrm>
            <a:prstGeom prst="ellipse">
              <a:avLst/>
            </a:prstGeom>
            <a:gradFill rotWithShape="1">
              <a:gsLst>
                <a:gs pos="0">
                  <a:srgbClr val="A1A1A1"/>
                </a:gs>
                <a:gs pos="50000">
                  <a:srgbClr val="FFFFFF"/>
                </a:gs>
                <a:gs pos="100000">
                  <a:srgbClr val="A1A1A1"/>
                </a:gs>
              </a:gsLst>
              <a:lin ang="2700000" scaled="1"/>
            </a:gradFill>
            <a:ln w="9525">
              <a:noFill/>
              <a:round/>
            </a:ln>
            <a:effectLst>
              <a:prstShdw prst="shdw17" dist="17961" dir="2700000">
                <a:srgbClr val="999999"/>
              </a:prstShdw>
            </a:effectLst>
          </p:spPr>
          <p:txBody>
            <a:bodyPr wrap="none" anchor="ctr"/>
            <a:lstStyle/>
            <a:p>
              <a:endParaRPr lang="zh-CN" altLang="en-US"/>
            </a:p>
          </p:txBody>
        </p:sp>
        <p:sp>
          <p:nvSpPr>
            <p:cNvPr id="61467" name="Text Box 4"/>
            <p:cNvSpPr txBox="1">
              <a:spLocks noChangeArrowheads="1"/>
            </p:cNvSpPr>
            <p:nvPr/>
          </p:nvSpPr>
          <p:spPr bwMode="gray">
            <a:xfrm>
              <a:off x="3801107" y="3175096"/>
              <a:ext cx="1304226" cy="1162779"/>
            </a:xfrm>
            <a:prstGeom prst="rect">
              <a:avLst/>
            </a:prstGeom>
            <a:noFill/>
            <a:ln w="9525">
              <a:noFill/>
              <a:miter lim="800000"/>
            </a:ln>
          </p:spPr>
          <p:txBody>
            <a:bodyPr>
              <a:spAutoFit/>
            </a:bodyPr>
            <a:lstStyle/>
            <a:p>
              <a:pPr algn="ctr"/>
              <a:r>
                <a:rPr lang="zh-CN" altLang="en-US" sz="2000" b="1" i="0">
                  <a:solidFill>
                    <a:srgbClr val="FF6600"/>
                  </a:solidFill>
                  <a:cs typeface="Arial" panose="020B0604020202020204" pitchFamily="34" charset="0"/>
                </a:rPr>
                <a:t>性能问题</a:t>
              </a:r>
              <a:endParaRPr lang="en-US" altLang="zh-CN" sz="2000" b="1" i="0">
                <a:solidFill>
                  <a:srgbClr val="FF6600"/>
                </a:solidFill>
                <a:cs typeface="Arial" panose="020B0604020202020204" pitchFamily="34" charset="0"/>
              </a:endParaRPr>
            </a:p>
          </p:txBody>
        </p:sp>
        <p:sp>
          <p:nvSpPr>
            <p:cNvPr id="61468" name="Oval 9"/>
            <p:cNvSpPr>
              <a:spLocks noChangeArrowheads="1"/>
            </p:cNvSpPr>
            <p:nvPr/>
          </p:nvSpPr>
          <p:spPr bwMode="gray">
            <a:xfrm>
              <a:off x="3214688" y="2525713"/>
              <a:ext cx="2481262" cy="2482850"/>
            </a:xfrm>
            <a:prstGeom prst="ellipse">
              <a:avLst/>
            </a:prstGeom>
            <a:noFill/>
            <a:ln w="127000">
              <a:solidFill>
                <a:srgbClr val="EAEAEA">
                  <a:alpha val="79999"/>
                </a:srgbClr>
              </a:solidFill>
              <a:round/>
            </a:ln>
          </p:spPr>
          <p:txBody>
            <a:bodyPr wrap="none" anchor="ctr"/>
            <a:lstStyle/>
            <a:p>
              <a:endParaRPr lang="zh-CN" altLang="en-US"/>
            </a:p>
          </p:txBody>
        </p:sp>
      </p:grpSp>
      <p:sp>
        <p:nvSpPr>
          <p:cNvPr id="38" name="Circular Arrow 32"/>
          <p:cNvSpPr/>
          <p:nvPr/>
        </p:nvSpPr>
        <p:spPr>
          <a:xfrm rot="16200000">
            <a:off x="611188" y="1989138"/>
            <a:ext cx="2376487" cy="2376487"/>
          </a:xfrm>
          <a:prstGeom prst="circularArrow">
            <a:avLst>
              <a:gd name="adj1" fmla="val 12500"/>
              <a:gd name="adj2" fmla="val 1142319"/>
              <a:gd name="adj3" fmla="val 20457681"/>
              <a:gd name="adj4" fmla="val 15869998"/>
              <a:gd name="adj5" fmla="val 12500"/>
            </a:avLst>
          </a:prstGeom>
          <a:gradFill flip="none" rotWithShape="1">
            <a:gsLst>
              <a:gs pos="0">
                <a:srgbClr val="FFF200"/>
              </a:gs>
              <a:gs pos="100000">
                <a:srgbClr val="FF7A00"/>
              </a:gs>
              <a:gs pos="100000">
                <a:srgbClr val="FF0300"/>
              </a:gs>
              <a:gs pos="100000">
                <a:srgbClr val="4D0808"/>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9" name="Circular Arrow 32"/>
          <p:cNvSpPr/>
          <p:nvPr/>
        </p:nvSpPr>
        <p:spPr>
          <a:xfrm>
            <a:off x="1908175" y="1989138"/>
            <a:ext cx="2232025" cy="2376487"/>
          </a:xfrm>
          <a:prstGeom prst="circularArrow">
            <a:avLst>
              <a:gd name="adj1" fmla="val 12500"/>
              <a:gd name="adj2" fmla="val 1142319"/>
              <a:gd name="adj3" fmla="val 20457681"/>
              <a:gd name="adj4" fmla="val 15869998"/>
              <a:gd name="adj5" fmla="val 12500"/>
            </a:avLst>
          </a:prstGeom>
          <a:gradFill flip="none" rotWithShape="1">
            <a:gsLst>
              <a:gs pos="0">
                <a:srgbClr val="FFF200"/>
              </a:gs>
              <a:gs pos="100000">
                <a:srgbClr val="FF7A00"/>
              </a:gs>
              <a:gs pos="100000">
                <a:srgbClr val="FF0300"/>
              </a:gs>
              <a:gs pos="100000">
                <a:srgbClr val="4D0808"/>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40" name="Circular Arrow 32"/>
          <p:cNvSpPr/>
          <p:nvPr/>
        </p:nvSpPr>
        <p:spPr>
          <a:xfrm rot="5184796">
            <a:off x="1903412" y="3141663"/>
            <a:ext cx="2232025" cy="2374900"/>
          </a:xfrm>
          <a:prstGeom prst="circularArrow">
            <a:avLst>
              <a:gd name="adj1" fmla="val 12500"/>
              <a:gd name="adj2" fmla="val 1142319"/>
              <a:gd name="adj3" fmla="val 20457681"/>
              <a:gd name="adj4" fmla="val 15869998"/>
              <a:gd name="adj5" fmla="val 12500"/>
            </a:avLst>
          </a:prstGeom>
          <a:gradFill flip="none" rotWithShape="1">
            <a:gsLst>
              <a:gs pos="0">
                <a:srgbClr val="FFF200"/>
              </a:gs>
              <a:gs pos="100000">
                <a:srgbClr val="FF7A00"/>
              </a:gs>
              <a:gs pos="100000">
                <a:srgbClr val="FF0300"/>
              </a:gs>
              <a:gs pos="100000">
                <a:srgbClr val="4D0808"/>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41" name="TextBox 34"/>
          <p:cNvSpPr txBox="1"/>
          <p:nvPr/>
        </p:nvSpPr>
        <p:spPr>
          <a:xfrm>
            <a:off x="1908175" y="1989138"/>
            <a:ext cx="930275" cy="461962"/>
          </a:xfrm>
          <a:prstGeom prst="rect">
            <a:avLst/>
          </a:prstGeom>
          <a:solidFill>
            <a:schemeClr val="accent1">
              <a:lumMod val="60000"/>
              <a:lumOff val="40000"/>
            </a:schemeClr>
          </a:solidFill>
        </p:spPr>
        <p:txBody>
          <a:bodyPr>
            <a:spAutoFit/>
          </a:bodyPr>
          <a:lstStyle/>
          <a:p>
            <a:pPr algn="ctr" fontAlgn="auto">
              <a:spcBef>
                <a:spcPts val="0"/>
              </a:spcBef>
              <a:spcAft>
                <a:spcPts val="0"/>
              </a:spcAft>
              <a:defRPr/>
            </a:pPr>
            <a:r>
              <a:rPr lang="zh-CN" altLang="en-US" sz="2400" i="0" dirty="0">
                <a:solidFill>
                  <a:srgbClr val="000000"/>
                </a:solidFill>
                <a:latin typeface="黑体" panose="02010609060101010101" pitchFamily="2" charset="-122"/>
                <a:ea typeface="宋体" panose="02010600030101010101" pitchFamily="2" charset="-122"/>
              </a:rPr>
              <a:t>设计</a:t>
            </a:r>
            <a:endParaRPr lang="zh-CN" altLang="en-US" sz="2400" i="0" dirty="0">
              <a:solidFill>
                <a:srgbClr val="000000"/>
              </a:solidFill>
              <a:latin typeface="黑体" panose="02010609060101010101" pitchFamily="2" charset="-122"/>
              <a:ea typeface="宋体" panose="02010600030101010101" pitchFamily="2" charset="-122"/>
            </a:endParaRPr>
          </a:p>
        </p:txBody>
      </p:sp>
      <p:sp>
        <p:nvSpPr>
          <p:cNvPr id="42" name="TextBox 34"/>
          <p:cNvSpPr txBox="1"/>
          <p:nvPr/>
        </p:nvSpPr>
        <p:spPr>
          <a:xfrm>
            <a:off x="3419475" y="3213100"/>
            <a:ext cx="930275" cy="830263"/>
          </a:xfrm>
          <a:prstGeom prst="rect">
            <a:avLst/>
          </a:prstGeom>
          <a:solidFill>
            <a:schemeClr val="accent1">
              <a:lumMod val="60000"/>
              <a:lumOff val="40000"/>
            </a:schemeClr>
          </a:solidFill>
        </p:spPr>
        <p:txBody>
          <a:bodyPr>
            <a:spAutoFit/>
          </a:bodyPr>
          <a:lstStyle/>
          <a:p>
            <a:pPr algn="ctr" fontAlgn="auto">
              <a:spcBef>
                <a:spcPts val="0"/>
              </a:spcBef>
              <a:spcAft>
                <a:spcPts val="0"/>
              </a:spcAft>
              <a:defRPr/>
            </a:pPr>
            <a:r>
              <a:rPr lang="zh-CN" altLang="en-US" sz="2400" i="0" dirty="0">
                <a:solidFill>
                  <a:srgbClr val="000000"/>
                </a:solidFill>
                <a:latin typeface="黑体" panose="02010609060101010101" pitchFamily="2" charset="-122"/>
                <a:ea typeface="宋体" panose="02010600030101010101" pitchFamily="2" charset="-122"/>
              </a:rPr>
              <a:t>执行测试</a:t>
            </a:r>
            <a:endParaRPr lang="zh-CN" altLang="en-US" sz="2400" i="0" dirty="0">
              <a:solidFill>
                <a:srgbClr val="000000"/>
              </a:solidFill>
              <a:latin typeface="黑体" panose="02010609060101010101" pitchFamily="2" charset="-122"/>
              <a:ea typeface="宋体" panose="02010600030101010101" pitchFamily="2" charset="-122"/>
            </a:endParaRPr>
          </a:p>
        </p:txBody>
      </p:sp>
      <p:sp>
        <p:nvSpPr>
          <p:cNvPr id="43" name="Freeform 3"/>
          <p:cNvSpPr/>
          <p:nvPr/>
        </p:nvSpPr>
        <p:spPr>
          <a:xfrm>
            <a:off x="4356100" y="5735638"/>
            <a:ext cx="1533525" cy="603250"/>
          </a:xfrm>
          <a:custGeom>
            <a:avLst/>
            <a:gdLst>
              <a:gd name="connsiteX0" fmla="*/ 0 w 2364486"/>
              <a:gd name="connsiteY0" fmla="*/ 162305 h 973073"/>
              <a:gd name="connsiteX1" fmla="*/ 162305 w 2364486"/>
              <a:gd name="connsiteY1" fmla="*/ 0 h 973073"/>
              <a:gd name="connsiteX2" fmla="*/ 2202180 w 2364486"/>
              <a:gd name="connsiteY2" fmla="*/ 0 h 973073"/>
              <a:gd name="connsiteX3" fmla="*/ 2364486 w 2364486"/>
              <a:gd name="connsiteY3" fmla="*/ 162305 h 973073"/>
              <a:gd name="connsiteX4" fmla="*/ 2364486 w 2364486"/>
              <a:gd name="connsiteY4" fmla="*/ 810767 h 973073"/>
              <a:gd name="connsiteX5" fmla="*/ 2202180 w 2364486"/>
              <a:gd name="connsiteY5" fmla="*/ 973073 h 973073"/>
              <a:gd name="connsiteX6" fmla="*/ 162305 w 2364486"/>
              <a:gd name="connsiteY6" fmla="*/ 973073 h 973073"/>
              <a:gd name="connsiteX7" fmla="*/ 0 w 2364486"/>
              <a:gd name="connsiteY7" fmla="*/ 810767 h 973073"/>
              <a:gd name="connsiteX8" fmla="*/ 0 w 2364486"/>
              <a:gd name="connsiteY8" fmla="*/ 162305 h 97307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364486" h="973073">
                <a:moveTo>
                  <a:pt x="0" y="162305"/>
                </a:moveTo>
                <a:cubicBezTo>
                  <a:pt x="0" y="72389"/>
                  <a:pt x="73152" y="0"/>
                  <a:pt x="162305" y="0"/>
                </a:cubicBezTo>
                <a:lnTo>
                  <a:pt x="2202180" y="0"/>
                </a:lnTo>
                <a:cubicBezTo>
                  <a:pt x="2292096" y="0"/>
                  <a:pt x="2364486" y="72389"/>
                  <a:pt x="2364486" y="162305"/>
                </a:cubicBezTo>
                <a:lnTo>
                  <a:pt x="2364486" y="810767"/>
                </a:lnTo>
                <a:cubicBezTo>
                  <a:pt x="2364486" y="899921"/>
                  <a:pt x="2292096" y="973073"/>
                  <a:pt x="2202180" y="973073"/>
                </a:cubicBezTo>
                <a:lnTo>
                  <a:pt x="162305" y="973073"/>
                </a:lnTo>
                <a:cubicBezTo>
                  <a:pt x="73152" y="973073"/>
                  <a:pt x="0" y="899921"/>
                  <a:pt x="0" y="810767"/>
                </a:cubicBezTo>
                <a:lnTo>
                  <a:pt x="0" y="16230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defRPr/>
            </a:pPr>
            <a:endParaRPr lang="zh-CN" altLang="en-US">
              <a:solidFill>
                <a:srgbClr val="0070C0"/>
              </a:solidFill>
            </a:endParaRPr>
          </a:p>
        </p:txBody>
      </p:sp>
      <p:sp>
        <p:nvSpPr>
          <p:cNvPr id="44" name="Freeform 3"/>
          <p:cNvSpPr/>
          <p:nvPr/>
        </p:nvSpPr>
        <p:spPr>
          <a:xfrm>
            <a:off x="4356100" y="5300663"/>
            <a:ext cx="1665288" cy="403225"/>
          </a:xfrm>
          <a:custGeom>
            <a:avLst/>
            <a:gdLst>
              <a:gd name="connsiteX0" fmla="*/ 0 w 2364486"/>
              <a:gd name="connsiteY0" fmla="*/ 76962 h 461010"/>
              <a:gd name="connsiteX1" fmla="*/ 76961 w 2364486"/>
              <a:gd name="connsiteY1" fmla="*/ 0 h 461010"/>
              <a:gd name="connsiteX2" fmla="*/ 2287524 w 2364486"/>
              <a:gd name="connsiteY2" fmla="*/ 0 h 461010"/>
              <a:gd name="connsiteX3" fmla="*/ 2364486 w 2364486"/>
              <a:gd name="connsiteY3" fmla="*/ 76962 h 461010"/>
              <a:gd name="connsiteX4" fmla="*/ 2364486 w 2364486"/>
              <a:gd name="connsiteY4" fmla="*/ 384048 h 461010"/>
              <a:gd name="connsiteX5" fmla="*/ 2287524 w 2364486"/>
              <a:gd name="connsiteY5" fmla="*/ 461010 h 461010"/>
              <a:gd name="connsiteX6" fmla="*/ 76961 w 2364486"/>
              <a:gd name="connsiteY6" fmla="*/ 461010 h 461010"/>
              <a:gd name="connsiteX7" fmla="*/ 0 w 2364486"/>
              <a:gd name="connsiteY7" fmla="*/ 384048 h 461010"/>
              <a:gd name="connsiteX8" fmla="*/ 0 w 2364486"/>
              <a:gd name="connsiteY8" fmla="*/ 76962 h 46101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364486" h="461010">
                <a:moveTo>
                  <a:pt x="0" y="76962"/>
                </a:moveTo>
                <a:cubicBezTo>
                  <a:pt x="0" y="34290"/>
                  <a:pt x="35052" y="0"/>
                  <a:pt x="76961" y="0"/>
                </a:cubicBezTo>
                <a:lnTo>
                  <a:pt x="2287524" y="0"/>
                </a:lnTo>
                <a:cubicBezTo>
                  <a:pt x="2330196" y="0"/>
                  <a:pt x="2364486" y="34290"/>
                  <a:pt x="2364486" y="76962"/>
                </a:cubicBezTo>
                <a:lnTo>
                  <a:pt x="2364486" y="384048"/>
                </a:lnTo>
                <a:cubicBezTo>
                  <a:pt x="2364486" y="426720"/>
                  <a:pt x="2330196" y="461010"/>
                  <a:pt x="2287524" y="461010"/>
                </a:cubicBezTo>
                <a:lnTo>
                  <a:pt x="76961" y="461010"/>
                </a:lnTo>
                <a:cubicBezTo>
                  <a:pt x="35052" y="461010"/>
                  <a:pt x="0" y="426720"/>
                  <a:pt x="0" y="384048"/>
                </a:cubicBezTo>
                <a:lnTo>
                  <a:pt x="0" y="7696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defRPr/>
            </a:pPr>
            <a:endParaRPr lang="zh-CN" altLang="en-US">
              <a:solidFill>
                <a:srgbClr val="0070C0"/>
              </a:solidFill>
            </a:endParaRPr>
          </a:p>
        </p:txBody>
      </p:sp>
      <p:sp>
        <p:nvSpPr>
          <p:cNvPr id="47" name="Freeform 3"/>
          <p:cNvSpPr/>
          <p:nvPr/>
        </p:nvSpPr>
        <p:spPr>
          <a:xfrm>
            <a:off x="5705475" y="4254500"/>
            <a:ext cx="1458913" cy="758825"/>
          </a:xfrm>
          <a:custGeom>
            <a:avLst/>
            <a:gdLst>
              <a:gd name="connsiteX0" fmla="*/ 0 w 2454402"/>
              <a:gd name="connsiteY0" fmla="*/ 169926 h 1018794"/>
              <a:gd name="connsiteX1" fmla="*/ 169925 w 2454402"/>
              <a:gd name="connsiteY1" fmla="*/ 0 h 1018794"/>
              <a:gd name="connsiteX2" fmla="*/ 2285237 w 2454402"/>
              <a:gd name="connsiteY2" fmla="*/ 0 h 1018794"/>
              <a:gd name="connsiteX3" fmla="*/ 2454402 w 2454402"/>
              <a:gd name="connsiteY3" fmla="*/ 169926 h 1018794"/>
              <a:gd name="connsiteX4" fmla="*/ 2454402 w 2454402"/>
              <a:gd name="connsiteY4" fmla="*/ 848867 h 1018794"/>
              <a:gd name="connsiteX5" fmla="*/ 2285237 w 2454402"/>
              <a:gd name="connsiteY5" fmla="*/ 1018794 h 1018794"/>
              <a:gd name="connsiteX6" fmla="*/ 169925 w 2454402"/>
              <a:gd name="connsiteY6" fmla="*/ 1018794 h 1018794"/>
              <a:gd name="connsiteX7" fmla="*/ 0 w 2454402"/>
              <a:gd name="connsiteY7" fmla="*/ 848867 h 1018794"/>
              <a:gd name="connsiteX8" fmla="*/ 0 w 2454402"/>
              <a:gd name="connsiteY8" fmla="*/ 169926 h 10187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54402" h="1018794">
                <a:moveTo>
                  <a:pt x="0" y="169926"/>
                </a:moveTo>
                <a:cubicBezTo>
                  <a:pt x="0" y="76200"/>
                  <a:pt x="76200" y="0"/>
                  <a:pt x="169925" y="0"/>
                </a:cubicBezTo>
                <a:lnTo>
                  <a:pt x="2285237" y="0"/>
                </a:lnTo>
                <a:cubicBezTo>
                  <a:pt x="2378964" y="0"/>
                  <a:pt x="2454402" y="76200"/>
                  <a:pt x="2454402" y="169926"/>
                </a:cubicBezTo>
                <a:lnTo>
                  <a:pt x="2454402" y="848867"/>
                </a:lnTo>
                <a:cubicBezTo>
                  <a:pt x="2454402" y="942594"/>
                  <a:pt x="2378964" y="1018794"/>
                  <a:pt x="2285237" y="1018794"/>
                </a:cubicBezTo>
                <a:lnTo>
                  <a:pt x="169925" y="1018794"/>
                </a:lnTo>
                <a:cubicBezTo>
                  <a:pt x="76200" y="1018794"/>
                  <a:pt x="0" y="942594"/>
                  <a:pt x="0" y="848867"/>
                </a:cubicBezTo>
                <a:lnTo>
                  <a:pt x="0" y="169926"/>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defRPr/>
            </a:pPr>
            <a:endParaRPr lang="zh-CN" altLang="en-US">
              <a:solidFill>
                <a:srgbClr val="0070C0"/>
              </a:solidFill>
            </a:endParaRPr>
          </a:p>
        </p:txBody>
      </p:sp>
      <p:sp>
        <p:nvSpPr>
          <p:cNvPr id="48" name="Freeform 3"/>
          <p:cNvSpPr/>
          <p:nvPr/>
        </p:nvSpPr>
        <p:spPr>
          <a:xfrm>
            <a:off x="5705475" y="3736975"/>
            <a:ext cx="1530350" cy="485775"/>
          </a:xfrm>
          <a:custGeom>
            <a:avLst/>
            <a:gdLst>
              <a:gd name="connsiteX0" fmla="*/ 0 w 2454402"/>
              <a:gd name="connsiteY0" fmla="*/ 92201 h 554735"/>
              <a:gd name="connsiteX1" fmla="*/ 92201 w 2454402"/>
              <a:gd name="connsiteY1" fmla="*/ 0 h 554735"/>
              <a:gd name="connsiteX2" fmla="*/ 2362200 w 2454402"/>
              <a:gd name="connsiteY2" fmla="*/ 0 h 554735"/>
              <a:gd name="connsiteX3" fmla="*/ 2454402 w 2454402"/>
              <a:gd name="connsiteY3" fmla="*/ 92201 h 554735"/>
              <a:gd name="connsiteX4" fmla="*/ 2454402 w 2454402"/>
              <a:gd name="connsiteY4" fmla="*/ 462533 h 554735"/>
              <a:gd name="connsiteX5" fmla="*/ 2362200 w 2454402"/>
              <a:gd name="connsiteY5" fmla="*/ 554735 h 554735"/>
              <a:gd name="connsiteX6" fmla="*/ 92201 w 2454402"/>
              <a:gd name="connsiteY6" fmla="*/ 554735 h 554735"/>
              <a:gd name="connsiteX7" fmla="*/ 0 w 2454402"/>
              <a:gd name="connsiteY7" fmla="*/ 462533 h 554735"/>
              <a:gd name="connsiteX8" fmla="*/ 0 w 2454402"/>
              <a:gd name="connsiteY8" fmla="*/ 92201 h 5547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54402" h="554735">
                <a:moveTo>
                  <a:pt x="0" y="92201"/>
                </a:moveTo>
                <a:cubicBezTo>
                  <a:pt x="0" y="41147"/>
                  <a:pt x="41147" y="0"/>
                  <a:pt x="92201" y="0"/>
                </a:cubicBezTo>
                <a:lnTo>
                  <a:pt x="2362200" y="0"/>
                </a:lnTo>
                <a:cubicBezTo>
                  <a:pt x="2413253" y="0"/>
                  <a:pt x="2454402" y="41147"/>
                  <a:pt x="2454402" y="92201"/>
                </a:cubicBezTo>
                <a:lnTo>
                  <a:pt x="2454402" y="462533"/>
                </a:lnTo>
                <a:cubicBezTo>
                  <a:pt x="2454402" y="513588"/>
                  <a:pt x="2413253" y="554735"/>
                  <a:pt x="2362200" y="554735"/>
                </a:cubicBezTo>
                <a:lnTo>
                  <a:pt x="92201" y="554735"/>
                </a:lnTo>
                <a:cubicBezTo>
                  <a:pt x="41147" y="554735"/>
                  <a:pt x="0" y="513588"/>
                  <a:pt x="0" y="462533"/>
                </a:cubicBezTo>
                <a:lnTo>
                  <a:pt x="0" y="9220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defRPr/>
            </a:pPr>
            <a:endParaRPr lang="zh-CN" altLang="en-US">
              <a:solidFill>
                <a:srgbClr val="0070C0"/>
              </a:solidFill>
            </a:endParaRPr>
          </a:p>
        </p:txBody>
      </p:sp>
      <p:sp>
        <p:nvSpPr>
          <p:cNvPr id="51" name="Freeform 3"/>
          <p:cNvSpPr/>
          <p:nvPr/>
        </p:nvSpPr>
        <p:spPr>
          <a:xfrm>
            <a:off x="7427913" y="2817813"/>
            <a:ext cx="1452562" cy="896937"/>
          </a:xfrm>
          <a:custGeom>
            <a:avLst/>
            <a:gdLst>
              <a:gd name="connsiteX0" fmla="*/ 0 w 2417064"/>
              <a:gd name="connsiteY0" fmla="*/ 188214 h 1131570"/>
              <a:gd name="connsiteX1" fmla="*/ 188976 w 2417064"/>
              <a:gd name="connsiteY1" fmla="*/ 0 h 1131570"/>
              <a:gd name="connsiteX2" fmla="*/ 2228088 w 2417064"/>
              <a:gd name="connsiteY2" fmla="*/ 0 h 1131570"/>
              <a:gd name="connsiteX3" fmla="*/ 2417064 w 2417064"/>
              <a:gd name="connsiteY3" fmla="*/ 188214 h 1131570"/>
              <a:gd name="connsiteX4" fmla="*/ 2417064 w 2417064"/>
              <a:gd name="connsiteY4" fmla="*/ 942594 h 1131570"/>
              <a:gd name="connsiteX5" fmla="*/ 2228088 w 2417064"/>
              <a:gd name="connsiteY5" fmla="*/ 1131570 h 1131570"/>
              <a:gd name="connsiteX6" fmla="*/ 188976 w 2417064"/>
              <a:gd name="connsiteY6" fmla="*/ 1131570 h 1131570"/>
              <a:gd name="connsiteX7" fmla="*/ 0 w 2417064"/>
              <a:gd name="connsiteY7" fmla="*/ 942594 h 1131570"/>
              <a:gd name="connsiteX8" fmla="*/ 0 w 2417064"/>
              <a:gd name="connsiteY8" fmla="*/ 188214 h 113157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17064" h="1131570">
                <a:moveTo>
                  <a:pt x="0" y="188214"/>
                </a:moveTo>
                <a:cubicBezTo>
                  <a:pt x="0" y="83820"/>
                  <a:pt x="84581" y="0"/>
                  <a:pt x="188976" y="0"/>
                </a:cubicBezTo>
                <a:lnTo>
                  <a:pt x="2228088" y="0"/>
                </a:lnTo>
                <a:cubicBezTo>
                  <a:pt x="2332481" y="0"/>
                  <a:pt x="2417064" y="83820"/>
                  <a:pt x="2417064" y="188214"/>
                </a:cubicBezTo>
                <a:lnTo>
                  <a:pt x="2417064" y="942594"/>
                </a:lnTo>
                <a:cubicBezTo>
                  <a:pt x="2417064" y="1046988"/>
                  <a:pt x="2332481" y="1131570"/>
                  <a:pt x="2228088" y="1131570"/>
                </a:cubicBezTo>
                <a:lnTo>
                  <a:pt x="188976" y="1131570"/>
                </a:lnTo>
                <a:cubicBezTo>
                  <a:pt x="84581" y="1131570"/>
                  <a:pt x="0" y="1046988"/>
                  <a:pt x="0" y="942594"/>
                </a:cubicBezTo>
                <a:lnTo>
                  <a:pt x="0" y="18821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defRPr/>
            </a:pPr>
            <a:endParaRPr lang="zh-CN" altLang="en-US">
              <a:solidFill>
                <a:srgbClr val="0070C0"/>
              </a:solidFill>
            </a:endParaRPr>
          </a:p>
        </p:txBody>
      </p:sp>
      <p:sp>
        <p:nvSpPr>
          <p:cNvPr id="54" name="Freeform 3"/>
          <p:cNvSpPr/>
          <p:nvPr/>
        </p:nvSpPr>
        <p:spPr>
          <a:xfrm>
            <a:off x="7656513" y="2876550"/>
            <a:ext cx="623887" cy="760413"/>
          </a:xfrm>
          <a:custGeom>
            <a:avLst/>
            <a:gdLst>
              <a:gd name="connsiteX0" fmla="*/ 0 w 1038606"/>
              <a:gd name="connsiteY0" fmla="*/ 0 h 960120"/>
              <a:gd name="connsiteX1" fmla="*/ 0 w 1038606"/>
              <a:gd name="connsiteY1" fmla="*/ 960120 h 960120"/>
              <a:gd name="connsiteX2" fmla="*/ 1038606 w 1038606"/>
              <a:gd name="connsiteY2" fmla="*/ 960120 h 960120"/>
              <a:gd name="connsiteX3" fmla="*/ 1038606 w 1038606"/>
              <a:gd name="connsiteY3" fmla="*/ 0 h 960120"/>
              <a:gd name="connsiteX4" fmla="*/ 0 w 1038606"/>
              <a:gd name="connsiteY4" fmla="*/ 0 h 9601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38606" h="960120">
                <a:moveTo>
                  <a:pt x="0" y="0"/>
                </a:moveTo>
                <a:lnTo>
                  <a:pt x="0" y="960120"/>
                </a:lnTo>
                <a:lnTo>
                  <a:pt x="1038606" y="960120"/>
                </a:lnTo>
                <a:lnTo>
                  <a:pt x="1038606"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defRPr/>
            </a:pPr>
            <a:endParaRPr lang="zh-CN" altLang="en-US">
              <a:solidFill>
                <a:srgbClr val="0070C0"/>
              </a:solidFill>
            </a:endParaRPr>
          </a:p>
        </p:txBody>
      </p:sp>
      <p:pic>
        <p:nvPicPr>
          <p:cNvPr id="55" name="Picture 3"/>
          <p:cNvPicPr>
            <a:picLocks noChangeAspect="1" noChangeArrowheads="1"/>
          </p:cNvPicPr>
          <p:nvPr/>
        </p:nvPicPr>
        <p:blipFill>
          <a:blip r:embed="rId1"/>
          <a:srcRect/>
          <a:stretch>
            <a:fillRect/>
          </a:stretch>
        </p:blipFill>
        <p:spPr bwMode="auto">
          <a:xfrm>
            <a:off x="4333875" y="5310188"/>
            <a:ext cx="1627188" cy="1128712"/>
          </a:xfrm>
          <a:prstGeom prst="rect">
            <a:avLst/>
          </a:prstGeom>
          <a:noFill/>
          <a:ln w="9525">
            <a:noFill/>
            <a:miter lim="800000"/>
            <a:headEnd/>
            <a:tailEnd/>
          </a:ln>
        </p:spPr>
      </p:pic>
      <p:pic>
        <p:nvPicPr>
          <p:cNvPr id="56" name="Picture 3"/>
          <p:cNvPicPr>
            <a:picLocks noChangeAspect="1" noChangeArrowheads="1"/>
          </p:cNvPicPr>
          <p:nvPr/>
        </p:nvPicPr>
        <p:blipFill>
          <a:blip r:embed="rId2"/>
          <a:srcRect/>
          <a:stretch>
            <a:fillRect/>
          </a:stretch>
        </p:blipFill>
        <p:spPr bwMode="auto">
          <a:xfrm>
            <a:off x="5678488" y="3752850"/>
            <a:ext cx="1557337" cy="1260475"/>
          </a:xfrm>
          <a:prstGeom prst="rect">
            <a:avLst/>
          </a:prstGeom>
          <a:noFill/>
          <a:ln w="9525">
            <a:noFill/>
            <a:miter lim="800000"/>
            <a:headEnd/>
            <a:tailEnd/>
          </a:ln>
        </p:spPr>
      </p:pic>
      <p:pic>
        <p:nvPicPr>
          <p:cNvPr id="57" name="Picture 3"/>
          <p:cNvPicPr>
            <a:picLocks noChangeAspect="1" noChangeArrowheads="1"/>
          </p:cNvPicPr>
          <p:nvPr/>
        </p:nvPicPr>
        <p:blipFill>
          <a:blip r:embed="rId3"/>
          <a:srcRect/>
          <a:stretch>
            <a:fillRect/>
          </a:stretch>
        </p:blipFill>
        <p:spPr bwMode="auto">
          <a:xfrm>
            <a:off x="7408863" y="2354263"/>
            <a:ext cx="1627187" cy="1377950"/>
          </a:xfrm>
          <a:prstGeom prst="rect">
            <a:avLst/>
          </a:prstGeom>
          <a:noFill/>
          <a:ln w="9525">
            <a:noFill/>
            <a:miter lim="800000"/>
            <a:headEnd/>
            <a:tailEnd/>
          </a:ln>
        </p:spPr>
      </p:pic>
      <p:sp>
        <p:nvSpPr>
          <p:cNvPr id="58" name="TextBox 1"/>
          <p:cNvSpPr txBox="1">
            <a:spLocks noChangeArrowheads="1"/>
          </p:cNvSpPr>
          <p:nvPr/>
        </p:nvSpPr>
        <p:spPr bwMode="auto">
          <a:xfrm>
            <a:off x="4521200" y="5359400"/>
            <a:ext cx="1295400" cy="914400"/>
          </a:xfrm>
          <a:prstGeom prst="rect">
            <a:avLst/>
          </a:prstGeom>
          <a:noFill/>
          <a:ln w="9525">
            <a:noFill/>
            <a:miter lim="800000"/>
          </a:ln>
        </p:spPr>
        <p:txBody>
          <a:bodyPr lIns="0" tIns="0" rIns="0" bIns="40078">
            <a:spAutoFit/>
          </a:bodyPr>
          <a:lstStyle/>
          <a:p>
            <a:pPr>
              <a:lnSpc>
                <a:spcPts val="2015"/>
              </a:lnSpc>
              <a:tabLst>
                <a:tab pos="688975" algn="l"/>
              </a:tabLst>
            </a:pPr>
            <a:r>
              <a:rPr lang="en-US" altLang="zh-CN" sz="2100">
                <a:solidFill>
                  <a:srgbClr val="0070C0"/>
                </a:solidFill>
                <a:latin typeface="宋体" panose="02010600030101010101" pitchFamily="2" charset="-122"/>
              </a:rPr>
              <a:t>性能测试</a:t>
            </a:r>
            <a:endParaRPr lang="en-US" altLang="zh-CN" sz="2100">
              <a:solidFill>
                <a:srgbClr val="0070C0"/>
              </a:solidFill>
              <a:latin typeface="宋体" panose="02010600030101010101" pitchFamily="2" charset="-122"/>
            </a:endParaRPr>
          </a:p>
          <a:p>
            <a:pPr>
              <a:lnSpc>
                <a:spcPts val="875"/>
              </a:lnSpc>
              <a:tabLst>
                <a:tab pos="688975" algn="l"/>
              </a:tabLst>
            </a:pPr>
            <a:endParaRPr lang="en-US" altLang="zh-CN">
              <a:solidFill>
                <a:srgbClr val="0070C0"/>
              </a:solidFill>
            </a:endParaRPr>
          </a:p>
          <a:p>
            <a:pPr>
              <a:lnSpc>
                <a:spcPts val="875"/>
              </a:lnSpc>
              <a:tabLst>
                <a:tab pos="688975" algn="l"/>
              </a:tabLst>
            </a:pPr>
            <a:endParaRPr lang="en-US" altLang="zh-CN">
              <a:solidFill>
                <a:srgbClr val="0070C0"/>
              </a:solidFill>
            </a:endParaRPr>
          </a:p>
          <a:p>
            <a:pPr>
              <a:lnSpc>
                <a:spcPts val="875"/>
              </a:lnSpc>
              <a:tabLst>
                <a:tab pos="688975" algn="l"/>
              </a:tabLst>
            </a:pPr>
            <a:endParaRPr lang="en-US" altLang="zh-CN">
              <a:solidFill>
                <a:srgbClr val="0070C0"/>
              </a:solidFill>
            </a:endParaRPr>
          </a:p>
          <a:p>
            <a:pPr>
              <a:lnSpc>
                <a:spcPts val="2100"/>
              </a:lnSpc>
              <a:tabLst>
                <a:tab pos="688975" algn="l"/>
              </a:tabLst>
            </a:pPr>
            <a:r>
              <a:rPr lang="en-US" altLang="zh-CN">
                <a:solidFill>
                  <a:srgbClr val="0070C0"/>
                </a:solidFill>
              </a:rPr>
              <a:t>	</a:t>
            </a:r>
            <a:r>
              <a:rPr lang="en-US" altLang="zh-CN" sz="2100">
                <a:solidFill>
                  <a:srgbClr val="0070C0"/>
                </a:solidFill>
                <a:latin typeface="宋体" panose="02010600030101010101" pitchFamily="2" charset="-122"/>
              </a:rPr>
              <a:t>检测</a:t>
            </a:r>
            <a:endParaRPr lang="en-US" altLang="zh-CN" sz="2100">
              <a:solidFill>
                <a:srgbClr val="0070C0"/>
              </a:solidFill>
              <a:latin typeface="宋体" panose="02010600030101010101" pitchFamily="2" charset="-122"/>
            </a:endParaRPr>
          </a:p>
        </p:txBody>
      </p:sp>
      <p:sp>
        <p:nvSpPr>
          <p:cNvPr id="59" name="TextBox 1"/>
          <p:cNvSpPr txBox="1">
            <a:spLocks noChangeArrowheads="1"/>
          </p:cNvSpPr>
          <p:nvPr/>
        </p:nvSpPr>
        <p:spPr bwMode="auto">
          <a:xfrm>
            <a:off x="5867400" y="3860800"/>
            <a:ext cx="1368425" cy="1073150"/>
          </a:xfrm>
          <a:prstGeom prst="rect">
            <a:avLst/>
          </a:prstGeom>
          <a:noFill/>
          <a:ln w="9525">
            <a:noFill/>
            <a:miter lim="800000"/>
          </a:ln>
        </p:spPr>
        <p:txBody>
          <a:bodyPr lIns="0" tIns="0" rIns="0" bIns="40078">
            <a:spAutoFit/>
          </a:bodyPr>
          <a:lstStyle/>
          <a:p>
            <a:pPr>
              <a:lnSpc>
                <a:spcPts val="2015"/>
              </a:lnSpc>
            </a:pPr>
            <a:r>
              <a:rPr lang="zh-CN" altLang="en-US" sz="2100">
                <a:solidFill>
                  <a:srgbClr val="0070C0"/>
                </a:solidFill>
                <a:latin typeface="宋体" panose="02010600030101010101" pitchFamily="2" charset="-122"/>
              </a:rPr>
              <a:t>性能优化</a:t>
            </a:r>
            <a:endParaRPr lang="en-US" altLang="zh-CN" sz="2100">
              <a:solidFill>
                <a:srgbClr val="0070C0"/>
              </a:solidFill>
              <a:latin typeface="宋体" panose="02010600030101010101" pitchFamily="2" charset="-122"/>
            </a:endParaRPr>
          </a:p>
          <a:p>
            <a:pPr>
              <a:lnSpc>
                <a:spcPts val="2015"/>
              </a:lnSpc>
            </a:pPr>
            <a:endParaRPr lang="en-US" altLang="zh-CN" sz="2100">
              <a:solidFill>
                <a:srgbClr val="0070C0"/>
              </a:solidFill>
              <a:latin typeface="宋体" panose="02010600030101010101" pitchFamily="2" charset="-122"/>
            </a:endParaRPr>
          </a:p>
          <a:p>
            <a:pPr>
              <a:lnSpc>
                <a:spcPts val="2015"/>
              </a:lnSpc>
            </a:pPr>
            <a:endParaRPr lang="en-US" altLang="zh-CN" sz="2100">
              <a:solidFill>
                <a:srgbClr val="0070C0"/>
              </a:solidFill>
              <a:latin typeface="宋体" panose="02010600030101010101" pitchFamily="2" charset="-122"/>
            </a:endParaRPr>
          </a:p>
          <a:p>
            <a:pPr>
              <a:lnSpc>
                <a:spcPts val="2015"/>
              </a:lnSpc>
            </a:pPr>
            <a:r>
              <a:rPr lang="zh-CN" altLang="zh-CN" sz="2100">
                <a:solidFill>
                  <a:srgbClr val="0070C0"/>
                </a:solidFill>
                <a:latin typeface="宋体" panose="02010600030101010101" pitchFamily="2" charset="-122"/>
              </a:rPr>
              <a:t> </a:t>
            </a:r>
            <a:r>
              <a:rPr lang="zh-CN" altLang="en-US" sz="2100">
                <a:solidFill>
                  <a:srgbClr val="0070C0"/>
                </a:solidFill>
                <a:latin typeface="宋体" panose="02010600030101010101" pitchFamily="2" charset="-122"/>
              </a:rPr>
              <a:t>   </a:t>
            </a:r>
            <a:r>
              <a:rPr lang="en-US" altLang="zh-CN" sz="2100">
                <a:solidFill>
                  <a:srgbClr val="0070C0"/>
                </a:solidFill>
                <a:latin typeface="宋体" panose="02010600030101010101" pitchFamily="2" charset="-122"/>
              </a:rPr>
              <a:t>优化</a:t>
            </a:r>
            <a:endParaRPr lang="en-US" altLang="zh-CN" sz="2100">
              <a:solidFill>
                <a:srgbClr val="0070C0"/>
              </a:solidFill>
              <a:latin typeface="宋体" panose="02010600030101010101" pitchFamily="2" charset="-122"/>
            </a:endParaRPr>
          </a:p>
        </p:txBody>
      </p:sp>
      <p:sp>
        <p:nvSpPr>
          <p:cNvPr id="60" name="TextBox 1"/>
          <p:cNvSpPr txBox="1">
            <a:spLocks noChangeArrowheads="1"/>
          </p:cNvSpPr>
          <p:nvPr/>
        </p:nvSpPr>
        <p:spPr bwMode="auto">
          <a:xfrm>
            <a:off x="7524750" y="2492375"/>
            <a:ext cx="1439863" cy="1185863"/>
          </a:xfrm>
          <a:prstGeom prst="rect">
            <a:avLst/>
          </a:prstGeom>
          <a:noFill/>
          <a:ln w="9525">
            <a:noFill/>
            <a:miter lim="800000"/>
          </a:ln>
        </p:spPr>
        <p:txBody>
          <a:bodyPr lIns="0" tIns="0" rIns="0" bIns="40078">
            <a:spAutoFit/>
          </a:bodyPr>
          <a:lstStyle/>
          <a:p>
            <a:pPr>
              <a:lnSpc>
                <a:spcPts val="2015"/>
              </a:lnSpc>
              <a:tabLst>
                <a:tab pos="810895" algn="l"/>
              </a:tabLst>
            </a:pPr>
            <a:r>
              <a:rPr lang="en-US" altLang="zh-CN" sz="2100">
                <a:solidFill>
                  <a:srgbClr val="0070C0"/>
                </a:solidFill>
                <a:latin typeface="宋体" panose="02010600030101010101" pitchFamily="2" charset="-122"/>
              </a:rPr>
              <a:t>性能建模</a:t>
            </a:r>
            <a:endParaRPr lang="en-US" altLang="zh-CN" sz="2100">
              <a:solidFill>
                <a:srgbClr val="0070C0"/>
              </a:solidFill>
              <a:latin typeface="宋体" panose="02010600030101010101" pitchFamily="2" charset="-122"/>
            </a:endParaRPr>
          </a:p>
          <a:p>
            <a:pPr>
              <a:lnSpc>
                <a:spcPts val="875"/>
              </a:lnSpc>
              <a:tabLst>
                <a:tab pos="810895" algn="l"/>
              </a:tabLst>
            </a:pPr>
            <a:endParaRPr lang="en-US" altLang="zh-CN">
              <a:solidFill>
                <a:srgbClr val="0070C0"/>
              </a:solidFill>
            </a:endParaRPr>
          </a:p>
          <a:p>
            <a:pPr>
              <a:lnSpc>
                <a:spcPts val="875"/>
              </a:lnSpc>
              <a:tabLst>
                <a:tab pos="810895" algn="l"/>
              </a:tabLst>
            </a:pPr>
            <a:endParaRPr lang="en-US" altLang="zh-CN">
              <a:solidFill>
                <a:srgbClr val="0070C0"/>
              </a:solidFill>
            </a:endParaRPr>
          </a:p>
          <a:p>
            <a:pPr>
              <a:lnSpc>
                <a:spcPts val="875"/>
              </a:lnSpc>
              <a:tabLst>
                <a:tab pos="810895" algn="l"/>
              </a:tabLst>
            </a:pPr>
            <a:endParaRPr lang="en-US" altLang="zh-CN">
              <a:solidFill>
                <a:srgbClr val="0070C0"/>
              </a:solidFill>
            </a:endParaRPr>
          </a:p>
          <a:p>
            <a:pPr>
              <a:lnSpc>
                <a:spcPts val="2100"/>
              </a:lnSpc>
              <a:tabLst>
                <a:tab pos="810895" algn="l"/>
              </a:tabLst>
            </a:pPr>
            <a:r>
              <a:rPr lang="en-US" altLang="zh-CN">
                <a:solidFill>
                  <a:srgbClr val="0070C0"/>
                </a:solidFill>
              </a:rPr>
              <a:t>	</a:t>
            </a:r>
            <a:r>
              <a:rPr lang="en-US" altLang="zh-CN" sz="2100">
                <a:solidFill>
                  <a:srgbClr val="0070C0"/>
                </a:solidFill>
                <a:latin typeface="宋体" panose="02010600030101010101" pitchFamily="2" charset="-122"/>
              </a:rPr>
              <a:t>预测</a:t>
            </a:r>
            <a:endParaRPr lang="en-US" altLang="zh-CN" sz="2100">
              <a:solidFill>
                <a:srgbClr val="0070C0"/>
              </a:solidFill>
              <a:latin typeface="宋体" panose="02010600030101010101" pitchFamily="2" charset="-122"/>
            </a:endParaRPr>
          </a:p>
          <a:p>
            <a:pPr>
              <a:lnSpc>
                <a:spcPts val="2100"/>
              </a:lnSpc>
              <a:tabLst>
                <a:tab pos="810895" algn="l"/>
              </a:tabLst>
            </a:pPr>
            <a:r>
              <a:rPr lang="en-US" altLang="zh-CN">
                <a:solidFill>
                  <a:srgbClr val="0070C0"/>
                </a:solidFill>
              </a:rPr>
              <a:t>	</a:t>
            </a:r>
            <a:r>
              <a:rPr lang="en-US" altLang="zh-CN" sz="2100">
                <a:solidFill>
                  <a:srgbClr val="0070C0"/>
                </a:solidFill>
                <a:latin typeface="宋体" panose="02010600030101010101" pitchFamily="2" charset="-122"/>
              </a:rPr>
              <a:t>预防</a:t>
            </a:r>
            <a:endParaRPr lang="en-US" altLang="zh-CN" sz="2100">
              <a:solidFill>
                <a:srgbClr val="0070C0"/>
              </a:solidFill>
              <a:latin typeface="宋体" panose="02010600030101010101" pitchFamily="2" charset="-122"/>
            </a:endParaRPr>
          </a:p>
        </p:txBody>
      </p:sp>
      <p:sp>
        <p:nvSpPr>
          <p:cNvPr id="2" name="直角上箭头 1"/>
          <p:cNvSpPr/>
          <p:nvPr/>
        </p:nvSpPr>
        <p:spPr>
          <a:xfrm>
            <a:off x="6011863" y="5084763"/>
            <a:ext cx="863600" cy="792162"/>
          </a:xfrm>
          <a:prstGeom prst="bentUp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0070C0"/>
              </a:solidFill>
            </a:endParaRPr>
          </a:p>
        </p:txBody>
      </p:sp>
      <p:sp>
        <p:nvSpPr>
          <p:cNvPr id="62" name="直角上箭头 61"/>
          <p:cNvSpPr/>
          <p:nvPr/>
        </p:nvSpPr>
        <p:spPr>
          <a:xfrm>
            <a:off x="7380288" y="3789363"/>
            <a:ext cx="863600" cy="792162"/>
          </a:xfrm>
          <a:prstGeom prst="bentUp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999"/>
                                          </p:stCondLst>
                                        </p:cTn>
                                        <p:tgtEl>
                                          <p:spTgt spid="41"/>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39"/>
                                        </p:tgtEl>
                                        <p:attrNameLst>
                                          <p:attrName>style.visibility</p:attrName>
                                        </p:attrNameLst>
                                      </p:cBhvr>
                                      <p:to>
                                        <p:strVal val="visible"/>
                                      </p:to>
                                    </p:set>
                                    <p:animEffect transition="in" filter="wipe(up)">
                                      <p:cBhvr>
                                        <p:cTn id="9" dur="1000"/>
                                        <p:tgtEl>
                                          <p:spTgt spid="39"/>
                                        </p:tgtEl>
                                      </p:cBhvr>
                                    </p:animEffect>
                                  </p:childTnLst>
                                </p:cTn>
                              </p:par>
                              <p:par>
                                <p:cTn id="10" presetID="1" presetClass="entr" presetSubtype="0" fill="hold" grpId="0" nodeType="withEffect">
                                  <p:stCondLst>
                                    <p:cond delay="0"/>
                                  </p:stCondLst>
                                  <p:childTnLst>
                                    <p:set>
                                      <p:cBhvr>
                                        <p:cTn id="11" dur="1" fill="hold">
                                          <p:stCondLst>
                                            <p:cond delay="999"/>
                                          </p:stCondLst>
                                        </p:cTn>
                                        <p:tgtEl>
                                          <p:spTgt spid="42"/>
                                        </p:tgtEl>
                                        <p:attrNameLst>
                                          <p:attrName>style.visibility</p:attrName>
                                        </p:attrNameLst>
                                      </p:cBhvr>
                                      <p:to>
                                        <p:strVal val="visible"/>
                                      </p:to>
                                    </p:se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1000"/>
                                        <p:tgtEl>
                                          <p:spTgt spid="40"/>
                                        </p:tgtEl>
                                      </p:cBhvr>
                                    </p:animEffect>
                                  </p:childTnLst>
                                </p:cTn>
                              </p:par>
                              <p:par>
                                <p:cTn id="16" presetID="1" presetClass="entr" presetSubtype="0" fill="hold" grpId="0" nodeType="withEffect">
                                  <p:stCondLst>
                                    <p:cond delay="0"/>
                                  </p:stCondLst>
                                  <p:childTnLst>
                                    <p:set>
                                      <p:cBhvr>
                                        <p:cTn id="17" dur="1" fill="hold">
                                          <p:stCondLst>
                                            <p:cond delay="999"/>
                                          </p:stCondLst>
                                        </p:cTn>
                                        <p:tgtEl>
                                          <p:spTgt spid="35"/>
                                        </p:tgtEl>
                                        <p:attrNameLst>
                                          <p:attrName>style.visibility</p:attrName>
                                        </p:attrNameLst>
                                      </p:cBhvr>
                                      <p:to>
                                        <p:strVal val="visible"/>
                                      </p:to>
                                    </p:se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down)">
                                      <p:cBhvr>
                                        <p:cTn id="21" dur="1000"/>
                                        <p:tgtEl>
                                          <p:spTgt spid="33"/>
                                        </p:tgtEl>
                                      </p:cBhvr>
                                    </p:animEffect>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999"/>
                                          </p:stCondLst>
                                        </p:cTn>
                                        <p:tgtEl>
                                          <p:spTgt spid="34"/>
                                        </p:tgtEl>
                                        <p:attrNameLst>
                                          <p:attrName>style.visibility</p:attrName>
                                        </p:attrNameLst>
                                      </p:cBhvr>
                                      <p:to>
                                        <p:strVal val="visible"/>
                                      </p:to>
                                    </p:set>
                                  </p:childTnLst>
                                </p:cTn>
                              </p:par>
                              <p:par>
                                <p:cTn id="25" presetID="22" presetClass="entr" presetSubtype="4"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down)">
                                      <p:cBhvr>
                                        <p:cTn id="27" dur="10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p:tgtEl>
                                          <p:spTgt spid="43"/>
                                        </p:tgtEl>
                                        <p:attrNameLst>
                                          <p:attrName>ppt_y</p:attrName>
                                        </p:attrNameLst>
                                      </p:cBhvr>
                                      <p:tavLst>
                                        <p:tav tm="0">
                                          <p:val>
                                            <p:strVal val="#ppt_y+#ppt_h*1.125000"/>
                                          </p:val>
                                        </p:tav>
                                        <p:tav tm="100000">
                                          <p:val>
                                            <p:strVal val="#ppt_y"/>
                                          </p:val>
                                        </p:tav>
                                      </p:tavLst>
                                    </p:anim>
                                    <p:animEffect transition="in" filter="wipe(up)">
                                      <p:cBhvr>
                                        <p:cTn id="33" dur="500"/>
                                        <p:tgtEl>
                                          <p:spTgt spid="43"/>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 calcmode="lin" valueType="num">
                                      <p:cBhvr additive="base">
                                        <p:cTn id="36" dur="500"/>
                                        <p:tgtEl>
                                          <p:spTgt spid="44"/>
                                        </p:tgtEl>
                                        <p:attrNameLst>
                                          <p:attrName>ppt_y</p:attrName>
                                        </p:attrNameLst>
                                      </p:cBhvr>
                                      <p:tavLst>
                                        <p:tav tm="0">
                                          <p:val>
                                            <p:strVal val="#ppt_y+#ppt_h*1.125000"/>
                                          </p:val>
                                        </p:tav>
                                        <p:tav tm="100000">
                                          <p:val>
                                            <p:strVal val="#ppt_y"/>
                                          </p:val>
                                        </p:tav>
                                      </p:tavLst>
                                    </p:anim>
                                    <p:animEffect transition="in" filter="wipe(up)">
                                      <p:cBhvr>
                                        <p:cTn id="37" dur="500"/>
                                        <p:tgtEl>
                                          <p:spTgt spid="44"/>
                                        </p:tgtEl>
                                      </p:cBhvr>
                                    </p:animEffect>
                                  </p:childTnLst>
                                </p:cTn>
                              </p:par>
                              <p:par>
                                <p:cTn id="38" presetID="12" presetClass="entr" presetSubtype="4" fill="hold" nodeType="withEffect">
                                  <p:stCondLst>
                                    <p:cond delay="0"/>
                                  </p:stCondLst>
                                  <p:childTnLst>
                                    <p:set>
                                      <p:cBhvr>
                                        <p:cTn id="39" dur="1" fill="hold">
                                          <p:stCondLst>
                                            <p:cond delay="0"/>
                                          </p:stCondLst>
                                        </p:cTn>
                                        <p:tgtEl>
                                          <p:spTgt spid="55"/>
                                        </p:tgtEl>
                                        <p:attrNameLst>
                                          <p:attrName>style.visibility</p:attrName>
                                        </p:attrNameLst>
                                      </p:cBhvr>
                                      <p:to>
                                        <p:strVal val="visible"/>
                                      </p:to>
                                    </p:set>
                                    <p:anim calcmode="lin" valueType="num">
                                      <p:cBhvr additive="base">
                                        <p:cTn id="40" dur="500"/>
                                        <p:tgtEl>
                                          <p:spTgt spid="55"/>
                                        </p:tgtEl>
                                        <p:attrNameLst>
                                          <p:attrName>ppt_y</p:attrName>
                                        </p:attrNameLst>
                                      </p:cBhvr>
                                      <p:tavLst>
                                        <p:tav tm="0">
                                          <p:val>
                                            <p:strVal val="#ppt_y+#ppt_h*1.125000"/>
                                          </p:val>
                                        </p:tav>
                                        <p:tav tm="100000">
                                          <p:val>
                                            <p:strVal val="#ppt_y"/>
                                          </p:val>
                                        </p:tav>
                                      </p:tavLst>
                                    </p:anim>
                                    <p:animEffect transition="in" filter="wipe(up)">
                                      <p:cBhvr>
                                        <p:cTn id="41" dur="500"/>
                                        <p:tgtEl>
                                          <p:spTgt spid="55"/>
                                        </p:tgtEl>
                                      </p:cBhvr>
                                    </p:animEffect>
                                  </p:childTnLst>
                                </p:cTn>
                              </p:par>
                              <p:par>
                                <p:cTn id="42" presetID="12" presetClass="entr" presetSubtype="4"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 calcmode="lin" valueType="num">
                                      <p:cBhvr additive="base">
                                        <p:cTn id="44" dur="500"/>
                                        <p:tgtEl>
                                          <p:spTgt spid="58"/>
                                        </p:tgtEl>
                                        <p:attrNameLst>
                                          <p:attrName>ppt_y</p:attrName>
                                        </p:attrNameLst>
                                      </p:cBhvr>
                                      <p:tavLst>
                                        <p:tav tm="0">
                                          <p:val>
                                            <p:strVal val="#ppt_y+#ppt_h*1.125000"/>
                                          </p:val>
                                        </p:tav>
                                        <p:tav tm="100000">
                                          <p:val>
                                            <p:strVal val="#ppt_y"/>
                                          </p:val>
                                        </p:tav>
                                      </p:tavLst>
                                    </p:anim>
                                    <p:animEffect transition="in" filter="wipe(up)">
                                      <p:cBhvr>
                                        <p:cTn id="45" dur="500"/>
                                        <p:tgtEl>
                                          <p:spTgt spid="58"/>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anim calcmode="lin" valueType="num">
                                      <p:cBhvr additive="base">
                                        <p:cTn id="50" dur="500"/>
                                        <p:tgtEl>
                                          <p:spTgt spid="47"/>
                                        </p:tgtEl>
                                        <p:attrNameLst>
                                          <p:attrName>ppt_y</p:attrName>
                                        </p:attrNameLst>
                                      </p:cBhvr>
                                      <p:tavLst>
                                        <p:tav tm="0">
                                          <p:val>
                                            <p:strVal val="#ppt_y+#ppt_h*1.125000"/>
                                          </p:val>
                                        </p:tav>
                                        <p:tav tm="100000">
                                          <p:val>
                                            <p:strVal val="#ppt_y"/>
                                          </p:val>
                                        </p:tav>
                                      </p:tavLst>
                                    </p:anim>
                                    <p:animEffect transition="in" filter="wipe(up)">
                                      <p:cBhvr>
                                        <p:cTn id="51" dur="500"/>
                                        <p:tgtEl>
                                          <p:spTgt spid="47"/>
                                        </p:tgtEl>
                                      </p:cBhvr>
                                    </p:animEffect>
                                  </p:childTnLst>
                                </p:cTn>
                              </p:par>
                              <p:par>
                                <p:cTn id="52" presetID="12" presetClass="entr" presetSubtype="4"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 calcmode="lin" valueType="num">
                                      <p:cBhvr additive="base">
                                        <p:cTn id="54" dur="500"/>
                                        <p:tgtEl>
                                          <p:spTgt spid="48"/>
                                        </p:tgtEl>
                                        <p:attrNameLst>
                                          <p:attrName>ppt_y</p:attrName>
                                        </p:attrNameLst>
                                      </p:cBhvr>
                                      <p:tavLst>
                                        <p:tav tm="0">
                                          <p:val>
                                            <p:strVal val="#ppt_y+#ppt_h*1.125000"/>
                                          </p:val>
                                        </p:tav>
                                        <p:tav tm="100000">
                                          <p:val>
                                            <p:strVal val="#ppt_y"/>
                                          </p:val>
                                        </p:tav>
                                      </p:tavLst>
                                    </p:anim>
                                    <p:animEffect transition="in" filter="wipe(up)">
                                      <p:cBhvr>
                                        <p:cTn id="55" dur="500"/>
                                        <p:tgtEl>
                                          <p:spTgt spid="48"/>
                                        </p:tgtEl>
                                      </p:cBhvr>
                                    </p:animEffect>
                                  </p:childTnLst>
                                </p:cTn>
                              </p:par>
                              <p:par>
                                <p:cTn id="56" presetID="12" presetClass="entr" presetSubtype="4"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additive="base">
                                        <p:cTn id="58" dur="500"/>
                                        <p:tgtEl>
                                          <p:spTgt spid="56"/>
                                        </p:tgtEl>
                                        <p:attrNameLst>
                                          <p:attrName>ppt_y</p:attrName>
                                        </p:attrNameLst>
                                      </p:cBhvr>
                                      <p:tavLst>
                                        <p:tav tm="0">
                                          <p:val>
                                            <p:strVal val="#ppt_y+#ppt_h*1.125000"/>
                                          </p:val>
                                        </p:tav>
                                        <p:tav tm="100000">
                                          <p:val>
                                            <p:strVal val="#ppt_y"/>
                                          </p:val>
                                        </p:tav>
                                      </p:tavLst>
                                    </p:anim>
                                    <p:animEffect transition="in" filter="wipe(up)">
                                      <p:cBhvr>
                                        <p:cTn id="59" dur="500"/>
                                        <p:tgtEl>
                                          <p:spTgt spid="56"/>
                                        </p:tgtEl>
                                      </p:cBhvr>
                                    </p:animEffect>
                                  </p:childTnLst>
                                </p:cTn>
                              </p:par>
                              <p:par>
                                <p:cTn id="60" presetID="12" presetClass="entr" presetSubtype="4" fill="hold" grpId="0" nodeType="withEffect">
                                  <p:stCondLst>
                                    <p:cond delay="0"/>
                                  </p:stCondLst>
                                  <p:childTnLst>
                                    <p:set>
                                      <p:cBhvr>
                                        <p:cTn id="61" dur="1" fill="hold">
                                          <p:stCondLst>
                                            <p:cond delay="0"/>
                                          </p:stCondLst>
                                        </p:cTn>
                                        <p:tgtEl>
                                          <p:spTgt spid="59"/>
                                        </p:tgtEl>
                                        <p:attrNameLst>
                                          <p:attrName>style.visibility</p:attrName>
                                        </p:attrNameLst>
                                      </p:cBhvr>
                                      <p:to>
                                        <p:strVal val="visible"/>
                                      </p:to>
                                    </p:set>
                                    <p:anim calcmode="lin" valueType="num">
                                      <p:cBhvr additive="base">
                                        <p:cTn id="62" dur="500"/>
                                        <p:tgtEl>
                                          <p:spTgt spid="59"/>
                                        </p:tgtEl>
                                        <p:attrNameLst>
                                          <p:attrName>ppt_y</p:attrName>
                                        </p:attrNameLst>
                                      </p:cBhvr>
                                      <p:tavLst>
                                        <p:tav tm="0">
                                          <p:val>
                                            <p:strVal val="#ppt_y+#ppt_h*1.125000"/>
                                          </p:val>
                                        </p:tav>
                                        <p:tav tm="100000">
                                          <p:val>
                                            <p:strVal val="#ppt_y"/>
                                          </p:val>
                                        </p:tav>
                                      </p:tavLst>
                                    </p:anim>
                                    <p:animEffect transition="in" filter="wipe(up)">
                                      <p:cBhvr>
                                        <p:cTn id="63" dur="500"/>
                                        <p:tgtEl>
                                          <p:spTgt spid="59"/>
                                        </p:tgtEl>
                                      </p:cBhvr>
                                    </p:animEffect>
                                  </p:childTnLst>
                                </p:cTn>
                              </p:par>
                              <p:par>
                                <p:cTn id="64" presetID="12" presetClass="entr" presetSubtype="4" fill="hold" grpId="0" nodeType="withEffect">
                                  <p:stCondLst>
                                    <p:cond delay="0"/>
                                  </p:stCondLst>
                                  <p:childTnLst>
                                    <p:set>
                                      <p:cBhvr>
                                        <p:cTn id="65" dur="1" fill="hold">
                                          <p:stCondLst>
                                            <p:cond delay="0"/>
                                          </p:stCondLst>
                                        </p:cTn>
                                        <p:tgtEl>
                                          <p:spTgt spid="2"/>
                                        </p:tgtEl>
                                        <p:attrNameLst>
                                          <p:attrName>style.visibility</p:attrName>
                                        </p:attrNameLst>
                                      </p:cBhvr>
                                      <p:to>
                                        <p:strVal val="visible"/>
                                      </p:to>
                                    </p:set>
                                    <p:anim calcmode="lin" valueType="num">
                                      <p:cBhvr additive="base">
                                        <p:cTn id="66" dur="500"/>
                                        <p:tgtEl>
                                          <p:spTgt spid="2"/>
                                        </p:tgtEl>
                                        <p:attrNameLst>
                                          <p:attrName>ppt_y</p:attrName>
                                        </p:attrNameLst>
                                      </p:cBhvr>
                                      <p:tavLst>
                                        <p:tav tm="0">
                                          <p:val>
                                            <p:strVal val="#ppt_y+#ppt_h*1.125000"/>
                                          </p:val>
                                        </p:tav>
                                        <p:tav tm="100000">
                                          <p:val>
                                            <p:strVal val="#ppt_y"/>
                                          </p:val>
                                        </p:tav>
                                      </p:tavLst>
                                    </p:anim>
                                    <p:animEffect transition="in" filter="wipe(up)">
                                      <p:cBhvr>
                                        <p:cTn id="67" dur="500"/>
                                        <p:tgtEl>
                                          <p:spTgt spid="2"/>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4" fill="hold" grpId="0" nodeType="click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additive="base">
                                        <p:cTn id="72" dur="500"/>
                                        <p:tgtEl>
                                          <p:spTgt spid="51"/>
                                        </p:tgtEl>
                                        <p:attrNameLst>
                                          <p:attrName>ppt_y</p:attrName>
                                        </p:attrNameLst>
                                      </p:cBhvr>
                                      <p:tavLst>
                                        <p:tav tm="0">
                                          <p:val>
                                            <p:strVal val="#ppt_y+#ppt_h*1.125000"/>
                                          </p:val>
                                        </p:tav>
                                        <p:tav tm="100000">
                                          <p:val>
                                            <p:strVal val="#ppt_y"/>
                                          </p:val>
                                        </p:tav>
                                      </p:tavLst>
                                    </p:anim>
                                    <p:animEffect transition="in" filter="wipe(up)">
                                      <p:cBhvr>
                                        <p:cTn id="73" dur="500"/>
                                        <p:tgtEl>
                                          <p:spTgt spid="51"/>
                                        </p:tgtEl>
                                      </p:cBhvr>
                                    </p:animEffect>
                                  </p:childTnLst>
                                </p:cTn>
                              </p:par>
                              <p:par>
                                <p:cTn id="74" presetID="12" presetClass="entr" presetSubtype="4"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anim calcmode="lin" valueType="num">
                                      <p:cBhvr additive="base">
                                        <p:cTn id="76" dur="500"/>
                                        <p:tgtEl>
                                          <p:spTgt spid="54"/>
                                        </p:tgtEl>
                                        <p:attrNameLst>
                                          <p:attrName>ppt_y</p:attrName>
                                        </p:attrNameLst>
                                      </p:cBhvr>
                                      <p:tavLst>
                                        <p:tav tm="0">
                                          <p:val>
                                            <p:strVal val="#ppt_y+#ppt_h*1.125000"/>
                                          </p:val>
                                        </p:tav>
                                        <p:tav tm="100000">
                                          <p:val>
                                            <p:strVal val="#ppt_y"/>
                                          </p:val>
                                        </p:tav>
                                      </p:tavLst>
                                    </p:anim>
                                    <p:animEffect transition="in" filter="wipe(up)">
                                      <p:cBhvr>
                                        <p:cTn id="77" dur="500"/>
                                        <p:tgtEl>
                                          <p:spTgt spid="54"/>
                                        </p:tgtEl>
                                      </p:cBhvr>
                                    </p:animEffect>
                                  </p:childTnLst>
                                </p:cTn>
                              </p:par>
                              <p:par>
                                <p:cTn id="78" presetID="12" presetClass="entr" presetSubtype="4" fill="hold" nodeType="withEffect">
                                  <p:stCondLst>
                                    <p:cond delay="0"/>
                                  </p:stCondLst>
                                  <p:childTnLst>
                                    <p:set>
                                      <p:cBhvr>
                                        <p:cTn id="79" dur="1" fill="hold">
                                          <p:stCondLst>
                                            <p:cond delay="0"/>
                                          </p:stCondLst>
                                        </p:cTn>
                                        <p:tgtEl>
                                          <p:spTgt spid="57"/>
                                        </p:tgtEl>
                                        <p:attrNameLst>
                                          <p:attrName>style.visibility</p:attrName>
                                        </p:attrNameLst>
                                      </p:cBhvr>
                                      <p:to>
                                        <p:strVal val="visible"/>
                                      </p:to>
                                    </p:set>
                                    <p:anim calcmode="lin" valueType="num">
                                      <p:cBhvr additive="base">
                                        <p:cTn id="80" dur="500"/>
                                        <p:tgtEl>
                                          <p:spTgt spid="57"/>
                                        </p:tgtEl>
                                        <p:attrNameLst>
                                          <p:attrName>ppt_y</p:attrName>
                                        </p:attrNameLst>
                                      </p:cBhvr>
                                      <p:tavLst>
                                        <p:tav tm="0">
                                          <p:val>
                                            <p:strVal val="#ppt_y+#ppt_h*1.125000"/>
                                          </p:val>
                                        </p:tav>
                                        <p:tav tm="100000">
                                          <p:val>
                                            <p:strVal val="#ppt_y"/>
                                          </p:val>
                                        </p:tav>
                                      </p:tavLst>
                                    </p:anim>
                                    <p:animEffect transition="in" filter="wipe(up)">
                                      <p:cBhvr>
                                        <p:cTn id="81" dur="500"/>
                                        <p:tgtEl>
                                          <p:spTgt spid="57"/>
                                        </p:tgtEl>
                                      </p:cBhvr>
                                    </p:animEffect>
                                  </p:childTnLst>
                                </p:cTn>
                              </p:par>
                              <p:par>
                                <p:cTn id="82" presetID="12" presetClass="entr" presetSubtype="4" fill="hold" grpId="0" nodeType="withEffect">
                                  <p:stCondLst>
                                    <p:cond delay="0"/>
                                  </p:stCondLst>
                                  <p:childTnLst>
                                    <p:set>
                                      <p:cBhvr>
                                        <p:cTn id="83" dur="1" fill="hold">
                                          <p:stCondLst>
                                            <p:cond delay="0"/>
                                          </p:stCondLst>
                                        </p:cTn>
                                        <p:tgtEl>
                                          <p:spTgt spid="60"/>
                                        </p:tgtEl>
                                        <p:attrNameLst>
                                          <p:attrName>style.visibility</p:attrName>
                                        </p:attrNameLst>
                                      </p:cBhvr>
                                      <p:to>
                                        <p:strVal val="visible"/>
                                      </p:to>
                                    </p:set>
                                    <p:anim calcmode="lin" valueType="num">
                                      <p:cBhvr additive="base">
                                        <p:cTn id="84" dur="500"/>
                                        <p:tgtEl>
                                          <p:spTgt spid="60"/>
                                        </p:tgtEl>
                                        <p:attrNameLst>
                                          <p:attrName>ppt_y</p:attrName>
                                        </p:attrNameLst>
                                      </p:cBhvr>
                                      <p:tavLst>
                                        <p:tav tm="0">
                                          <p:val>
                                            <p:strVal val="#ppt_y+#ppt_h*1.125000"/>
                                          </p:val>
                                        </p:tav>
                                        <p:tav tm="100000">
                                          <p:val>
                                            <p:strVal val="#ppt_y"/>
                                          </p:val>
                                        </p:tav>
                                      </p:tavLst>
                                    </p:anim>
                                    <p:animEffect transition="in" filter="wipe(up)">
                                      <p:cBhvr>
                                        <p:cTn id="85" dur="500"/>
                                        <p:tgtEl>
                                          <p:spTgt spid="60"/>
                                        </p:tgtEl>
                                      </p:cBhvr>
                                    </p:animEffect>
                                  </p:childTnLst>
                                </p:cTn>
                              </p:par>
                              <p:par>
                                <p:cTn id="86" presetID="12" presetClass="entr" presetSubtype="4"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 calcmode="lin" valueType="num">
                                      <p:cBhvr additive="base">
                                        <p:cTn id="88" dur="500"/>
                                        <p:tgtEl>
                                          <p:spTgt spid="62"/>
                                        </p:tgtEl>
                                        <p:attrNameLst>
                                          <p:attrName>ppt_y</p:attrName>
                                        </p:attrNameLst>
                                      </p:cBhvr>
                                      <p:tavLst>
                                        <p:tav tm="0">
                                          <p:val>
                                            <p:strVal val="#ppt_y+#ppt_h*1.125000"/>
                                          </p:val>
                                        </p:tav>
                                        <p:tav tm="100000">
                                          <p:val>
                                            <p:strVal val="#ppt_y"/>
                                          </p:val>
                                        </p:tav>
                                      </p:tavLst>
                                    </p:anim>
                                    <p:animEffect transition="in" filter="wipe(up)">
                                      <p:cBhvr>
                                        <p:cTn id="8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1" grpId="0" animBg="1"/>
      <p:bldP spid="42" grpId="0" animBg="1"/>
      <p:bldP spid="43" grpId="0" bldLvl="0" animBg="1"/>
      <p:bldP spid="44" grpId="0" bldLvl="0" animBg="1"/>
      <p:bldP spid="47" grpId="0" bldLvl="0" animBg="1"/>
      <p:bldP spid="48" grpId="0" bldLvl="0" animBg="1"/>
      <p:bldP spid="51" grpId="0" bldLvl="0" animBg="1"/>
      <p:bldP spid="54" grpId="0" bldLvl="0" animBg="1"/>
      <p:bldP spid="58" grpId="0"/>
      <p:bldP spid="59" grpId="0"/>
      <p:bldP spid="60" grpId="0"/>
      <p:bldP spid="2" grpId="0" bldLvl="0" animBg="1"/>
      <p:bldP spid="62"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表格 25"/>
          <p:cNvGraphicFramePr>
            <a:graphicFrameLocks noGrp="1"/>
          </p:cNvGraphicFramePr>
          <p:nvPr>
            <p:custDataLst>
              <p:tags r:id="rId1"/>
            </p:custDataLst>
          </p:nvPr>
        </p:nvGraphicFramePr>
        <p:xfrm>
          <a:off x="683260" y="1849755"/>
          <a:ext cx="7788910" cy="4436745"/>
        </p:xfrm>
        <a:graphic>
          <a:graphicData uri="http://schemas.openxmlformats.org/drawingml/2006/table">
            <a:tbl>
              <a:tblPr firstRow="1" bandRow="1">
                <a:tableStyleId>{5C22544A-7EE6-4342-B048-85BDC9FD1C3A}</a:tableStyleId>
              </a:tblPr>
              <a:tblGrid>
                <a:gridCol w="2002790"/>
                <a:gridCol w="1335405"/>
                <a:gridCol w="2503170"/>
                <a:gridCol w="1947545"/>
              </a:tblGrid>
              <a:tr h="43370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smtClean="0">
                          <a:solidFill>
                            <a:srgbClr val="0070C0"/>
                          </a:solidFill>
                          <a:latin typeface="宋体" panose="02010600030101010101" pitchFamily="2" charset="-122"/>
                          <a:ea typeface="宋体" panose="02010600030101010101" pitchFamily="2" charset="-122"/>
                          <a:cs typeface="宋体" panose="02010600030101010101" pitchFamily="2" charset="-122"/>
                        </a:rPr>
                        <a:t>计划</a:t>
                      </a:r>
                      <a:endParaRPr lang="en-US" altLang="zh-CN" sz="2000" dirty="0" smtClean="0">
                        <a:solidFill>
                          <a:srgbClr val="0070C0"/>
                        </a:solidFill>
                        <a:latin typeface="宋体" panose="02010600030101010101" pitchFamily="2" charset="-122"/>
                        <a:ea typeface="宋体" panose="02010600030101010101" pitchFamily="2" charset="-122"/>
                        <a:cs typeface="宋体" panose="02010600030101010101" pitchFamily="2"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smtClean="0">
                          <a:solidFill>
                            <a:srgbClr val="0070C0"/>
                          </a:solidFill>
                          <a:latin typeface="宋体" panose="02010600030101010101" pitchFamily="2" charset="-122"/>
                          <a:ea typeface="宋体" panose="02010600030101010101" pitchFamily="2" charset="-122"/>
                          <a:cs typeface="宋体" panose="02010600030101010101" pitchFamily="2" charset="-122"/>
                        </a:rPr>
                        <a:t>系统架构</a:t>
                      </a:r>
                      <a:endParaRPr lang="en-US" altLang="zh-CN" sz="2000" dirty="0" smtClean="0">
                        <a:solidFill>
                          <a:srgbClr val="0070C0"/>
                        </a:solidFill>
                        <a:latin typeface="宋体" panose="02010600030101010101" pitchFamily="2" charset="-122"/>
                        <a:ea typeface="宋体" panose="02010600030101010101" pitchFamily="2" charset="-122"/>
                        <a:cs typeface="宋体" panose="02010600030101010101" pitchFamily="2"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smtClean="0">
                          <a:solidFill>
                            <a:srgbClr val="0070C0"/>
                          </a:solidFill>
                          <a:latin typeface="宋体" panose="02010600030101010101" pitchFamily="2" charset="-122"/>
                          <a:ea typeface="宋体" panose="02010600030101010101" pitchFamily="2" charset="-122"/>
                          <a:cs typeface="宋体" panose="02010600030101010101" pitchFamily="2" charset="-122"/>
                        </a:rPr>
                        <a:t>迭代</a:t>
                      </a:r>
                      <a:endParaRPr lang="en-US" altLang="zh-CN" sz="2000" dirty="0" smtClean="0">
                        <a:solidFill>
                          <a:srgbClr val="0070C0"/>
                        </a:solidFill>
                        <a:latin typeface="宋体" panose="02010600030101010101" pitchFamily="2" charset="-122"/>
                        <a:ea typeface="宋体" panose="02010600030101010101" pitchFamily="2" charset="-122"/>
                        <a:cs typeface="宋体" panose="02010600030101010101" pitchFamily="2" charset="-122"/>
                      </a:endParaRPr>
                    </a:p>
                  </a:txBody>
                  <a:tcPr>
                    <a:solidFill>
                      <a:srgbClr val="FFFBBF"/>
                    </a:solidFill>
                  </a:tcPr>
                </a:tc>
                <a:tc>
                  <a:txBody>
                    <a:bodyPr/>
                    <a:lstStyle/>
                    <a:p>
                      <a:pPr algn="ctr"/>
                      <a:r>
                        <a:rPr lang="zh-CN" altLang="en-US" sz="2000" dirty="0" smtClean="0">
                          <a:solidFill>
                            <a:srgbClr val="0070C0"/>
                          </a:solidFill>
                          <a:latin typeface="宋体" panose="02010600030101010101" pitchFamily="2" charset="-122"/>
                          <a:ea typeface="宋体" panose="02010600030101010101" pitchFamily="2" charset="-122"/>
                          <a:cs typeface="宋体" panose="02010600030101010101" pitchFamily="2" charset="-122"/>
                        </a:rPr>
                        <a:t>在线</a:t>
                      </a:r>
                      <a:endParaRPr lang="zh-CN" altLang="en-US" sz="2000" dirty="0" smtClean="0">
                        <a:solidFill>
                          <a:srgbClr val="0070C0"/>
                        </a:solidFill>
                        <a:latin typeface="宋体" panose="02010600030101010101" pitchFamily="2" charset="-122"/>
                        <a:ea typeface="宋体" panose="02010600030101010101" pitchFamily="2" charset="-122"/>
                        <a:cs typeface="宋体" panose="02010600030101010101" pitchFamily="2" charset="-122"/>
                      </a:endParaRPr>
                    </a:p>
                  </a:txBody>
                  <a:tcPr/>
                </a:tc>
              </a:tr>
              <a:tr h="4003040">
                <a:tc>
                  <a:txBody>
                    <a:bodyPr/>
                    <a:lstStyle/>
                    <a:p>
                      <a:pPr>
                        <a:lnSpc>
                          <a:spcPts val="1490"/>
                        </a:lnSpc>
                        <a:tabLst>
                          <a:tab pos="200025" algn="l"/>
                        </a:tabLst>
                      </a:pPr>
                      <a:endParaRPr lang="en-US" altLang="zh-CN" sz="1800" dirty="0" smtClean="0">
                        <a:solidFill>
                          <a:srgbClr val="0070C0"/>
                        </a:solidFill>
                        <a:latin typeface="宋体" panose="02010600030101010101" pitchFamily="2" charset="-122"/>
                        <a:cs typeface="宋体" panose="02010600030101010101" pitchFamily="2" charset="-122"/>
                      </a:endParaRPr>
                    </a:p>
                    <a:p>
                      <a:pPr>
                        <a:lnSpc>
                          <a:spcPct val="120000"/>
                        </a:lnSpc>
                        <a:tabLst>
                          <a:tab pos="200025" algn="l"/>
                        </a:tabLst>
                      </a:pPr>
                      <a:r>
                        <a:rPr lang="zh-CN" altLang="en-US" sz="2000" dirty="0" smtClean="0">
                          <a:solidFill>
                            <a:srgbClr val="0070C0"/>
                          </a:solidFill>
                          <a:latin typeface="宋体" panose="02010600030101010101" pitchFamily="2" charset="-122"/>
                          <a:ea typeface="宋体" panose="02010600030101010101" pitchFamily="2" charset="-122"/>
                          <a:cs typeface="宋体" panose="02010600030101010101" pitchFamily="2" charset="-122"/>
                        </a:rPr>
                        <a:t>确定</a:t>
                      </a:r>
                      <a:r>
                        <a:rPr lang="en-US" altLang="zh-CN" sz="2000" dirty="0" smtClean="0">
                          <a:solidFill>
                            <a:srgbClr val="0070C0"/>
                          </a:solidFill>
                          <a:latin typeface="宋体" panose="02010600030101010101" pitchFamily="2" charset="-122"/>
                          <a:ea typeface="宋体" panose="02010600030101010101" pitchFamily="2" charset="-122"/>
                          <a:cs typeface="宋体" panose="02010600030101010101" pitchFamily="2" charset="-122"/>
                        </a:rPr>
                        <a:t>性能需求</a:t>
                      </a:r>
                      <a:endParaRPr lang="en-US" altLang="zh-CN" sz="2000" dirty="0" smtClean="0">
                        <a:solidFill>
                          <a:srgbClr val="0070C0"/>
                        </a:solidFill>
                        <a:latin typeface="宋体" panose="02010600030101010101" pitchFamily="2" charset="-122"/>
                        <a:ea typeface="宋体" panose="02010600030101010101" pitchFamily="2" charset="-122"/>
                        <a:cs typeface="宋体" panose="02010600030101010101" pitchFamily="2" charset="-122"/>
                      </a:endParaRPr>
                    </a:p>
                    <a:p>
                      <a:pPr>
                        <a:lnSpc>
                          <a:spcPct val="120000"/>
                        </a:lnSpc>
                        <a:tabLst>
                          <a:tab pos="200025" algn="l"/>
                        </a:tabLst>
                      </a:pPr>
                      <a:r>
                        <a:rPr lang="zh-CN" altLang="en-US" sz="1600" dirty="0" smtClean="0">
                          <a:solidFill>
                            <a:srgbClr val="0070C0"/>
                          </a:solidFill>
                          <a:latin typeface="宋体" panose="02010600030101010101" pitchFamily="2" charset="-122"/>
                          <a:ea typeface="宋体" panose="02010600030101010101" pitchFamily="2" charset="-122"/>
                          <a:cs typeface="宋体" panose="02010600030101010101" pitchFamily="2" charset="-122"/>
                        </a:rPr>
                        <a:t>（包括</a:t>
                      </a:r>
                      <a:r>
                        <a:rPr lang="en-US" altLang="zh-CN" sz="1600" dirty="0" smtClean="0">
                          <a:solidFill>
                            <a:srgbClr val="0070C0"/>
                          </a:solidFill>
                          <a:latin typeface="宋体" panose="02010600030101010101" pitchFamily="2" charset="-122"/>
                          <a:ea typeface="宋体" panose="02010600030101010101" pitchFamily="2" charset="-122"/>
                          <a:cs typeface="宋体" panose="02010600030101010101" pitchFamily="2" charset="-122"/>
                        </a:rPr>
                        <a:t>运维需求</a:t>
                      </a:r>
                      <a:r>
                        <a:rPr lang="zh-CN" altLang="en-US" sz="1600" dirty="0" smtClean="0">
                          <a:solidFill>
                            <a:srgbClr val="0070C0"/>
                          </a:solidFill>
                          <a:latin typeface="宋体" panose="02010600030101010101" pitchFamily="2" charset="-122"/>
                          <a:ea typeface="宋体" panose="02010600030101010101" pitchFamily="2" charset="-122"/>
                          <a:cs typeface="宋体" panose="02010600030101010101" pitchFamily="2" charset="-122"/>
                        </a:rPr>
                        <a:t>）</a:t>
                      </a:r>
                      <a:endParaRPr lang="en-US" altLang="zh-CN" sz="1600" dirty="0" smtClean="0">
                        <a:solidFill>
                          <a:srgbClr val="0070C0"/>
                        </a:solidFill>
                        <a:latin typeface="宋体" panose="02010600030101010101" pitchFamily="2" charset="-122"/>
                        <a:ea typeface="宋体" panose="02010600030101010101" pitchFamily="2" charset="-122"/>
                        <a:cs typeface="宋体" panose="02010600030101010101" pitchFamily="2" charset="-122"/>
                      </a:endParaRPr>
                    </a:p>
                    <a:p>
                      <a:pPr>
                        <a:lnSpc>
                          <a:spcPct val="120000"/>
                        </a:lnSpc>
                      </a:pPr>
                      <a:r>
                        <a:rPr lang="en-US" altLang="zh-CN" sz="2000" dirty="0" smtClean="0">
                          <a:solidFill>
                            <a:srgbClr val="0070C0"/>
                          </a:solidFill>
                          <a:latin typeface="宋体" panose="02010600030101010101" pitchFamily="2" charset="-122"/>
                          <a:ea typeface="宋体" panose="02010600030101010101" pitchFamily="2" charset="-122"/>
                          <a:cs typeface="宋体" panose="02010600030101010101" pitchFamily="2" charset="-122"/>
                        </a:rPr>
                        <a:t>业务场景</a:t>
                      </a:r>
                      <a:endParaRPr lang="en-US" altLang="zh-CN" sz="2000" dirty="0" smtClean="0">
                        <a:solidFill>
                          <a:srgbClr val="0070C0"/>
                        </a:solidFill>
                        <a:latin typeface="宋体" panose="02010600030101010101" pitchFamily="2" charset="-122"/>
                        <a:ea typeface="宋体" panose="02010600030101010101" pitchFamily="2" charset="-122"/>
                        <a:cs typeface="宋体" panose="02010600030101010101" pitchFamily="2" charset="-122"/>
                      </a:endParaRPr>
                    </a:p>
                    <a:p>
                      <a:pPr>
                        <a:lnSpc>
                          <a:spcPct val="120000"/>
                        </a:lnSpc>
                      </a:pPr>
                      <a:r>
                        <a:rPr lang="en-US" altLang="zh-CN" sz="2000" dirty="0" smtClean="0">
                          <a:solidFill>
                            <a:srgbClr val="0070C0"/>
                          </a:solidFill>
                          <a:latin typeface="宋体" panose="02010600030101010101" pitchFamily="2" charset="-122"/>
                          <a:ea typeface="宋体" panose="02010600030101010101" pitchFamily="2" charset="-122"/>
                          <a:cs typeface="宋体" panose="02010600030101010101" pitchFamily="2" charset="-122"/>
                        </a:rPr>
                        <a:t>业务数据</a:t>
                      </a:r>
                      <a:endParaRPr lang="en-US" altLang="zh-CN" sz="2000" dirty="0" smtClean="0">
                        <a:solidFill>
                          <a:srgbClr val="0070C0"/>
                        </a:solidFill>
                        <a:latin typeface="宋体" panose="02010600030101010101" pitchFamily="2" charset="-122"/>
                        <a:ea typeface="宋体" panose="02010600030101010101" pitchFamily="2" charset="-122"/>
                        <a:cs typeface="宋体" panose="02010600030101010101" pitchFamily="2" charset="-122"/>
                      </a:endParaRPr>
                    </a:p>
                    <a:p>
                      <a:pPr>
                        <a:lnSpc>
                          <a:spcPct val="120000"/>
                        </a:lnSpc>
                      </a:pPr>
                      <a:endParaRPr lang="en-US" altLang="zh-CN" sz="2000" dirty="0" smtClean="0">
                        <a:solidFill>
                          <a:srgbClr val="0070C0"/>
                        </a:solidFill>
                        <a:latin typeface="宋体" panose="02010600030101010101" pitchFamily="2" charset="-122"/>
                        <a:ea typeface="宋体" panose="02010600030101010101" pitchFamily="2" charset="-122"/>
                        <a:cs typeface="宋体" panose="02010600030101010101" pitchFamily="2" charset="-122"/>
                      </a:endParaRPr>
                    </a:p>
                    <a:p>
                      <a:pPr>
                        <a:lnSpc>
                          <a:spcPct val="120000"/>
                        </a:lnSpc>
                      </a:pPr>
                      <a:r>
                        <a:rPr lang="en-US" altLang="zh-CN" sz="2000" dirty="0" smtClean="0">
                          <a:solidFill>
                            <a:srgbClr val="0070C0"/>
                          </a:solidFill>
                          <a:latin typeface="宋体" panose="02010600030101010101" pitchFamily="2" charset="-122"/>
                          <a:ea typeface="宋体" panose="02010600030101010101" pitchFamily="2" charset="-122"/>
                          <a:cs typeface="宋体" panose="02010600030101010101" pitchFamily="2" charset="-122"/>
                        </a:rPr>
                        <a:t>性能测试策略</a:t>
                      </a:r>
                      <a:endParaRPr lang="en-US" altLang="zh-CN" sz="2000" dirty="0" smtClean="0">
                        <a:solidFill>
                          <a:srgbClr val="0070C0"/>
                        </a:solidFill>
                        <a:latin typeface="宋体" panose="02010600030101010101" pitchFamily="2" charset="-122"/>
                        <a:ea typeface="宋体" panose="02010600030101010101" pitchFamily="2" charset="-122"/>
                        <a:cs typeface="宋体" panose="02010600030101010101" pitchFamily="2" charset="-122"/>
                      </a:endParaRPr>
                    </a:p>
                    <a:p>
                      <a:pPr>
                        <a:lnSpc>
                          <a:spcPct val="120000"/>
                        </a:lnSpc>
                      </a:pPr>
                      <a:endParaRPr lang="en-US" altLang="zh-CN" sz="2000" dirty="0" smtClean="0">
                        <a:solidFill>
                          <a:srgbClr val="0070C0"/>
                        </a:solidFill>
                        <a:latin typeface="宋体" panose="02010600030101010101" pitchFamily="2" charset="-122"/>
                        <a:ea typeface="宋体" panose="02010600030101010101" pitchFamily="2" charset="-122"/>
                        <a:cs typeface="宋体" panose="02010600030101010101" pitchFamily="2" charset="-122"/>
                      </a:endParaRPr>
                    </a:p>
                    <a:p>
                      <a:pPr>
                        <a:lnSpc>
                          <a:spcPct val="120000"/>
                        </a:lnSpc>
                      </a:pPr>
                      <a:r>
                        <a:rPr lang="zh-CN" altLang="en-US" sz="1800" dirty="0" smtClean="0">
                          <a:solidFill>
                            <a:srgbClr val="0070C0"/>
                          </a:solidFill>
                          <a:latin typeface="宋体" panose="02010600030101010101" pitchFamily="2" charset="-122"/>
                          <a:ea typeface="宋体" panose="02010600030101010101" pitchFamily="2" charset="-122"/>
                          <a:cs typeface="宋体" panose="02010600030101010101" pitchFamily="2" charset="-122"/>
                        </a:rPr>
                        <a:t>性能需求和计划评审</a:t>
                      </a:r>
                      <a:endParaRPr lang="zh-CN" altLang="en-US" sz="1800" dirty="0" smtClean="0">
                        <a:solidFill>
                          <a:srgbClr val="0070C0"/>
                        </a:solidFill>
                        <a:latin typeface="宋体" panose="02010600030101010101" pitchFamily="2" charset="-122"/>
                        <a:ea typeface="宋体" panose="02010600030101010101" pitchFamily="2" charset="-122"/>
                        <a:cs typeface="宋体" panose="02010600030101010101" pitchFamily="2" charset="-122"/>
                      </a:endParaRPr>
                    </a:p>
                  </a:txBody>
                  <a:tcPr>
                    <a:solidFill>
                      <a:srgbClr val="FFFB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800" dirty="0" smtClean="0">
                        <a:solidFill>
                          <a:srgbClr val="0070C0"/>
                        </a:solidFill>
                        <a:latin typeface="宋体" panose="02010600030101010101" pitchFamily="2" charset="-122"/>
                        <a:cs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smtClean="0">
                          <a:solidFill>
                            <a:srgbClr val="0070C0"/>
                          </a:solidFill>
                          <a:latin typeface="宋体" panose="02010600030101010101" pitchFamily="2" charset="-122"/>
                          <a:cs typeface="宋体" panose="02010600030101010101" pitchFamily="2" charset="-122"/>
                        </a:rPr>
                        <a:t>架构评估</a:t>
                      </a:r>
                      <a:endParaRPr lang="en-US" altLang="zh-CN" sz="1800" dirty="0" smtClean="0">
                        <a:solidFill>
                          <a:srgbClr val="0070C0"/>
                        </a:solidFill>
                        <a:latin typeface="宋体" panose="02010600030101010101" pitchFamily="2" charset="-122"/>
                        <a:cs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800" dirty="0" smtClean="0">
                        <a:solidFill>
                          <a:srgbClr val="0070C0"/>
                        </a:solidFill>
                        <a:latin typeface="宋体" panose="02010600030101010101" pitchFamily="2" charset="-122"/>
                        <a:cs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smtClean="0">
                          <a:solidFill>
                            <a:srgbClr val="0070C0"/>
                          </a:solidFill>
                          <a:latin typeface="宋体" panose="02010600030101010101" pitchFamily="2" charset="-122"/>
                          <a:ea typeface="宋体" panose="02010600030101010101" pitchFamily="2" charset="-122"/>
                          <a:cs typeface="宋体" panose="02010600030101010101" pitchFamily="2" charset="-122"/>
                        </a:rPr>
                        <a:t>性能测试策略</a:t>
                      </a:r>
                      <a:endParaRPr lang="en-US" altLang="zh-CN" sz="1800" dirty="0" smtClean="0">
                        <a:solidFill>
                          <a:srgbClr val="0070C0"/>
                        </a:solidFill>
                        <a:latin typeface="宋体" panose="02010600030101010101" pitchFamily="2" charset="-122"/>
                        <a:ea typeface="宋体" panose="02010600030101010101" pitchFamily="2" charset="-122"/>
                        <a:cs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800" dirty="0" smtClean="0">
                        <a:solidFill>
                          <a:srgbClr val="0070C0"/>
                        </a:solidFill>
                        <a:latin typeface="宋体" panose="02010600030101010101" pitchFamily="2" charset="-122"/>
                        <a:ea typeface="宋体" panose="02010600030101010101" pitchFamily="2" charset="-122"/>
                        <a:cs typeface="宋体" panose="02010600030101010101" pitchFamily="2" charset="-122"/>
                      </a:endParaRPr>
                    </a:p>
                  </a:txBody>
                  <a:tcPr/>
                </a:tc>
                <a:tc>
                  <a:txBody>
                    <a:bodyPr/>
                    <a:lstStyle/>
                    <a:p>
                      <a:endParaRPr lang="zh-CN" altLang="en-US" dirty="0">
                        <a:solidFill>
                          <a:srgbClr val="0070C0"/>
                        </a:solidFill>
                      </a:endParaRPr>
                    </a:p>
                  </a:txBody>
                  <a:tcPr>
                    <a:solidFill>
                      <a:srgbClr val="FFFBBF"/>
                    </a:solidFill>
                  </a:tcPr>
                </a:tc>
                <a:tc>
                  <a:txBody>
                    <a:bodyPr/>
                    <a:lstStyle/>
                    <a:p>
                      <a:endParaRPr lang="zh-CN" altLang="en-US" dirty="0">
                        <a:solidFill>
                          <a:srgbClr val="0070C0"/>
                        </a:solidFill>
                      </a:endParaRPr>
                    </a:p>
                  </a:txBody>
                  <a:tcPr/>
                </a:tc>
              </a:tr>
            </a:tbl>
          </a:graphicData>
        </a:graphic>
      </p:graphicFrame>
      <p:sp>
        <p:nvSpPr>
          <p:cNvPr id="24" name="同心圆 23"/>
          <p:cNvSpPr/>
          <p:nvPr/>
        </p:nvSpPr>
        <p:spPr>
          <a:xfrm>
            <a:off x="4211638" y="2708275"/>
            <a:ext cx="2016125" cy="1873250"/>
          </a:xfrm>
          <a:prstGeom prst="donut">
            <a:avLst>
              <a:gd name="adj" fmla="val 1596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chemeClr val="tx1"/>
              </a:solidFill>
            </a:endParaRPr>
          </a:p>
        </p:txBody>
      </p:sp>
      <p:sp>
        <p:nvSpPr>
          <p:cNvPr id="3" name="TextBox 1"/>
          <p:cNvSpPr txBox="1"/>
          <p:nvPr/>
        </p:nvSpPr>
        <p:spPr>
          <a:xfrm>
            <a:off x="2339975" y="404813"/>
            <a:ext cx="4630738" cy="525462"/>
          </a:xfrm>
          <a:prstGeom prst="rect">
            <a:avLst/>
          </a:prstGeom>
          <a:noFill/>
        </p:spPr>
        <p:txBody>
          <a:bodyPr lIns="0" tIns="0" rIns="0" bIns="40078">
            <a:spAutoFit/>
          </a:bodyPr>
          <a:lstStyle/>
          <a:p>
            <a:pPr algn="ctr">
              <a:lnSpc>
                <a:spcPts val="3770"/>
              </a:lnSpc>
              <a:defRPr/>
            </a:pPr>
            <a:r>
              <a:rPr kumimoji="1" lang="en-US" altLang="zh-CN" sz="3200" b="1" dirty="0">
                <a:solidFill>
                  <a:srgbClr val="FFFF00"/>
                </a:solidFill>
                <a:latin typeface="+mj-lt"/>
                <a:ea typeface="楷体_GB2312" pitchFamily="49" charset="-122"/>
                <a:cs typeface="+mj-cs"/>
              </a:rPr>
              <a:t>全生命周期性能</a:t>
            </a:r>
            <a:r>
              <a:rPr kumimoji="1" lang="zh-CN" altLang="en-US" sz="3200" b="1" dirty="0">
                <a:solidFill>
                  <a:srgbClr val="FFFF00"/>
                </a:solidFill>
                <a:latin typeface="+mj-lt"/>
                <a:ea typeface="楷体_GB2312" pitchFamily="49" charset="-122"/>
                <a:cs typeface="+mj-cs"/>
              </a:rPr>
              <a:t>评估</a:t>
            </a:r>
            <a:endParaRPr kumimoji="1" lang="en-US" altLang="zh-CN" sz="3200" b="1" dirty="0">
              <a:solidFill>
                <a:srgbClr val="FFFF00"/>
              </a:solidFill>
              <a:latin typeface="+mj-lt"/>
              <a:ea typeface="楷体_GB2312" pitchFamily="49" charset="-122"/>
              <a:cs typeface="+mj-cs"/>
            </a:endParaRPr>
          </a:p>
        </p:txBody>
      </p:sp>
      <p:sp>
        <p:nvSpPr>
          <p:cNvPr id="63508" name="TextBox 1"/>
          <p:cNvSpPr txBox="1">
            <a:spLocks noChangeArrowheads="1"/>
          </p:cNvSpPr>
          <p:nvPr/>
        </p:nvSpPr>
        <p:spPr bwMode="auto">
          <a:xfrm>
            <a:off x="5435600" y="2852738"/>
            <a:ext cx="865188" cy="577850"/>
          </a:xfrm>
          <a:prstGeom prst="rect">
            <a:avLst/>
          </a:prstGeom>
          <a:solidFill>
            <a:srgbClr val="FF6699">
              <a:alpha val="45097"/>
            </a:srgbClr>
          </a:solidFill>
          <a:ln w="9525">
            <a:noFill/>
            <a:miter lim="800000"/>
          </a:ln>
        </p:spPr>
        <p:txBody>
          <a:bodyPr lIns="0" tIns="0" rIns="0" bIns="40078">
            <a:spAutoFit/>
          </a:bodyPr>
          <a:lstStyle/>
          <a:p>
            <a:pPr>
              <a:lnSpc>
                <a:spcPct val="110000"/>
              </a:lnSpc>
              <a:tabLst>
                <a:tab pos="200025" algn="l"/>
              </a:tabLst>
            </a:pPr>
            <a:r>
              <a:rPr lang="en-US" altLang="zh-CN" sz="1600" i="0">
                <a:solidFill>
                  <a:srgbClr val="000000"/>
                </a:solidFill>
                <a:latin typeface="宋体" panose="02010600030101010101" pitchFamily="2" charset="-122"/>
              </a:rPr>
              <a:t>性能需求调整修改</a:t>
            </a:r>
            <a:endParaRPr lang="en-US" altLang="zh-CN" sz="1600" i="0">
              <a:solidFill>
                <a:srgbClr val="000000"/>
              </a:solidFill>
              <a:latin typeface="宋体" panose="02010600030101010101" pitchFamily="2" charset="-122"/>
            </a:endParaRPr>
          </a:p>
        </p:txBody>
      </p:sp>
      <p:sp>
        <p:nvSpPr>
          <p:cNvPr id="63509" name="TextBox 1"/>
          <p:cNvSpPr txBox="1">
            <a:spLocks noChangeArrowheads="1"/>
          </p:cNvSpPr>
          <p:nvPr/>
        </p:nvSpPr>
        <p:spPr bwMode="auto">
          <a:xfrm>
            <a:off x="5435600" y="3860800"/>
            <a:ext cx="936625" cy="577850"/>
          </a:xfrm>
          <a:prstGeom prst="rect">
            <a:avLst/>
          </a:prstGeom>
          <a:solidFill>
            <a:srgbClr val="FF6699">
              <a:alpha val="45097"/>
            </a:srgbClr>
          </a:solidFill>
          <a:ln w="9525">
            <a:noFill/>
            <a:miter lim="800000"/>
          </a:ln>
        </p:spPr>
        <p:txBody>
          <a:bodyPr lIns="0" tIns="0" rIns="0" bIns="40078">
            <a:spAutoFit/>
          </a:bodyPr>
          <a:lstStyle/>
          <a:p>
            <a:pPr>
              <a:lnSpc>
                <a:spcPct val="110000"/>
              </a:lnSpc>
            </a:pPr>
            <a:r>
              <a:rPr lang="en-US" altLang="zh-CN" sz="1600" i="0">
                <a:solidFill>
                  <a:srgbClr val="000000"/>
                </a:solidFill>
                <a:latin typeface="宋体" panose="02010600030101010101" pitchFamily="2" charset="-122"/>
              </a:rPr>
              <a:t>设计</a:t>
            </a:r>
            <a:r>
              <a:rPr lang="zh-CN" altLang="zh-CN" sz="1600" i="0">
                <a:solidFill>
                  <a:srgbClr val="000000"/>
                </a:solidFill>
                <a:latin typeface="宋体" panose="02010600030101010101" pitchFamily="2" charset="-122"/>
              </a:rPr>
              <a:t>/</a:t>
            </a:r>
            <a:r>
              <a:rPr lang="en-US" altLang="zh-CN" sz="1600" i="0">
                <a:solidFill>
                  <a:srgbClr val="000000"/>
                </a:solidFill>
                <a:latin typeface="宋体" panose="02010600030101010101" pitchFamily="2" charset="-122"/>
              </a:rPr>
              <a:t>执行性能测试</a:t>
            </a:r>
            <a:endParaRPr lang="en-US" altLang="zh-CN" sz="1600" i="0">
              <a:solidFill>
                <a:srgbClr val="000000"/>
              </a:solidFill>
              <a:latin typeface="宋体" panose="02010600030101010101" pitchFamily="2" charset="-122"/>
            </a:endParaRPr>
          </a:p>
        </p:txBody>
      </p:sp>
      <p:sp>
        <p:nvSpPr>
          <p:cNvPr id="63510" name="TextBox 1"/>
          <p:cNvSpPr txBox="1">
            <a:spLocks noChangeArrowheads="1"/>
          </p:cNvSpPr>
          <p:nvPr/>
        </p:nvSpPr>
        <p:spPr bwMode="auto">
          <a:xfrm>
            <a:off x="4140200" y="3860800"/>
            <a:ext cx="936625" cy="577850"/>
          </a:xfrm>
          <a:prstGeom prst="rect">
            <a:avLst/>
          </a:prstGeom>
          <a:solidFill>
            <a:srgbClr val="FF6699">
              <a:alpha val="45097"/>
            </a:srgbClr>
          </a:solidFill>
          <a:ln w="9525">
            <a:noFill/>
            <a:miter lim="800000"/>
          </a:ln>
        </p:spPr>
        <p:txBody>
          <a:bodyPr lIns="0" tIns="0" rIns="0" bIns="40078">
            <a:spAutoFit/>
          </a:bodyPr>
          <a:lstStyle/>
          <a:p>
            <a:pPr algn="ctr">
              <a:lnSpc>
                <a:spcPct val="110000"/>
              </a:lnSpc>
            </a:pPr>
            <a:r>
              <a:rPr lang="en-US" altLang="zh-CN" sz="1600" i="0">
                <a:solidFill>
                  <a:srgbClr val="000000"/>
                </a:solidFill>
                <a:latin typeface="宋体" panose="02010600030101010101" pitchFamily="2" charset="-122"/>
              </a:rPr>
              <a:t>定位性能瓶颈/优化</a:t>
            </a:r>
            <a:endParaRPr lang="en-US" altLang="zh-CN" sz="1600" i="0">
              <a:solidFill>
                <a:srgbClr val="000000"/>
              </a:solidFill>
              <a:latin typeface="宋体" panose="02010600030101010101" pitchFamily="2" charset="-122"/>
            </a:endParaRPr>
          </a:p>
        </p:txBody>
      </p:sp>
      <p:sp>
        <p:nvSpPr>
          <p:cNvPr id="63511" name="TextBox 1"/>
          <p:cNvSpPr txBox="1">
            <a:spLocks noChangeArrowheads="1"/>
          </p:cNvSpPr>
          <p:nvPr/>
        </p:nvSpPr>
        <p:spPr bwMode="auto">
          <a:xfrm>
            <a:off x="4256088" y="2571750"/>
            <a:ext cx="0" cy="241300"/>
          </a:xfrm>
          <a:prstGeom prst="rect">
            <a:avLst/>
          </a:prstGeom>
          <a:noFill/>
          <a:ln w="9525">
            <a:noFill/>
            <a:miter lim="800000"/>
          </a:ln>
        </p:spPr>
        <p:txBody>
          <a:bodyPr wrap="none" lIns="0" tIns="0" rIns="0" bIns="40078">
            <a:spAutoFit/>
          </a:bodyPr>
          <a:lstStyle/>
          <a:p>
            <a:pPr>
              <a:lnSpc>
                <a:spcPts val="1490"/>
              </a:lnSpc>
            </a:pPr>
            <a:endParaRPr lang="en-US" altLang="zh-CN" sz="1600">
              <a:solidFill>
                <a:srgbClr val="000000"/>
              </a:solidFill>
              <a:latin typeface="宋体" panose="02010600030101010101" pitchFamily="2" charset="-122"/>
            </a:endParaRPr>
          </a:p>
        </p:txBody>
      </p:sp>
      <p:sp>
        <p:nvSpPr>
          <p:cNvPr id="63512" name="TextBox 1"/>
          <p:cNvSpPr txBox="1">
            <a:spLocks noChangeArrowheads="1"/>
          </p:cNvSpPr>
          <p:nvPr/>
        </p:nvSpPr>
        <p:spPr bwMode="auto">
          <a:xfrm>
            <a:off x="4140200" y="2852738"/>
            <a:ext cx="863600" cy="577850"/>
          </a:xfrm>
          <a:prstGeom prst="rect">
            <a:avLst/>
          </a:prstGeom>
          <a:solidFill>
            <a:srgbClr val="FF6699">
              <a:alpha val="45097"/>
            </a:srgbClr>
          </a:solidFill>
          <a:ln w="9525">
            <a:noFill/>
            <a:miter lim="800000"/>
          </a:ln>
        </p:spPr>
        <p:txBody>
          <a:bodyPr lIns="0" tIns="0" rIns="0" bIns="40078">
            <a:spAutoFit/>
          </a:bodyPr>
          <a:lstStyle/>
          <a:p>
            <a:pPr>
              <a:lnSpc>
                <a:spcPct val="110000"/>
              </a:lnSpc>
              <a:tabLst>
                <a:tab pos="99695" algn="l"/>
              </a:tabLst>
            </a:pPr>
            <a:r>
              <a:rPr lang="en-US" altLang="zh-CN" sz="1600">
                <a:solidFill>
                  <a:srgbClr val="000000"/>
                </a:solidFill>
                <a:latin typeface="宋体" panose="02010600030101010101" pitchFamily="2" charset="-122"/>
              </a:rPr>
              <a:t>经验积累</a:t>
            </a:r>
            <a:endParaRPr lang="en-US" altLang="zh-CN" sz="1600">
              <a:solidFill>
                <a:srgbClr val="000000"/>
              </a:solidFill>
              <a:latin typeface="宋体" panose="02010600030101010101" pitchFamily="2" charset="-122"/>
            </a:endParaRPr>
          </a:p>
          <a:p>
            <a:pPr>
              <a:lnSpc>
                <a:spcPct val="110000"/>
              </a:lnSpc>
              <a:tabLst>
                <a:tab pos="99695" algn="l"/>
              </a:tabLst>
            </a:pPr>
            <a:r>
              <a:rPr lang="en-US" altLang="zh-CN" sz="1600">
                <a:solidFill>
                  <a:srgbClr val="000000"/>
                </a:solidFill>
                <a:latin typeface="宋体" panose="02010600030101010101" pitchFamily="2" charset="-122"/>
              </a:rPr>
              <a:t>性能建模</a:t>
            </a:r>
            <a:endParaRPr lang="en-US" altLang="zh-CN" sz="1600">
              <a:solidFill>
                <a:srgbClr val="000000"/>
              </a:solidFill>
              <a:latin typeface="宋体" panose="02010600030101010101" pitchFamily="2" charset="-122"/>
            </a:endParaRPr>
          </a:p>
        </p:txBody>
      </p:sp>
      <p:grpSp>
        <p:nvGrpSpPr>
          <p:cNvPr id="63513" name="组 3"/>
          <p:cNvGrpSpPr/>
          <p:nvPr/>
        </p:nvGrpSpPr>
        <p:grpSpPr bwMode="auto">
          <a:xfrm>
            <a:off x="6732270" y="2807682"/>
            <a:ext cx="1527175" cy="1630651"/>
            <a:chOff x="6644568" y="2730525"/>
            <a:chExt cx="1239800" cy="1328353"/>
          </a:xfrm>
        </p:grpSpPr>
        <p:sp>
          <p:nvSpPr>
            <p:cNvPr id="27" name="同心圆 26"/>
            <p:cNvSpPr/>
            <p:nvPr/>
          </p:nvSpPr>
          <p:spPr>
            <a:xfrm>
              <a:off x="6660033" y="2781195"/>
              <a:ext cx="1224335" cy="1223369"/>
            </a:xfrm>
            <a:prstGeom prst="donut">
              <a:avLst>
                <a:gd name="adj" fmla="val 1596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chemeClr val="tx1"/>
                </a:solidFill>
              </a:endParaRPr>
            </a:p>
          </p:txBody>
        </p:sp>
        <p:sp>
          <p:nvSpPr>
            <p:cNvPr id="63517" name="TextBox 1"/>
            <p:cNvSpPr txBox="1">
              <a:spLocks noChangeArrowheads="1"/>
            </p:cNvSpPr>
            <p:nvPr/>
          </p:nvSpPr>
          <p:spPr bwMode="auto">
            <a:xfrm>
              <a:off x="6702957" y="2730760"/>
              <a:ext cx="410369" cy="441220"/>
            </a:xfrm>
            <a:prstGeom prst="rect">
              <a:avLst/>
            </a:prstGeom>
            <a:solidFill>
              <a:srgbClr val="FF66CC">
                <a:alpha val="38823"/>
              </a:srgbClr>
            </a:solidFill>
            <a:ln w="9525">
              <a:noFill/>
              <a:miter lim="800000"/>
            </a:ln>
          </p:spPr>
          <p:txBody>
            <a:bodyPr wrap="none" lIns="0" tIns="0" rIns="0" bIns="40078">
              <a:spAutoFit/>
            </a:bodyPr>
            <a:lstStyle/>
            <a:p>
              <a:pPr>
                <a:lnSpc>
                  <a:spcPts val="1490"/>
                </a:lnSpc>
              </a:pPr>
              <a:r>
                <a:rPr lang="en-US" altLang="zh-CN" sz="1600" i="0">
                  <a:solidFill>
                    <a:srgbClr val="000000"/>
                  </a:solidFill>
                  <a:latin typeface="宋体" panose="02010600030101010101" pitchFamily="2" charset="-122"/>
                </a:rPr>
                <a:t>容量</a:t>
              </a:r>
              <a:endParaRPr lang="en-US" altLang="zh-CN" sz="1600" i="0">
                <a:solidFill>
                  <a:srgbClr val="000000"/>
                </a:solidFill>
                <a:latin typeface="宋体" panose="02010600030101010101" pitchFamily="2" charset="-122"/>
              </a:endParaRPr>
            </a:p>
            <a:p>
              <a:pPr>
                <a:lnSpc>
                  <a:spcPts val="1575"/>
                </a:lnSpc>
              </a:pPr>
              <a:r>
                <a:rPr lang="en-US" altLang="zh-CN" sz="1600" i="0">
                  <a:solidFill>
                    <a:srgbClr val="000000"/>
                  </a:solidFill>
                  <a:latin typeface="宋体" panose="02010600030101010101" pitchFamily="2" charset="-122"/>
                </a:rPr>
                <a:t>规划</a:t>
              </a:r>
              <a:endParaRPr lang="en-US" altLang="zh-CN" sz="1600" i="0">
                <a:solidFill>
                  <a:srgbClr val="000000"/>
                </a:solidFill>
                <a:latin typeface="宋体" panose="02010600030101010101" pitchFamily="2" charset="-122"/>
              </a:endParaRPr>
            </a:p>
          </p:txBody>
        </p:sp>
        <p:sp>
          <p:nvSpPr>
            <p:cNvPr id="63518" name="TextBox 1"/>
            <p:cNvSpPr txBox="1">
              <a:spLocks noChangeArrowheads="1"/>
            </p:cNvSpPr>
            <p:nvPr/>
          </p:nvSpPr>
          <p:spPr bwMode="auto">
            <a:xfrm>
              <a:off x="7393898" y="2730525"/>
              <a:ext cx="410369" cy="441220"/>
            </a:xfrm>
            <a:prstGeom prst="rect">
              <a:avLst/>
            </a:prstGeom>
            <a:solidFill>
              <a:srgbClr val="FF66CC">
                <a:alpha val="38823"/>
              </a:srgbClr>
            </a:solidFill>
            <a:ln w="9525">
              <a:noFill/>
              <a:miter lim="800000"/>
            </a:ln>
          </p:spPr>
          <p:txBody>
            <a:bodyPr wrap="none" lIns="0" tIns="0" rIns="0" bIns="40078">
              <a:spAutoFit/>
            </a:bodyPr>
            <a:lstStyle/>
            <a:p>
              <a:pPr>
                <a:lnSpc>
                  <a:spcPts val="1490"/>
                </a:lnSpc>
              </a:pPr>
              <a:r>
                <a:rPr lang="en-US" altLang="zh-CN" sz="1600" i="0">
                  <a:solidFill>
                    <a:srgbClr val="000000"/>
                  </a:solidFill>
                  <a:latin typeface="宋体" panose="02010600030101010101" pitchFamily="2" charset="-122"/>
                </a:rPr>
                <a:t>性能</a:t>
              </a:r>
              <a:endParaRPr lang="en-US" altLang="zh-CN" sz="1600" i="0">
                <a:solidFill>
                  <a:srgbClr val="000000"/>
                </a:solidFill>
                <a:latin typeface="宋体" panose="02010600030101010101" pitchFamily="2" charset="-122"/>
              </a:endParaRPr>
            </a:p>
            <a:p>
              <a:pPr>
                <a:lnSpc>
                  <a:spcPts val="1575"/>
                </a:lnSpc>
              </a:pPr>
              <a:r>
                <a:rPr lang="en-US" altLang="zh-CN" sz="1600" i="0">
                  <a:solidFill>
                    <a:srgbClr val="000000"/>
                  </a:solidFill>
                  <a:latin typeface="宋体" panose="02010600030101010101" pitchFamily="2" charset="-122"/>
                </a:rPr>
                <a:t>监控</a:t>
              </a:r>
              <a:endParaRPr lang="en-US" altLang="zh-CN" sz="1600" i="0">
                <a:solidFill>
                  <a:srgbClr val="000000"/>
                </a:solidFill>
                <a:latin typeface="宋体" panose="02010600030101010101" pitchFamily="2" charset="-122"/>
              </a:endParaRPr>
            </a:p>
          </p:txBody>
        </p:sp>
        <p:sp>
          <p:nvSpPr>
            <p:cNvPr id="63519" name="TextBox 1"/>
            <p:cNvSpPr txBox="1">
              <a:spLocks noChangeArrowheads="1"/>
            </p:cNvSpPr>
            <p:nvPr/>
          </p:nvSpPr>
          <p:spPr bwMode="auto">
            <a:xfrm>
              <a:off x="7415618" y="3594615"/>
              <a:ext cx="410369" cy="441220"/>
            </a:xfrm>
            <a:prstGeom prst="rect">
              <a:avLst/>
            </a:prstGeom>
            <a:solidFill>
              <a:srgbClr val="FF66CC">
                <a:alpha val="38823"/>
              </a:srgbClr>
            </a:solidFill>
            <a:ln w="9525">
              <a:noFill/>
              <a:miter lim="800000"/>
            </a:ln>
          </p:spPr>
          <p:txBody>
            <a:bodyPr wrap="none" lIns="0" tIns="0" rIns="0" bIns="40078">
              <a:spAutoFit/>
            </a:bodyPr>
            <a:lstStyle/>
            <a:p>
              <a:pPr>
                <a:lnSpc>
                  <a:spcPts val="1490"/>
                </a:lnSpc>
              </a:pPr>
              <a:r>
                <a:rPr lang="en-US" altLang="zh-CN" sz="1600" i="0">
                  <a:solidFill>
                    <a:srgbClr val="000000"/>
                  </a:solidFill>
                  <a:latin typeface="宋体" panose="02010600030101010101" pitchFamily="2" charset="-122"/>
                </a:rPr>
                <a:t>健康</a:t>
              </a:r>
              <a:endParaRPr lang="en-US" altLang="zh-CN" sz="1600" i="0">
                <a:solidFill>
                  <a:srgbClr val="000000"/>
                </a:solidFill>
                <a:latin typeface="宋体" panose="02010600030101010101" pitchFamily="2" charset="-122"/>
              </a:endParaRPr>
            </a:p>
            <a:p>
              <a:pPr>
                <a:lnSpc>
                  <a:spcPts val="1575"/>
                </a:lnSpc>
              </a:pPr>
              <a:r>
                <a:rPr lang="en-US" altLang="zh-CN" sz="1600" i="0">
                  <a:solidFill>
                    <a:srgbClr val="000000"/>
                  </a:solidFill>
                  <a:latin typeface="宋体" panose="02010600030101010101" pitchFamily="2" charset="-122"/>
                </a:rPr>
                <a:t>检查</a:t>
              </a:r>
              <a:endParaRPr lang="en-US" altLang="zh-CN" sz="1600" i="0">
                <a:solidFill>
                  <a:srgbClr val="000000"/>
                </a:solidFill>
                <a:latin typeface="宋体" panose="02010600030101010101" pitchFamily="2" charset="-122"/>
              </a:endParaRPr>
            </a:p>
          </p:txBody>
        </p:sp>
        <p:sp>
          <p:nvSpPr>
            <p:cNvPr id="63520" name="TextBox 1"/>
            <p:cNvSpPr txBox="1">
              <a:spLocks noChangeArrowheads="1"/>
            </p:cNvSpPr>
            <p:nvPr/>
          </p:nvSpPr>
          <p:spPr bwMode="auto">
            <a:xfrm>
              <a:off x="6644568" y="3617658"/>
              <a:ext cx="410369" cy="441220"/>
            </a:xfrm>
            <a:prstGeom prst="rect">
              <a:avLst/>
            </a:prstGeom>
            <a:solidFill>
              <a:srgbClr val="FF66CC">
                <a:alpha val="38823"/>
              </a:srgbClr>
            </a:solidFill>
            <a:ln w="9525">
              <a:noFill/>
              <a:miter lim="800000"/>
            </a:ln>
          </p:spPr>
          <p:txBody>
            <a:bodyPr wrap="none" lIns="0" tIns="0" rIns="0" bIns="40078">
              <a:spAutoFit/>
            </a:bodyPr>
            <a:lstStyle/>
            <a:p>
              <a:pPr>
                <a:lnSpc>
                  <a:spcPts val="1490"/>
                </a:lnSpc>
              </a:pPr>
              <a:r>
                <a:rPr lang="en-US" altLang="zh-CN" sz="1600" i="0">
                  <a:solidFill>
                    <a:srgbClr val="000000"/>
                  </a:solidFill>
                  <a:latin typeface="宋体" panose="02010600030101010101" pitchFamily="2" charset="-122"/>
                </a:rPr>
                <a:t>性能</a:t>
              </a:r>
              <a:endParaRPr lang="en-US" altLang="zh-CN" sz="1600" i="0">
                <a:solidFill>
                  <a:srgbClr val="000000"/>
                </a:solidFill>
                <a:latin typeface="宋体" panose="02010600030101010101" pitchFamily="2" charset="-122"/>
              </a:endParaRPr>
            </a:p>
            <a:p>
              <a:pPr>
                <a:lnSpc>
                  <a:spcPts val="1575"/>
                </a:lnSpc>
              </a:pPr>
              <a:r>
                <a:rPr lang="en-US" altLang="zh-CN" sz="1600" i="0">
                  <a:solidFill>
                    <a:srgbClr val="000000"/>
                  </a:solidFill>
                  <a:latin typeface="宋体" panose="02010600030101010101" pitchFamily="2" charset="-122"/>
                </a:rPr>
                <a:t>优化</a:t>
              </a:r>
              <a:endParaRPr lang="en-US" altLang="zh-CN" sz="1600" i="0">
                <a:solidFill>
                  <a:srgbClr val="000000"/>
                </a:solidFill>
                <a:latin typeface="宋体" panose="02010600030101010101" pitchFamily="2" charset="-122"/>
              </a:endParaRPr>
            </a:p>
          </p:txBody>
        </p:sp>
      </p:grpSp>
      <p:sp>
        <p:nvSpPr>
          <p:cNvPr id="63514" name="矩形 22"/>
          <p:cNvSpPr>
            <a:spLocks noChangeArrowheads="1"/>
          </p:cNvSpPr>
          <p:nvPr/>
        </p:nvSpPr>
        <p:spPr bwMode="auto">
          <a:xfrm>
            <a:off x="4643438" y="4797425"/>
            <a:ext cx="1173162" cy="306388"/>
          </a:xfrm>
          <a:prstGeom prst="rect">
            <a:avLst/>
          </a:prstGeom>
          <a:noFill/>
          <a:ln w="9525">
            <a:noFill/>
            <a:miter lim="800000"/>
          </a:ln>
        </p:spPr>
        <p:txBody>
          <a:bodyPr wrap="none">
            <a:spAutoFit/>
          </a:bodyPr>
          <a:lstStyle/>
          <a:p>
            <a:pPr>
              <a:lnSpc>
                <a:spcPts val="1575"/>
              </a:lnSpc>
            </a:pPr>
            <a:r>
              <a:rPr lang="en-US" altLang="zh-CN">
                <a:solidFill>
                  <a:srgbClr val="0070C0"/>
                </a:solidFill>
                <a:latin typeface="宋体" panose="02010600030101010101" pitchFamily="2" charset="-122"/>
              </a:rPr>
              <a:t>性能数据</a:t>
            </a:r>
            <a:endParaRPr lang="en-US" altLang="zh-CN">
              <a:solidFill>
                <a:srgbClr val="0070C0"/>
              </a:solidFill>
              <a:latin typeface="宋体" panose="02010600030101010101" pitchFamily="2" charset="-122"/>
            </a:endParaRPr>
          </a:p>
        </p:txBody>
      </p:sp>
      <p:sp>
        <p:nvSpPr>
          <p:cNvPr id="63515" name="矩形 24"/>
          <p:cNvSpPr>
            <a:spLocks noChangeArrowheads="1"/>
          </p:cNvSpPr>
          <p:nvPr/>
        </p:nvSpPr>
        <p:spPr bwMode="auto">
          <a:xfrm>
            <a:off x="6876098" y="4797425"/>
            <a:ext cx="1171575" cy="306388"/>
          </a:xfrm>
          <a:prstGeom prst="rect">
            <a:avLst/>
          </a:prstGeom>
          <a:noFill/>
          <a:ln w="9525">
            <a:noFill/>
            <a:miter lim="800000"/>
          </a:ln>
        </p:spPr>
        <p:txBody>
          <a:bodyPr wrap="none">
            <a:spAutoFit/>
          </a:bodyPr>
          <a:lstStyle/>
          <a:p>
            <a:pPr>
              <a:lnSpc>
                <a:spcPts val="1575"/>
              </a:lnSpc>
            </a:pPr>
            <a:r>
              <a:rPr lang="en-US" altLang="zh-CN">
                <a:solidFill>
                  <a:srgbClr val="0070C0"/>
                </a:solidFill>
                <a:latin typeface="宋体" panose="02010600030101010101" pitchFamily="2" charset="-122"/>
              </a:rPr>
              <a:t>性能数据</a:t>
            </a:r>
            <a:endParaRPr lang="en-US" altLang="zh-CN">
              <a:solidFill>
                <a:srgbClr val="0070C0"/>
              </a:solidFill>
              <a:latin typeface="宋体" panose="02010600030101010101" pitchFamily="2"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194" name="Rectangle 2"/>
          <p:cNvSpPr>
            <a:spLocks noGrp="1" noChangeArrowheads="1"/>
          </p:cNvSpPr>
          <p:nvPr>
            <p:ph type="title"/>
          </p:nvPr>
        </p:nvSpPr>
        <p:spPr>
          <a:xfrm>
            <a:off x="1476375" y="188913"/>
            <a:ext cx="6119813" cy="908050"/>
          </a:xfrm>
        </p:spPr>
        <p:txBody>
          <a:bodyPr/>
          <a:lstStyle/>
          <a:p>
            <a:pPr>
              <a:defRPr/>
            </a:pPr>
            <a:r>
              <a:rPr kumimoji="1" lang="zh-CN" altLang="en-US" sz="3600" b="1" dirty="0" smtClean="0">
                <a:solidFill>
                  <a:srgbClr val="FFFF00"/>
                </a:solidFill>
                <a:latin typeface="+mn-lt"/>
              </a:rPr>
              <a:t>示例：</a:t>
            </a:r>
            <a:r>
              <a:rPr kumimoji="1" lang="en-US" altLang="zh-CN" sz="3600" b="1" dirty="0" err="1" smtClean="0">
                <a:solidFill>
                  <a:srgbClr val="FFFF00"/>
                </a:solidFill>
                <a:latin typeface="+mn-lt"/>
              </a:rPr>
              <a:t>JMeter</a:t>
            </a:r>
            <a:r>
              <a:rPr kumimoji="1" lang="zh-CN" altLang="zh-CN" sz="3600" b="1" dirty="0" smtClean="0">
                <a:solidFill>
                  <a:srgbClr val="FFFF00"/>
                </a:solidFill>
                <a:latin typeface="+mn-lt"/>
              </a:rPr>
              <a:t> </a:t>
            </a:r>
            <a:r>
              <a:rPr kumimoji="1" lang="zh-CN" altLang="en-US" sz="3600" b="1" dirty="0" smtClean="0">
                <a:solidFill>
                  <a:srgbClr val="FFFF00"/>
                </a:solidFill>
                <a:latin typeface="+mn-lt"/>
              </a:rPr>
              <a:t>设定负载模式</a:t>
            </a:r>
            <a:endParaRPr kumimoji="1" lang="en-US" altLang="zh-CN" sz="3600" b="1" dirty="0">
              <a:solidFill>
                <a:srgbClr val="FFFF00"/>
              </a:solidFill>
              <a:latin typeface="+mn-lt"/>
            </a:endParaRPr>
          </a:p>
        </p:txBody>
      </p:sp>
      <p:pic>
        <p:nvPicPr>
          <p:cNvPr id="79874" name="Picture 5" descr="23852_200707171002051"/>
          <p:cNvPicPr>
            <a:picLocks noChangeAspect="1" noChangeArrowheads="1"/>
          </p:cNvPicPr>
          <p:nvPr/>
        </p:nvPicPr>
        <p:blipFill>
          <a:blip r:embed="rId1"/>
          <a:srcRect/>
          <a:stretch>
            <a:fillRect/>
          </a:stretch>
        </p:blipFill>
        <p:spPr bwMode="auto">
          <a:xfrm>
            <a:off x="1187450" y="1557655"/>
            <a:ext cx="6946265" cy="49930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a:defRPr/>
            </a:pPr>
            <a:r>
              <a:rPr kumimoji="1" lang="zh-CN" altLang="en-US" sz="3600" b="1" dirty="0">
                <a:solidFill>
                  <a:srgbClr val="FFFF00"/>
                </a:solidFill>
                <a:latin typeface="+mn-ea"/>
                <a:ea typeface="+mn-ea"/>
              </a:rPr>
              <a:t>示例：运行设置</a:t>
            </a:r>
            <a:endParaRPr kumimoji="1" lang="zh-CN" altLang="en-US" sz="3600" b="1" dirty="0">
              <a:solidFill>
                <a:srgbClr val="FFFF00"/>
              </a:solidFill>
              <a:latin typeface="+mn-ea"/>
              <a:ea typeface="+mn-ea"/>
            </a:endParaRPr>
          </a:p>
        </p:txBody>
      </p:sp>
      <p:pic>
        <p:nvPicPr>
          <p:cNvPr id="81922" name="图片 2" descr="HP LR Rn setup.png"/>
          <p:cNvPicPr>
            <a:picLocks noChangeAspect="1"/>
          </p:cNvPicPr>
          <p:nvPr/>
        </p:nvPicPr>
        <p:blipFill>
          <a:blip r:embed="rId1"/>
          <a:srcRect/>
          <a:stretch>
            <a:fillRect/>
          </a:stretch>
        </p:blipFill>
        <p:spPr bwMode="auto">
          <a:xfrm>
            <a:off x="792163" y="1592263"/>
            <a:ext cx="6829425" cy="4687887"/>
          </a:xfrm>
          <a:prstGeom prst="rect">
            <a:avLst/>
          </a:prstGeom>
          <a:noFill/>
          <a:ln w="9525">
            <a:noFill/>
            <a:miter lim="800000"/>
            <a:headEnd/>
            <a:tailEnd/>
          </a:ln>
        </p:spPr>
      </p:pic>
      <p:pic>
        <p:nvPicPr>
          <p:cNvPr id="81923" name="图片 3" descr="HP LR step setup.png"/>
          <p:cNvPicPr>
            <a:picLocks noChangeAspect="1"/>
          </p:cNvPicPr>
          <p:nvPr/>
        </p:nvPicPr>
        <p:blipFill>
          <a:blip r:embed="rId2"/>
          <a:srcRect/>
          <a:stretch>
            <a:fillRect/>
          </a:stretch>
        </p:blipFill>
        <p:spPr bwMode="auto">
          <a:xfrm>
            <a:off x="4643438" y="4652963"/>
            <a:ext cx="4278312"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979613" y="366713"/>
            <a:ext cx="5592762" cy="561975"/>
          </a:xfrm>
        </p:spPr>
        <p:txBody>
          <a:bodyPr/>
          <a:lstStyle/>
          <a:p>
            <a:pPr algn="ctr">
              <a:defRPr/>
            </a:pPr>
            <a:r>
              <a:rPr kumimoji="1" lang="zh-CN" altLang="en-US" sz="3600" b="1" dirty="0">
                <a:solidFill>
                  <a:srgbClr val="FFFF00"/>
                </a:solidFill>
                <a:latin typeface="+mn-ea"/>
                <a:ea typeface="+mn-ea"/>
              </a:rPr>
              <a:t>关键业务选择</a:t>
            </a:r>
            <a:endParaRPr kumimoji="1" lang="zh-CN" altLang="en-US" sz="3600" b="1" dirty="0">
              <a:solidFill>
                <a:srgbClr val="FFFF00"/>
              </a:solidFill>
              <a:latin typeface="+mn-ea"/>
              <a:ea typeface="+mn-ea"/>
            </a:endParaRPr>
          </a:p>
        </p:txBody>
      </p:sp>
      <p:sp>
        <p:nvSpPr>
          <p:cNvPr id="83970" name="Rectangle 3"/>
          <p:cNvSpPr>
            <a:spLocks noGrp="1" noChangeArrowheads="1"/>
          </p:cNvSpPr>
          <p:nvPr>
            <p:ph type="body" idx="1"/>
          </p:nvPr>
        </p:nvSpPr>
        <p:spPr>
          <a:xfrm>
            <a:off x="395288" y="1196975"/>
            <a:ext cx="8640762" cy="1008063"/>
          </a:xfrm>
        </p:spPr>
        <p:txBody>
          <a:bodyPr/>
          <a:lstStyle/>
          <a:p>
            <a:pPr marL="0" lvl="1" indent="0">
              <a:lnSpc>
                <a:spcPct val="130000"/>
              </a:lnSpc>
              <a:spcBef>
                <a:spcPct val="10000"/>
              </a:spcBef>
              <a:spcAft>
                <a:spcPct val="10000"/>
              </a:spcAft>
              <a:buClr>
                <a:srgbClr val="91AC4E"/>
              </a:buClr>
              <a:buFontTx/>
              <a:buNone/>
            </a:pPr>
            <a:r>
              <a:rPr lang="zh-CN" altLang="en-US" sz="2400" smtClean="0">
                <a:solidFill>
                  <a:srgbClr val="0070C0"/>
                </a:solidFill>
                <a:latin typeface="宋体" panose="02010600030101010101" pitchFamily="2" charset="-122"/>
                <a:ea typeface="宋体" panose="02010600030101010101" pitchFamily="2" charset="-122"/>
              </a:rPr>
              <a:t>不可能</a:t>
            </a:r>
            <a:r>
              <a:rPr lang="en-US" altLang="zh-CN" sz="2400" smtClean="0">
                <a:solidFill>
                  <a:srgbClr val="0070C0"/>
                </a:solidFill>
                <a:latin typeface="宋体" panose="02010600030101010101" pitchFamily="2" charset="-122"/>
                <a:ea typeface="宋体" panose="02010600030101010101" pitchFamily="2" charset="-122"/>
              </a:rPr>
              <a:t>/</a:t>
            </a:r>
            <a:r>
              <a:rPr lang="zh-CN" altLang="en-US" sz="2400" smtClean="0">
                <a:solidFill>
                  <a:srgbClr val="0070C0"/>
                </a:solidFill>
                <a:latin typeface="宋体" panose="02010600030101010101" pitchFamily="2" charset="-122"/>
                <a:ea typeface="宋体" panose="02010600030101010101" pitchFamily="2" charset="-122"/>
              </a:rPr>
              <a:t>不需要对</a:t>
            </a:r>
            <a:r>
              <a:rPr lang="en-US" altLang="en-US" sz="2400" smtClean="0">
                <a:solidFill>
                  <a:srgbClr val="0070C0"/>
                </a:solidFill>
                <a:latin typeface="宋体" panose="02010600030101010101" pitchFamily="2" charset="-122"/>
                <a:ea typeface="宋体" panose="02010600030101010101" pitchFamily="2" charset="-122"/>
              </a:rPr>
              <a:t>Web</a:t>
            </a:r>
            <a:r>
              <a:rPr lang="zh-CN" altLang="en-US" sz="2400" smtClean="0">
                <a:solidFill>
                  <a:srgbClr val="0070C0"/>
                </a:solidFill>
                <a:latin typeface="宋体" panose="02010600030101010101" pitchFamily="2" charset="-122"/>
                <a:ea typeface="宋体" panose="02010600030101010101" pitchFamily="2" charset="-122"/>
              </a:rPr>
              <a:t>应用系统的所有功能进行性能测试，而是根据业务的实际操作情况和技术的角度来分析，选择关键业务</a:t>
            </a:r>
            <a:endParaRPr lang="zh-CN" altLang="en-US" sz="2400" smtClean="0">
              <a:solidFill>
                <a:srgbClr val="0070C0"/>
              </a:solidFill>
              <a:latin typeface="宋体" panose="02010600030101010101" pitchFamily="2" charset="-122"/>
              <a:ea typeface="宋体" panose="02010600030101010101" pitchFamily="2" charset="-122"/>
            </a:endParaRPr>
          </a:p>
        </p:txBody>
      </p:sp>
      <p:pic>
        <p:nvPicPr>
          <p:cNvPr id="83971" name="图片 4" descr="Taobao.png"/>
          <p:cNvPicPr>
            <a:picLocks noChangeAspect="1"/>
          </p:cNvPicPr>
          <p:nvPr/>
        </p:nvPicPr>
        <p:blipFill>
          <a:blip r:embed="rId1"/>
          <a:srcRect/>
          <a:stretch>
            <a:fillRect/>
          </a:stretch>
        </p:blipFill>
        <p:spPr bwMode="auto">
          <a:xfrm>
            <a:off x="539115" y="2492375"/>
            <a:ext cx="8169910" cy="4055745"/>
          </a:xfrm>
          <a:prstGeom prst="rect">
            <a:avLst/>
          </a:prstGeom>
          <a:noFill/>
          <a:ln w="9525">
            <a:noFill/>
            <a:miter lim="800000"/>
            <a:headEnd/>
            <a:tailEnd/>
          </a:ln>
        </p:spPr>
      </p:pic>
    </p:spTree>
  </p:cSld>
  <p:clrMapOvr>
    <a:masterClrMapping/>
  </p:clrMapOvr>
  <p:transition spd="med">
    <p:newsfla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1119188" y="1774825"/>
            <a:ext cx="6111875" cy="862013"/>
          </a:xfrm>
          <a:custGeom>
            <a:avLst/>
            <a:gdLst>
              <a:gd name="connsiteX0" fmla="*/ 0 w 7147560"/>
              <a:gd name="connsiteY0" fmla="*/ 0 h 950975"/>
              <a:gd name="connsiteX1" fmla="*/ 0 w 7147560"/>
              <a:gd name="connsiteY1" fmla="*/ 950975 h 950975"/>
              <a:gd name="connsiteX2" fmla="*/ 7147560 w 7147560"/>
              <a:gd name="connsiteY2" fmla="*/ 950975 h 950975"/>
              <a:gd name="connsiteX3" fmla="*/ 7147560 w 7147560"/>
              <a:gd name="connsiteY3" fmla="*/ 0 h 950975"/>
              <a:gd name="connsiteX4" fmla="*/ 0 w 7147560"/>
              <a:gd name="connsiteY4" fmla="*/ 0 h 9509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47560" h="950975">
                <a:moveTo>
                  <a:pt x="0" y="0"/>
                </a:moveTo>
                <a:lnTo>
                  <a:pt x="0" y="950975"/>
                </a:lnTo>
                <a:lnTo>
                  <a:pt x="7147560" y="950975"/>
                </a:lnTo>
                <a:lnTo>
                  <a:pt x="7147560" y="0"/>
                </a:lnTo>
                <a:lnTo>
                  <a:pt x="0" y="0"/>
                </a:lnTo>
              </a:path>
            </a:pathLst>
          </a:custGeom>
          <a:solidFill>
            <a:schemeClr val="accent2">
              <a:lumMod val="20000"/>
              <a:lumOff val="80000"/>
            </a:scheme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defRPr/>
            </a:pPr>
            <a:endParaRPr lang="zh-CN" altLang="en-US"/>
          </a:p>
        </p:txBody>
      </p:sp>
      <p:sp>
        <p:nvSpPr>
          <p:cNvPr id="7" name="Freeform 3"/>
          <p:cNvSpPr/>
          <p:nvPr/>
        </p:nvSpPr>
        <p:spPr>
          <a:xfrm>
            <a:off x="766763" y="5124450"/>
            <a:ext cx="7585075" cy="23813"/>
          </a:xfrm>
          <a:custGeom>
            <a:avLst/>
            <a:gdLst>
              <a:gd name="connsiteX0" fmla="*/ 0 w 8869680"/>
              <a:gd name="connsiteY0" fmla="*/ 12953 h 25908"/>
              <a:gd name="connsiteX1" fmla="*/ 8869680 w 8869680"/>
              <a:gd name="connsiteY1" fmla="*/ 12953 h 25908"/>
            </a:gdLst>
            <a:ahLst/>
            <a:cxnLst>
              <a:cxn ang="0">
                <a:pos x="connsiteX0" y="connsiteY0"/>
              </a:cxn>
              <a:cxn ang="1">
                <a:pos x="connsiteX1" y="connsiteY1"/>
              </a:cxn>
            </a:cxnLst>
            <a:rect l="l" t="t" r="r" b="b"/>
            <a:pathLst>
              <a:path w="8869680" h="25908">
                <a:moveTo>
                  <a:pt x="0" y="12953"/>
                </a:moveTo>
                <a:lnTo>
                  <a:pt x="8869680" y="12953"/>
                </a:lnTo>
              </a:path>
            </a:pathLst>
          </a:custGeom>
          <a:ln w="25400">
            <a:solidFill>
              <a:srgbClr val="4FAF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8" name="Freeform 3"/>
          <p:cNvSpPr/>
          <p:nvPr/>
        </p:nvSpPr>
        <p:spPr>
          <a:xfrm>
            <a:off x="766763" y="5124450"/>
            <a:ext cx="7585075" cy="23813"/>
          </a:xfrm>
          <a:custGeom>
            <a:avLst/>
            <a:gdLst>
              <a:gd name="connsiteX0" fmla="*/ 0 w 8869680"/>
              <a:gd name="connsiteY0" fmla="*/ 12953 h 25908"/>
              <a:gd name="connsiteX1" fmla="*/ 8869680 w 8869680"/>
              <a:gd name="connsiteY1" fmla="*/ 12953 h 25908"/>
            </a:gdLst>
            <a:ahLst/>
            <a:cxnLst>
              <a:cxn ang="0">
                <a:pos x="connsiteX0" y="connsiteY0"/>
              </a:cxn>
              <a:cxn ang="1">
                <a:pos x="connsiteX1" y="connsiteY1"/>
              </a:cxn>
            </a:cxnLst>
            <a:rect l="l" t="t" r="r" b="b"/>
            <a:pathLst>
              <a:path w="8869680" h="25908">
                <a:moveTo>
                  <a:pt x="0" y="12953"/>
                </a:moveTo>
                <a:lnTo>
                  <a:pt x="8869680" y="12953"/>
                </a:lnTo>
              </a:path>
            </a:pathLst>
          </a:custGeom>
          <a:ln w="25400">
            <a:solidFill>
              <a:srgbClr val="4FAF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86020" name="TextBox 1"/>
          <p:cNvSpPr txBox="1">
            <a:spLocks noChangeArrowheads="1"/>
          </p:cNvSpPr>
          <p:nvPr/>
        </p:nvSpPr>
        <p:spPr bwMode="auto">
          <a:xfrm>
            <a:off x="1042988" y="6210300"/>
            <a:ext cx="101600" cy="139700"/>
          </a:xfrm>
          <a:prstGeom prst="rect">
            <a:avLst/>
          </a:prstGeom>
          <a:noFill/>
          <a:ln w="9525">
            <a:noFill/>
            <a:miter lim="800000"/>
          </a:ln>
        </p:spPr>
        <p:txBody>
          <a:bodyPr wrap="none" lIns="0" tIns="0" rIns="0" bIns="40078">
            <a:spAutoFit/>
          </a:bodyPr>
          <a:lstStyle/>
          <a:p>
            <a:pPr>
              <a:lnSpc>
                <a:spcPts val="790"/>
              </a:lnSpc>
            </a:pPr>
            <a:r>
              <a:rPr lang="en-US" altLang="zh-CN" sz="600">
                <a:solidFill>
                  <a:srgbClr val="7E7E7E"/>
                </a:solidFill>
                <a:latin typeface="Times New Roman" panose="02020603050405020304" pitchFamily="18" charset="0"/>
                <a:cs typeface="Times New Roman" panose="02020603050405020304" pitchFamily="18" charset="0"/>
              </a:rPr>
              <a:t>25</a:t>
            </a:r>
            <a:endParaRPr lang="en-US" altLang="zh-CN" sz="600">
              <a:solidFill>
                <a:srgbClr val="7E7E7E"/>
              </a:solidFill>
              <a:latin typeface="Times New Roman" panose="02020603050405020304" pitchFamily="18" charset="0"/>
              <a:cs typeface="Times New Roman" panose="02020603050405020304" pitchFamily="18" charset="0"/>
            </a:endParaRPr>
          </a:p>
        </p:txBody>
      </p:sp>
      <p:sp>
        <p:nvSpPr>
          <p:cNvPr id="9" name="TextBox 1"/>
          <p:cNvSpPr txBox="1"/>
          <p:nvPr/>
        </p:nvSpPr>
        <p:spPr>
          <a:xfrm>
            <a:off x="1908175" y="333375"/>
            <a:ext cx="5040313" cy="523875"/>
          </a:xfrm>
          <a:prstGeom prst="rect">
            <a:avLst/>
          </a:prstGeom>
          <a:noFill/>
        </p:spPr>
        <p:txBody>
          <a:bodyPr lIns="0" tIns="0" rIns="0" bIns="40078">
            <a:spAutoFit/>
          </a:bodyPr>
          <a:lstStyle/>
          <a:p>
            <a:pPr algn="ctr">
              <a:lnSpc>
                <a:spcPts val="3770"/>
              </a:lnSpc>
              <a:defRPr/>
            </a:pPr>
            <a:r>
              <a:rPr kumimoji="1" lang="en-US" altLang="zh-CN" sz="3200" b="1" dirty="0">
                <a:solidFill>
                  <a:srgbClr val="FFFF00"/>
                </a:solidFill>
                <a:latin typeface="+mj-lt"/>
                <a:ea typeface="楷体_GB2312" pitchFamily="49" charset="-122"/>
                <a:cs typeface="+mj-cs"/>
              </a:rPr>
              <a:t>测试数据</a:t>
            </a:r>
            <a:endParaRPr kumimoji="1" lang="en-US" altLang="zh-CN" sz="3200" b="1" dirty="0">
              <a:solidFill>
                <a:srgbClr val="FFFF00"/>
              </a:solidFill>
              <a:latin typeface="+mj-lt"/>
              <a:ea typeface="楷体_GB2312" pitchFamily="49" charset="-122"/>
              <a:cs typeface="+mj-cs"/>
            </a:endParaRPr>
          </a:p>
        </p:txBody>
      </p:sp>
      <p:sp>
        <p:nvSpPr>
          <p:cNvPr id="86022" name="TextBox 1"/>
          <p:cNvSpPr txBox="1">
            <a:spLocks noChangeArrowheads="1"/>
          </p:cNvSpPr>
          <p:nvPr/>
        </p:nvSpPr>
        <p:spPr bwMode="auto">
          <a:xfrm>
            <a:off x="1193800" y="2971800"/>
            <a:ext cx="3693795" cy="1139190"/>
          </a:xfrm>
          <a:prstGeom prst="rect">
            <a:avLst/>
          </a:prstGeom>
          <a:noFill/>
          <a:ln w="9525">
            <a:noFill/>
            <a:miter lim="800000"/>
          </a:ln>
        </p:spPr>
        <p:txBody>
          <a:bodyPr wrap="none" lIns="0" tIns="0" rIns="0" bIns="40078">
            <a:spAutoFit/>
          </a:bodyPr>
          <a:lstStyle/>
          <a:p>
            <a:pPr>
              <a:lnSpc>
                <a:spcPts val="2275"/>
              </a:lnSpc>
            </a:pPr>
            <a:r>
              <a:rPr lang="en-US" altLang="zh-CN" b="1">
                <a:solidFill>
                  <a:srgbClr val="0070C0"/>
                </a:solidFill>
                <a:latin typeface="宋体" panose="02010600030101010101" pitchFamily="2" charset="-122"/>
              </a:rPr>
              <a:t>垫底数据 </a:t>
            </a:r>
            <a:r>
              <a:rPr lang="en-US" altLang="zh-CN" b="1">
                <a:solidFill>
                  <a:srgbClr val="0070C0"/>
                </a:solidFill>
                <a:latin typeface="Times New Roman" panose="02020603050405020304" pitchFamily="18" charset="0"/>
                <a:cs typeface="Times New Roman" panose="02020603050405020304" pitchFamily="18" charset="0"/>
              </a:rPr>
              <a:t>+</a:t>
            </a:r>
            <a:r>
              <a:rPr lang="en-US" altLang="zh-CN" b="1">
                <a:solidFill>
                  <a:srgbClr val="0070C0"/>
                </a:solidFill>
                <a:latin typeface="宋体" panose="02010600030101010101" pitchFamily="2" charset="-122"/>
              </a:rPr>
              <a:t>运行数据（参数化数据）</a:t>
            </a:r>
            <a:endParaRPr lang="en-US" altLang="zh-CN" b="1">
              <a:solidFill>
                <a:srgbClr val="0070C0"/>
              </a:solidFill>
              <a:latin typeface="宋体" panose="02010600030101010101" pitchFamily="2" charset="-122"/>
            </a:endParaRPr>
          </a:p>
          <a:p>
            <a:pPr>
              <a:lnSpc>
                <a:spcPts val="875"/>
              </a:lnSpc>
            </a:pPr>
            <a:endParaRPr lang="en-US" altLang="zh-CN" b="1">
              <a:solidFill>
                <a:srgbClr val="0070C0"/>
              </a:solidFill>
            </a:endParaRPr>
          </a:p>
          <a:p>
            <a:pPr>
              <a:lnSpc>
                <a:spcPts val="2275"/>
              </a:lnSpc>
            </a:pPr>
            <a:r>
              <a:rPr lang="en-US" altLang="zh-CN" b="1">
                <a:solidFill>
                  <a:srgbClr val="0070C0"/>
                </a:solidFill>
                <a:latin typeface="Times New Roman" panose="02020603050405020304" pitchFamily="18" charset="0"/>
                <a:cs typeface="Times New Roman" panose="02020603050405020304" pitchFamily="18" charset="0"/>
              </a:rPr>
              <a:t>– SQL</a:t>
            </a:r>
            <a:r>
              <a:rPr lang="en-US" altLang="zh-CN" b="1">
                <a:solidFill>
                  <a:srgbClr val="0070C0"/>
                </a:solidFill>
                <a:latin typeface="宋体" panose="02010600030101010101" pitchFamily="2" charset="-122"/>
              </a:rPr>
              <a:t>脚本生成</a:t>
            </a:r>
            <a:endParaRPr lang="en-US" altLang="zh-CN" b="1">
              <a:solidFill>
                <a:srgbClr val="0070C0"/>
              </a:solidFill>
              <a:latin typeface="宋体" panose="02010600030101010101" pitchFamily="2" charset="-122"/>
            </a:endParaRPr>
          </a:p>
          <a:p>
            <a:pPr>
              <a:lnSpc>
                <a:spcPts val="875"/>
              </a:lnSpc>
            </a:pPr>
            <a:endParaRPr lang="en-US" altLang="zh-CN" b="1">
              <a:solidFill>
                <a:srgbClr val="0070C0"/>
              </a:solidFill>
            </a:endParaRPr>
          </a:p>
          <a:p>
            <a:pPr>
              <a:lnSpc>
                <a:spcPts val="2275"/>
              </a:lnSpc>
            </a:pPr>
            <a:r>
              <a:rPr lang="en-US" altLang="zh-CN" b="1">
                <a:solidFill>
                  <a:srgbClr val="0070C0"/>
                </a:solidFill>
                <a:latin typeface="Times New Roman" panose="02020603050405020304" pitchFamily="18" charset="0"/>
                <a:cs typeface="Times New Roman" panose="02020603050405020304" pitchFamily="18" charset="0"/>
              </a:rPr>
              <a:t>– UI</a:t>
            </a:r>
            <a:r>
              <a:rPr lang="en-US" altLang="zh-CN" b="1">
                <a:solidFill>
                  <a:srgbClr val="0070C0"/>
                </a:solidFill>
                <a:latin typeface="宋体" panose="02010600030101010101" pitchFamily="2" charset="-122"/>
              </a:rPr>
              <a:t>验收</a:t>
            </a:r>
            <a:endParaRPr lang="en-US" altLang="zh-CN" b="1">
              <a:solidFill>
                <a:srgbClr val="0070C0"/>
              </a:solidFill>
              <a:latin typeface="宋体" panose="02010600030101010101" pitchFamily="2" charset="-122"/>
            </a:endParaRPr>
          </a:p>
        </p:txBody>
      </p:sp>
      <p:sp>
        <p:nvSpPr>
          <p:cNvPr id="86023" name="TextBox 1"/>
          <p:cNvSpPr txBox="1">
            <a:spLocks noChangeArrowheads="1"/>
          </p:cNvSpPr>
          <p:nvPr/>
        </p:nvSpPr>
        <p:spPr bwMode="auto">
          <a:xfrm>
            <a:off x="1193800" y="4205288"/>
            <a:ext cx="2010410" cy="735330"/>
          </a:xfrm>
          <a:prstGeom prst="rect">
            <a:avLst/>
          </a:prstGeom>
          <a:noFill/>
          <a:ln w="9525">
            <a:noFill/>
            <a:miter lim="800000"/>
          </a:ln>
        </p:spPr>
        <p:txBody>
          <a:bodyPr wrap="none" lIns="0" tIns="0" rIns="0" bIns="40078">
            <a:spAutoFit/>
          </a:bodyPr>
          <a:lstStyle/>
          <a:p>
            <a:pPr>
              <a:lnSpc>
                <a:spcPts val="2275"/>
              </a:lnSpc>
            </a:pPr>
            <a:r>
              <a:rPr lang="en-US" altLang="zh-CN" b="1">
                <a:solidFill>
                  <a:srgbClr val="0070C0"/>
                </a:solidFill>
                <a:latin typeface="Times New Roman" panose="02020603050405020304" pitchFamily="18" charset="0"/>
                <a:cs typeface="Times New Roman" panose="02020603050405020304" pitchFamily="18" charset="0"/>
              </a:rPr>
              <a:t>– </a:t>
            </a:r>
            <a:r>
              <a:rPr lang="en-US" altLang="zh-CN" b="1">
                <a:solidFill>
                  <a:srgbClr val="0070C0"/>
                </a:solidFill>
                <a:latin typeface="宋体" panose="02010600030101010101" pitchFamily="2" charset="-122"/>
              </a:rPr>
              <a:t>脱敏后生产数据库</a:t>
            </a:r>
            <a:endParaRPr lang="en-US" altLang="zh-CN" b="1">
              <a:solidFill>
                <a:srgbClr val="0070C0"/>
              </a:solidFill>
              <a:latin typeface="宋体" panose="02010600030101010101" pitchFamily="2" charset="-122"/>
            </a:endParaRPr>
          </a:p>
          <a:p>
            <a:pPr>
              <a:lnSpc>
                <a:spcPts val="875"/>
              </a:lnSpc>
            </a:pPr>
            <a:endParaRPr lang="en-US" altLang="zh-CN" b="1">
              <a:solidFill>
                <a:srgbClr val="0070C0"/>
              </a:solidFill>
            </a:endParaRPr>
          </a:p>
          <a:p>
            <a:pPr>
              <a:lnSpc>
                <a:spcPts val="2275"/>
              </a:lnSpc>
            </a:pPr>
            <a:r>
              <a:rPr lang="en-US" altLang="zh-CN" b="1">
                <a:solidFill>
                  <a:srgbClr val="0070C0"/>
                </a:solidFill>
                <a:latin typeface="Times New Roman" panose="02020603050405020304" pitchFamily="18" charset="0"/>
                <a:cs typeface="Times New Roman" panose="02020603050405020304" pitchFamily="18" charset="0"/>
              </a:rPr>
              <a:t>– </a:t>
            </a:r>
            <a:r>
              <a:rPr lang="en-US" altLang="zh-CN" b="1">
                <a:solidFill>
                  <a:srgbClr val="0070C0"/>
                </a:solidFill>
                <a:latin typeface="宋体" panose="02010600030101010101" pitchFamily="2" charset="-122"/>
              </a:rPr>
              <a:t>生产日志文件</a:t>
            </a:r>
            <a:endParaRPr lang="en-US" altLang="zh-CN" b="1">
              <a:solidFill>
                <a:srgbClr val="0070C0"/>
              </a:solidFill>
              <a:latin typeface="宋体" panose="02010600030101010101" pitchFamily="2" charset="-122"/>
            </a:endParaRPr>
          </a:p>
        </p:txBody>
      </p:sp>
      <p:sp>
        <p:nvSpPr>
          <p:cNvPr id="86024" name="TextBox 1"/>
          <p:cNvSpPr txBox="1">
            <a:spLocks noChangeArrowheads="1"/>
          </p:cNvSpPr>
          <p:nvPr/>
        </p:nvSpPr>
        <p:spPr bwMode="auto">
          <a:xfrm>
            <a:off x="1119188" y="1878013"/>
            <a:ext cx="5267325" cy="695325"/>
          </a:xfrm>
          <a:prstGeom prst="rect">
            <a:avLst/>
          </a:prstGeom>
          <a:noFill/>
          <a:ln w="9525">
            <a:noFill/>
            <a:miter lim="800000"/>
          </a:ln>
        </p:spPr>
        <p:txBody>
          <a:bodyPr wrap="none" lIns="0" tIns="0" rIns="0" bIns="40078">
            <a:spAutoFit/>
          </a:bodyPr>
          <a:lstStyle/>
          <a:p>
            <a:pPr>
              <a:lnSpc>
                <a:spcPts val="2190"/>
              </a:lnSpc>
            </a:pPr>
            <a:r>
              <a:rPr lang="en-US" altLang="zh-CN" sz="2500">
                <a:solidFill>
                  <a:srgbClr val="0070C0"/>
                </a:solidFill>
                <a:latin typeface="Times New Roman" panose="02020603050405020304" pitchFamily="18" charset="0"/>
                <a:cs typeface="Times New Roman" panose="02020603050405020304" pitchFamily="18" charset="0"/>
              </a:rPr>
              <a:t>insert into table1 (id,data,time,value)</a:t>
            </a:r>
            <a:endParaRPr lang="en-US" altLang="zh-CN" sz="2500">
              <a:solidFill>
                <a:srgbClr val="0070C0"/>
              </a:solidFill>
              <a:latin typeface="Times New Roman" panose="02020603050405020304" pitchFamily="18" charset="0"/>
              <a:cs typeface="Times New Roman" panose="02020603050405020304" pitchFamily="18" charset="0"/>
            </a:endParaRPr>
          </a:p>
          <a:p>
            <a:pPr>
              <a:lnSpc>
                <a:spcPts val="2890"/>
              </a:lnSpc>
            </a:pPr>
            <a:r>
              <a:rPr lang="en-US" altLang="zh-CN" sz="2500">
                <a:solidFill>
                  <a:srgbClr val="0070C0"/>
                </a:solidFill>
                <a:latin typeface="Times New Roman" panose="02020603050405020304" pitchFamily="18" charset="0"/>
                <a:cs typeface="Times New Roman" panose="02020603050405020304" pitchFamily="18" charset="0"/>
              </a:rPr>
              <a:t>values(sequence1, 2012/10/1,  0:0:0,  1)</a:t>
            </a:r>
            <a:endParaRPr lang="en-US" altLang="zh-CN" sz="2500">
              <a:solidFill>
                <a:srgbClr val="0070C0"/>
              </a:solidFill>
              <a:latin typeface="Times New Roman" panose="02020603050405020304" pitchFamily="18" charset="0"/>
              <a:cs typeface="Times New Roman" panose="02020603050405020304" pitchFamily="18" charset="0"/>
            </a:endParaRPr>
          </a:p>
        </p:txBody>
      </p:sp>
      <p:sp>
        <p:nvSpPr>
          <p:cNvPr id="86025" name="TextBox 1"/>
          <p:cNvSpPr txBox="1">
            <a:spLocks noChangeArrowheads="1"/>
          </p:cNvSpPr>
          <p:nvPr/>
        </p:nvSpPr>
        <p:spPr bwMode="auto">
          <a:xfrm>
            <a:off x="955675" y="5472113"/>
            <a:ext cx="4836160" cy="331470"/>
          </a:xfrm>
          <a:prstGeom prst="rect">
            <a:avLst/>
          </a:prstGeom>
          <a:noFill/>
          <a:ln w="9525">
            <a:noFill/>
            <a:miter lim="800000"/>
          </a:ln>
        </p:spPr>
        <p:txBody>
          <a:bodyPr wrap="none" lIns="0" tIns="0" rIns="0" bIns="40078">
            <a:spAutoFit/>
          </a:bodyPr>
          <a:lstStyle/>
          <a:p>
            <a:pPr>
              <a:lnSpc>
                <a:spcPts val="2275"/>
              </a:lnSpc>
            </a:pPr>
            <a:r>
              <a:rPr lang="en-US" altLang="zh-CN" b="1">
                <a:solidFill>
                  <a:srgbClr val="0070C0"/>
                </a:solidFill>
                <a:latin typeface="Times New Roman" panose="02020603050405020304" pitchFamily="18" charset="0"/>
                <a:cs typeface="Times New Roman" panose="02020603050405020304" pitchFamily="18" charset="0"/>
              </a:rPr>
              <a:t>T</a:t>
            </a:r>
            <a:r>
              <a:rPr lang="en-US" altLang="zh-CN" b="1">
                <a:solidFill>
                  <a:srgbClr val="0070C0"/>
                </a:solidFill>
                <a:latin typeface="宋体" panose="02010600030101010101" pitchFamily="2" charset="-122"/>
              </a:rPr>
              <a:t>产品：生产数据少量</a:t>
            </a:r>
            <a:r>
              <a:rPr lang="en-US" altLang="zh-CN" b="1">
                <a:solidFill>
                  <a:srgbClr val="0070C0"/>
                </a:solidFill>
                <a:latin typeface="Times New Roman" panose="02020603050405020304" pitchFamily="18" charset="0"/>
                <a:cs typeface="Times New Roman" panose="02020603050405020304" pitchFamily="18" charset="0"/>
              </a:rPr>
              <a:t>Demo</a:t>
            </a:r>
            <a:r>
              <a:rPr lang="en-US" altLang="zh-CN" b="1">
                <a:solidFill>
                  <a:srgbClr val="0070C0"/>
                </a:solidFill>
                <a:latin typeface="宋体" panose="02010600030101010101" pitchFamily="2" charset="-122"/>
              </a:rPr>
              <a:t>数据进行逻辑复制。</a:t>
            </a:r>
            <a:endParaRPr lang="en-US" altLang="zh-CN" b="1">
              <a:solidFill>
                <a:srgbClr val="0070C0"/>
              </a:solidFill>
              <a:latin typeface="宋体" panose="02010600030101010101" pitchFamily="2"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Picture 3"/>
          <p:cNvPicPr>
            <a:picLocks noChangeAspect="1" noChangeArrowheads="1"/>
          </p:cNvPicPr>
          <p:nvPr/>
        </p:nvPicPr>
        <p:blipFill>
          <a:blip r:embed="rId1"/>
          <a:srcRect/>
          <a:stretch>
            <a:fillRect/>
          </a:stretch>
        </p:blipFill>
        <p:spPr bwMode="auto">
          <a:xfrm>
            <a:off x="827088" y="1484313"/>
            <a:ext cx="7683500" cy="4824412"/>
          </a:xfrm>
          <a:prstGeom prst="rect">
            <a:avLst/>
          </a:prstGeom>
          <a:noFill/>
          <a:ln w="9525">
            <a:noFill/>
            <a:miter lim="800000"/>
            <a:headEnd/>
            <a:tailEnd/>
          </a:ln>
        </p:spPr>
      </p:pic>
      <p:sp>
        <p:nvSpPr>
          <p:cNvPr id="87042" name="TextBox 1"/>
          <p:cNvSpPr txBox="1">
            <a:spLocks noChangeArrowheads="1"/>
          </p:cNvSpPr>
          <p:nvPr/>
        </p:nvSpPr>
        <p:spPr bwMode="auto">
          <a:xfrm>
            <a:off x="1042988" y="6210300"/>
            <a:ext cx="101600" cy="139700"/>
          </a:xfrm>
          <a:prstGeom prst="rect">
            <a:avLst/>
          </a:prstGeom>
          <a:noFill/>
          <a:ln w="9525">
            <a:noFill/>
            <a:miter lim="800000"/>
          </a:ln>
        </p:spPr>
        <p:txBody>
          <a:bodyPr wrap="none" lIns="0" tIns="0" rIns="0" bIns="40078">
            <a:spAutoFit/>
          </a:bodyPr>
          <a:lstStyle/>
          <a:p>
            <a:pPr>
              <a:lnSpc>
                <a:spcPts val="790"/>
              </a:lnSpc>
            </a:pPr>
            <a:r>
              <a:rPr lang="en-US" altLang="zh-CN" sz="600">
                <a:solidFill>
                  <a:srgbClr val="7E7E7E"/>
                </a:solidFill>
                <a:latin typeface="Times New Roman" panose="02020603050405020304" pitchFamily="18" charset="0"/>
                <a:cs typeface="Times New Roman" panose="02020603050405020304" pitchFamily="18" charset="0"/>
              </a:rPr>
              <a:t>26</a:t>
            </a:r>
            <a:endParaRPr lang="en-US" altLang="zh-CN" sz="600">
              <a:solidFill>
                <a:srgbClr val="7E7E7E"/>
              </a:solidFill>
              <a:latin typeface="Times New Roman" panose="02020603050405020304" pitchFamily="18" charset="0"/>
              <a:cs typeface="Times New Roman" panose="02020603050405020304" pitchFamily="18" charset="0"/>
            </a:endParaRPr>
          </a:p>
        </p:txBody>
      </p:sp>
      <p:sp>
        <p:nvSpPr>
          <p:cNvPr id="10" name="TextBox 1"/>
          <p:cNvSpPr txBox="1"/>
          <p:nvPr/>
        </p:nvSpPr>
        <p:spPr>
          <a:xfrm>
            <a:off x="1619250" y="333375"/>
            <a:ext cx="5113338" cy="523875"/>
          </a:xfrm>
          <a:prstGeom prst="rect">
            <a:avLst/>
          </a:prstGeom>
          <a:noFill/>
        </p:spPr>
        <p:txBody>
          <a:bodyPr lIns="0" tIns="0" rIns="0" bIns="40078">
            <a:spAutoFit/>
          </a:bodyPr>
          <a:lstStyle/>
          <a:p>
            <a:pPr>
              <a:lnSpc>
                <a:spcPts val="3770"/>
              </a:lnSpc>
              <a:defRPr/>
            </a:pPr>
            <a:r>
              <a:rPr kumimoji="1" lang="en-US" altLang="zh-CN" sz="3200" b="1" dirty="0">
                <a:solidFill>
                  <a:srgbClr val="FFFF00"/>
                </a:solidFill>
                <a:latin typeface="+mj-lt"/>
                <a:ea typeface="楷体_GB2312" pitchFamily="49" charset="-122"/>
                <a:cs typeface="+mj-cs"/>
              </a:rPr>
              <a:t>测试环境</a:t>
            </a:r>
            <a:r>
              <a:rPr kumimoji="1" lang="zh-CN" altLang="en-US" sz="3200" b="1" dirty="0">
                <a:solidFill>
                  <a:srgbClr val="FFFF00"/>
                </a:solidFill>
                <a:latin typeface="+mj-lt"/>
                <a:ea typeface="楷体_GB2312" pitchFamily="49" charset="-122"/>
                <a:cs typeface="+mj-cs"/>
              </a:rPr>
              <a:t>：不仅仅是服务器</a:t>
            </a:r>
            <a:endParaRPr kumimoji="1" lang="en-US" altLang="zh-CN" sz="3200" b="1" dirty="0">
              <a:solidFill>
                <a:srgbClr val="FFFF00"/>
              </a:solidFill>
              <a:latin typeface="+mj-lt"/>
              <a:ea typeface="楷体_GB2312" pitchFamily="49" charset="-122"/>
              <a:cs typeface="+mj-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547813" y="366713"/>
            <a:ext cx="6024562" cy="561975"/>
          </a:xfrm>
        </p:spPr>
        <p:txBody>
          <a:bodyPr/>
          <a:lstStyle/>
          <a:p>
            <a:pPr algn="ctr">
              <a:defRPr/>
            </a:pPr>
            <a:r>
              <a:rPr lang="en-US" altLang="zh-CN" sz="3200" dirty="0" smtClean="0">
                <a:solidFill>
                  <a:srgbClr val="FFFF00"/>
                </a:solidFill>
                <a:latin typeface="+mj-ea"/>
              </a:rPr>
              <a:t>6.1 </a:t>
            </a:r>
            <a:r>
              <a:rPr lang="zh-CN" altLang="en-US" sz="3200" dirty="0" smtClean="0">
                <a:solidFill>
                  <a:srgbClr val="FFFF00"/>
                </a:solidFill>
                <a:latin typeface="+mj-ea"/>
              </a:rPr>
              <a:t>功能测试 </a:t>
            </a:r>
            <a:endParaRPr lang="en-US" altLang="zh-CN" sz="3200" dirty="0">
              <a:solidFill>
                <a:srgbClr val="FFFF00"/>
              </a:solidFill>
              <a:latin typeface="+mj-ea"/>
            </a:endParaRPr>
          </a:p>
        </p:txBody>
      </p:sp>
      <p:sp>
        <p:nvSpPr>
          <p:cNvPr id="3" name="内容占位符 2"/>
          <p:cNvSpPr>
            <a:spLocks noGrp="1"/>
          </p:cNvSpPr>
          <p:nvPr>
            <p:ph idx="1"/>
          </p:nvPr>
        </p:nvSpPr>
        <p:spPr>
          <a:xfrm>
            <a:off x="677545" y="1696085"/>
            <a:ext cx="7916545" cy="4420235"/>
          </a:xfrm>
        </p:spPr>
        <p:txBody>
          <a:bodyPr>
            <a:normAutofit lnSpcReduction="10000"/>
          </a:bodyPr>
          <a:p>
            <a:pPr marL="0" indent="0" algn="just" eaLnBrk="1" latinLnBrk="0" hangingPunct="1">
              <a:lnSpc>
                <a:spcPct val="175000"/>
              </a:lnSpc>
              <a:spcBef>
                <a:spcPts val="0"/>
              </a:spcBef>
              <a:buNone/>
            </a:pPr>
            <a:r>
              <a:rPr lang="zh-CN" altLang="en-US" sz="2800" dirty="0" smtClean="0">
                <a:solidFill>
                  <a:srgbClr val="0070C0"/>
                </a:solidFill>
                <a:latin typeface="华文楷体" panose="02010600040101010101" charset="-122"/>
                <a:ea typeface="华文楷体" panose="02010600040101010101" charset="-122"/>
                <a:cs typeface="华文楷体" panose="02010600040101010101" charset="-122"/>
              </a:rPr>
              <a:t>        系统级功能测试</a:t>
            </a:r>
            <a:r>
              <a:rPr lang="zh-CN" altLang="en-US" sz="2800" dirty="0">
                <a:solidFill>
                  <a:srgbClr val="0070C0"/>
                </a:solidFill>
                <a:latin typeface="华文楷体" panose="02010600040101010101" charset="-122"/>
                <a:ea typeface="华文楷体" panose="02010600040101010101" charset="-122"/>
                <a:cs typeface="华文楷体" panose="02010600040101010101" charset="-122"/>
              </a:rPr>
              <a:t>，</a:t>
            </a:r>
            <a:r>
              <a:rPr lang="zh-CN" altLang="en-US" sz="2800" dirty="0" smtClean="0">
                <a:solidFill>
                  <a:srgbClr val="0070C0"/>
                </a:solidFill>
                <a:latin typeface="华文楷体" panose="02010600040101010101" charset="-122"/>
                <a:ea typeface="华文楷体" panose="02010600040101010101" charset="-122"/>
                <a:cs typeface="华文楷体" panose="02010600040101010101" charset="-122"/>
              </a:rPr>
              <a:t>不仅</a:t>
            </a:r>
            <a:r>
              <a:rPr lang="zh-CN" altLang="en-US" sz="2800" dirty="0">
                <a:solidFill>
                  <a:srgbClr val="0070C0"/>
                </a:solidFill>
                <a:latin typeface="华文楷体" panose="02010600040101010101" charset="-122"/>
                <a:ea typeface="华文楷体" panose="02010600040101010101" charset="-122"/>
                <a:cs typeface="华文楷体" panose="02010600040101010101" charset="-122"/>
              </a:rPr>
              <a:t>要考虑模块之间的</a:t>
            </a:r>
            <a:r>
              <a:rPr lang="zh-CN" altLang="en-US" sz="2800" dirty="0" smtClean="0">
                <a:solidFill>
                  <a:srgbClr val="0070C0"/>
                </a:solidFill>
                <a:latin typeface="华文楷体" panose="02010600040101010101" charset="-122"/>
                <a:ea typeface="华文楷体" panose="02010600040101010101" charset="-122"/>
                <a:cs typeface="华文楷体" panose="02010600040101010101" charset="-122"/>
              </a:rPr>
              <a:t>相互作用</a:t>
            </a:r>
            <a:r>
              <a:rPr lang="zh-CN" altLang="en-US" sz="2800" dirty="0">
                <a:solidFill>
                  <a:srgbClr val="0070C0"/>
                </a:solidFill>
                <a:latin typeface="华文楷体" panose="02010600040101010101" charset="-122"/>
                <a:ea typeface="华文楷体" panose="02010600040101010101" charset="-122"/>
                <a:cs typeface="华文楷体" panose="02010600040101010101" charset="-122"/>
              </a:rPr>
              <a:t>，</a:t>
            </a:r>
            <a:r>
              <a:rPr lang="zh-CN" altLang="en-US" sz="2800" dirty="0" smtClean="0">
                <a:solidFill>
                  <a:srgbClr val="0070C0"/>
                </a:solidFill>
                <a:latin typeface="华文楷体" panose="02010600040101010101" charset="-122"/>
                <a:ea typeface="华文楷体" panose="02010600040101010101" charset="-122"/>
                <a:cs typeface="华文楷体" panose="02010600040101010101" charset="-122"/>
              </a:rPr>
              <a:t>而且要</a:t>
            </a:r>
            <a:r>
              <a:rPr lang="zh-CN" altLang="en-US" sz="2800" dirty="0">
                <a:solidFill>
                  <a:srgbClr val="0070C0"/>
                </a:solidFill>
                <a:latin typeface="华文楷体" panose="02010600040101010101" charset="-122"/>
                <a:ea typeface="华文楷体" panose="02010600040101010101" charset="-122"/>
                <a:cs typeface="华文楷体" panose="02010600040101010101" charset="-122"/>
              </a:rPr>
              <a:t>考虑</a:t>
            </a:r>
            <a:r>
              <a:rPr lang="zh-CN" altLang="en-US" sz="2800" dirty="0" smtClean="0">
                <a:solidFill>
                  <a:srgbClr val="0070C0"/>
                </a:solidFill>
                <a:latin typeface="华文楷体" panose="02010600040101010101" charset="-122"/>
                <a:ea typeface="华文楷体" panose="02010600040101010101" charset="-122"/>
                <a:cs typeface="华文楷体" panose="02010600040101010101" charset="-122"/>
              </a:rPr>
              <a:t>系统的应用环境</a:t>
            </a:r>
            <a:r>
              <a:rPr lang="zh-CN" altLang="en-US" sz="2800" dirty="0">
                <a:solidFill>
                  <a:srgbClr val="0070C0"/>
                </a:solidFill>
                <a:latin typeface="华文楷体" panose="02010600040101010101" charset="-122"/>
                <a:ea typeface="华文楷体" panose="02010600040101010101" charset="-122"/>
                <a:cs typeface="华文楷体" panose="02010600040101010101" charset="-122"/>
              </a:rPr>
              <a:t>，</a:t>
            </a:r>
            <a:r>
              <a:rPr lang="zh-CN" altLang="en-US" sz="2800" dirty="0" smtClean="0">
                <a:solidFill>
                  <a:srgbClr val="0070C0"/>
                </a:solidFill>
                <a:latin typeface="华文楷体" panose="02010600040101010101" charset="-122"/>
                <a:ea typeface="华文楷体" panose="02010600040101010101" charset="-122"/>
                <a:cs typeface="华文楷体" panose="02010600040101010101" charset="-122"/>
              </a:rPr>
              <a:t>其</a:t>
            </a:r>
            <a:r>
              <a:rPr lang="zh-CN" altLang="en-US" sz="2800" dirty="0">
                <a:solidFill>
                  <a:srgbClr val="0070C0"/>
                </a:solidFill>
                <a:latin typeface="华文楷体" panose="02010600040101010101" charset="-122"/>
                <a:ea typeface="华文楷体" panose="02010600040101010101" charset="-122"/>
                <a:cs typeface="华文楷体" panose="02010600040101010101" charset="-122"/>
              </a:rPr>
              <a:t>衡量标准</a:t>
            </a:r>
            <a:r>
              <a:rPr lang="zh-CN" altLang="en-US" sz="2800" dirty="0" smtClean="0">
                <a:solidFill>
                  <a:srgbClr val="0070C0"/>
                </a:solidFill>
                <a:latin typeface="华文楷体" panose="02010600040101010101" charset="-122"/>
                <a:ea typeface="华文楷体" panose="02010600040101010101" charset="-122"/>
                <a:cs typeface="华文楷体" panose="02010600040101010101" charset="-122"/>
              </a:rPr>
              <a:t>是实现产品规格说明</a:t>
            </a:r>
            <a:r>
              <a:rPr lang="zh-CN" altLang="en-US" sz="2800" dirty="0">
                <a:solidFill>
                  <a:srgbClr val="0070C0"/>
                </a:solidFill>
                <a:latin typeface="华文楷体" panose="02010600040101010101" charset="-122"/>
                <a:ea typeface="华文楷体" panose="02010600040101010101" charset="-122"/>
                <a:cs typeface="华文楷体" panose="02010600040101010101" charset="-122"/>
              </a:rPr>
              <a:t>书上</a:t>
            </a:r>
            <a:r>
              <a:rPr lang="zh-CN" altLang="en-US" sz="2800" dirty="0" smtClean="0">
                <a:solidFill>
                  <a:srgbClr val="0070C0"/>
                </a:solidFill>
                <a:latin typeface="华文楷体" panose="02010600040101010101" charset="-122"/>
                <a:ea typeface="华文楷体" panose="02010600040101010101" charset="-122"/>
                <a:cs typeface="华文楷体" panose="02010600040101010101" charset="-122"/>
              </a:rPr>
              <a:t>所要求的功能</a:t>
            </a:r>
            <a:r>
              <a:rPr lang="zh-CN" altLang="en-US" sz="2800" dirty="0">
                <a:solidFill>
                  <a:srgbClr val="0070C0"/>
                </a:solidFill>
                <a:latin typeface="华文楷体" panose="02010600040101010101" charset="-122"/>
                <a:ea typeface="华文楷体" panose="02010600040101010101" charset="-122"/>
                <a:cs typeface="华文楷体" panose="02010600040101010101" charset="-122"/>
              </a:rPr>
              <a:t>，</a:t>
            </a:r>
            <a:r>
              <a:rPr lang="zh-CN" altLang="en-US" sz="2800" dirty="0" smtClean="0">
                <a:solidFill>
                  <a:srgbClr val="0070C0"/>
                </a:solidFill>
                <a:latin typeface="华文楷体" panose="02010600040101010101" charset="-122"/>
                <a:ea typeface="华文楷体" panose="02010600040101010101" charset="-122"/>
                <a:cs typeface="华文楷体" panose="02010600040101010101" charset="-122"/>
              </a:rPr>
              <a:t>特别</a:t>
            </a:r>
            <a:r>
              <a:rPr lang="zh-CN" altLang="en-US" sz="2800" dirty="0">
                <a:solidFill>
                  <a:srgbClr val="0070C0"/>
                </a:solidFill>
                <a:latin typeface="华文楷体" panose="02010600040101010101" charset="-122"/>
                <a:ea typeface="华文楷体" panose="02010600040101010101" charset="-122"/>
                <a:cs typeface="华文楷体" panose="02010600040101010101" charset="-122"/>
              </a:rPr>
              <a:t>需要模拟用户完成从头到尾</a:t>
            </a:r>
            <a:r>
              <a:rPr lang="en-US" altLang="zh-CN" sz="2800" dirty="0" smtClean="0">
                <a:solidFill>
                  <a:srgbClr val="0070C0"/>
                </a:solidFill>
                <a:latin typeface="华文楷体" panose="02010600040101010101" charset="-122"/>
                <a:ea typeface="华文楷体" panose="02010600040101010101" charset="-122"/>
                <a:cs typeface="华文楷体" panose="02010600040101010101" charset="-122"/>
              </a:rPr>
              <a:t>(End-to-End,</a:t>
            </a:r>
            <a:r>
              <a:rPr lang="zh-CN" altLang="en-US" sz="2800" dirty="0" smtClean="0">
                <a:solidFill>
                  <a:srgbClr val="0070C0"/>
                </a:solidFill>
                <a:latin typeface="华文楷体" panose="02010600040101010101" charset="-122"/>
                <a:ea typeface="华文楷体" panose="02010600040101010101" charset="-122"/>
                <a:cs typeface="华文楷体" panose="02010600040101010101" charset="-122"/>
              </a:rPr>
              <a:t>端</a:t>
            </a:r>
            <a:r>
              <a:rPr lang="zh-CN" altLang="en-US" sz="2800" dirty="0">
                <a:solidFill>
                  <a:srgbClr val="0070C0"/>
                </a:solidFill>
                <a:latin typeface="华文楷体" panose="02010600040101010101" charset="-122"/>
                <a:ea typeface="华文楷体" panose="02010600040101010101" charset="-122"/>
                <a:cs typeface="华文楷体" panose="02010600040101010101" charset="-122"/>
              </a:rPr>
              <a:t>到端</a:t>
            </a:r>
            <a:r>
              <a:rPr lang="en-US" altLang="zh-CN" sz="2800" dirty="0">
                <a:solidFill>
                  <a:srgbClr val="0070C0"/>
                </a:solidFill>
                <a:latin typeface="华文楷体" panose="02010600040101010101" charset="-122"/>
                <a:ea typeface="华文楷体" panose="02010600040101010101" charset="-122"/>
                <a:cs typeface="华文楷体" panose="02010600040101010101" charset="-122"/>
              </a:rPr>
              <a:t>)</a:t>
            </a:r>
            <a:r>
              <a:rPr lang="zh-CN" altLang="en-US" sz="2800" dirty="0" smtClean="0">
                <a:solidFill>
                  <a:srgbClr val="0070C0"/>
                </a:solidFill>
                <a:latin typeface="华文楷体" panose="02010600040101010101" charset="-122"/>
                <a:ea typeface="华文楷体" panose="02010600040101010101" charset="-122"/>
                <a:cs typeface="华文楷体" panose="02010600040101010101" charset="-122"/>
              </a:rPr>
              <a:t>的业务测试</a:t>
            </a:r>
            <a:r>
              <a:rPr lang="zh-CN" altLang="en-US" sz="2800" dirty="0">
                <a:solidFill>
                  <a:srgbClr val="0070C0"/>
                </a:solidFill>
                <a:latin typeface="华文楷体" panose="02010600040101010101" charset="-122"/>
                <a:ea typeface="华文楷体" panose="02010600040101010101" charset="-122"/>
                <a:cs typeface="华文楷体" panose="02010600040101010101" charset="-122"/>
              </a:rPr>
              <a:t>，</a:t>
            </a:r>
            <a:r>
              <a:rPr lang="zh-CN" altLang="en-US" sz="2800" dirty="0" smtClean="0">
                <a:solidFill>
                  <a:srgbClr val="0070C0"/>
                </a:solidFill>
                <a:latin typeface="华文楷体" panose="02010600040101010101" charset="-122"/>
                <a:ea typeface="华文楷体" panose="02010600040101010101" charset="-122"/>
                <a:cs typeface="华文楷体" panose="02010600040101010101" charset="-122"/>
              </a:rPr>
              <a:t>确保系统可以完成</a:t>
            </a:r>
            <a:r>
              <a:rPr lang="zh-CN" altLang="en-US" sz="2800" dirty="0">
                <a:solidFill>
                  <a:srgbClr val="0070C0"/>
                </a:solidFill>
                <a:latin typeface="华文楷体" panose="02010600040101010101" charset="-122"/>
                <a:ea typeface="华文楷体" panose="02010600040101010101" charset="-122"/>
                <a:cs typeface="华文楷体" panose="02010600040101010101" charset="-122"/>
              </a:rPr>
              <a:t>事先设计的</a:t>
            </a:r>
            <a:r>
              <a:rPr lang="zh-CN" altLang="en-US" sz="2800" dirty="0" smtClean="0">
                <a:solidFill>
                  <a:srgbClr val="0070C0"/>
                </a:solidFill>
                <a:latin typeface="华文楷体" panose="02010600040101010101" charset="-122"/>
                <a:ea typeface="华文楷体" panose="02010600040101010101" charset="-122"/>
                <a:cs typeface="华文楷体" panose="02010600040101010101" charset="-122"/>
              </a:rPr>
              <a:t>功能</a:t>
            </a:r>
            <a:r>
              <a:rPr lang="zh-CN" altLang="en-US" sz="2800" dirty="0">
                <a:solidFill>
                  <a:srgbClr val="0070C0"/>
                </a:solidFill>
                <a:latin typeface="华文楷体" panose="02010600040101010101" charset="-122"/>
                <a:ea typeface="华文楷体" panose="02010600040101010101" charset="-122"/>
                <a:cs typeface="华文楷体" panose="02010600040101010101" charset="-122"/>
              </a:rPr>
              <a:t>，</a:t>
            </a:r>
            <a:r>
              <a:rPr lang="zh-CN" altLang="en-US" sz="2800" dirty="0" smtClean="0">
                <a:solidFill>
                  <a:srgbClr val="0070C0"/>
                </a:solidFill>
                <a:latin typeface="华文楷体" panose="02010600040101010101" charset="-122"/>
                <a:ea typeface="华文楷体" panose="02010600040101010101" charset="-122"/>
                <a:cs typeface="华文楷体" panose="02010600040101010101" charset="-122"/>
              </a:rPr>
              <a:t>满足</a:t>
            </a:r>
            <a:r>
              <a:rPr lang="zh-CN" altLang="en-US" sz="2800" dirty="0">
                <a:solidFill>
                  <a:srgbClr val="0070C0"/>
                </a:solidFill>
                <a:latin typeface="华文楷体" panose="02010600040101010101" charset="-122"/>
                <a:ea typeface="华文楷体" panose="02010600040101010101" charset="-122"/>
                <a:cs typeface="华文楷体" panose="02010600040101010101" charset="-122"/>
              </a:rPr>
              <a:t>用户的实际业务需求</a:t>
            </a:r>
            <a:r>
              <a:rPr lang="zh-CN" altLang="en-US" sz="2800" dirty="0" smtClean="0">
                <a:solidFill>
                  <a:srgbClr val="0070C0"/>
                </a:solidFill>
                <a:latin typeface="华文楷体" panose="02010600040101010101" charset="-122"/>
                <a:ea typeface="华文楷体" panose="02010600040101010101" charset="-122"/>
                <a:cs typeface="华文楷体" panose="02010600040101010101" charset="-122"/>
              </a:rPr>
              <a:t>。</a:t>
            </a:r>
            <a:endParaRPr lang="zh-CN" altLang="en-US" sz="2800" dirty="0" smtClean="0">
              <a:solidFill>
                <a:srgbClr val="0070C0"/>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661988" y="5162550"/>
            <a:ext cx="7585075" cy="23813"/>
          </a:xfrm>
          <a:custGeom>
            <a:avLst/>
            <a:gdLst>
              <a:gd name="connsiteX0" fmla="*/ 0 w 8869680"/>
              <a:gd name="connsiteY0" fmla="*/ 12572 h 25146"/>
              <a:gd name="connsiteX1" fmla="*/ 8869680 w 8869680"/>
              <a:gd name="connsiteY1" fmla="*/ 12572 h 25146"/>
            </a:gdLst>
            <a:ahLst/>
            <a:cxnLst>
              <a:cxn ang="0">
                <a:pos x="connsiteX0" y="connsiteY0"/>
              </a:cxn>
              <a:cxn ang="1">
                <a:pos x="connsiteX1" y="connsiteY1"/>
              </a:cxn>
            </a:cxnLst>
            <a:rect l="l" t="t" r="r" b="b"/>
            <a:pathLst>
              <a:path w="8869680" h="25146">
                <a:moveTo>
                  <a:pt x="0" y="12572"/>
                </a:moveTo>
                <a:lnTo>
                  <a:pt x="8869680" y="12572"/>
                </a:lnTo>
              </a:path>
            </a:pathLst>
          </a:custGeom>
          <a:ln w="12700">
            <a:solidFill>
              <a:srgbClr val="4FAF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7" name="Freeform 3"/>
          <p:cNvSpPr/>
          <p:nvPr/>
        </p:nvSpPr>
        <p:spPr>
          <a:xfrm>
            <a:off x="661988" y="5162550"/>
            <a:ext cx="7585075" cy="23813"/>
          </a:xfrm>
          <a:custGeom>
            <a:avLst/>
            <a:gdLst>
              <a:gd name="connsiteX0" fmla="*/ 0 w 8869680"/>
              <a:gd name="connsiteY0" fmla="*/ 12572 h 25146"/>
              <a:gd name="connsiteX1" fmla="*/ 8869680 w 8869680"/>
              <a:gd name="connsiteY1" fmla="*/ 12572 h 25146"/>
            </a:gdLst>
            <a:ahLst/>
            <a:cxnLst>
              <a:cxn ang="0">
                <a:pos x="connsiteX0" y="connsiteY0"/>
              </a:cxn>
              <a:cxn ang="1">
                <a:pos x="connsiteX1" y="connsiteY1"/>
              </a:cxn>
            </a:cxnLst>
            <a:rect l="l" t="t" r="r" b="b"/>
            <a:pathLst>
              <a:path w="8869680" h="25146">
                <a:moveTo>
                  <a:pt x="0" y="12572"/>
                </a:moveTo>
                <a:lnTo>
                  <a:pt x="8869680" y="12572"/>
                </a:lnTo>
              </a:path>
            </a:pathLst>
          </a:custGeom>
          <a:ln w="12700">
            <a:solidFill>
              <a:srgbClr val="4FAF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88067" name="TextBox 1"/>
          <p:cNvSpPr txBox="1">
            <a:spLocks noChangeArrowheads="1"/>
          </p:cNvSpPr>
          <p:nvPr/>
        </p:nvSpPr>
        <p:spPr bwMode="auto">
          <a:xfrm>
            <a:off x="1042988" y="6210300"/>
            <a:ext cx="101600" cy="139700"/>
          </a:xfrm>
          <a:prstGeom prst="rect">
            <a:avLst/>
          </a:prstGeom>
          <a:noFill/>
          <a:ln w="9525">
            <a:noFill/>
            <a:miter lim="800000"/>
          </a:ln>
        </p:spPr>
        <p:txBody>
          <a:bodyPr wrap="none" lIns="0" tIns="0" rIns="0" bIns="40078">
            <a:spAutoFit/>
          </a:bodyPr>
          <a:lstStyle/>
          <a:p>
            <a:pPr>
              <a:lnSpc>
                <a:spcPts val="790"/>
              </a:lnSpc>
            </a:pPr>
            <a:r>
              <a:rPr lang="en-US" altLang="zh-CN" sz="600">
                <a:solidFill>
                  <a:srgbClr val="7E7E7E"/>
                </a:solidFill>
                <a:latin typeface="Times New Roman" panose="02020603050405020304" pitchFamily="18" charset="0"/>
                <a:cs typeface="Times New Roman" panose="02020603050405020304" pitchFamily="18" charset="0"/>
              </a:rPr>
              <a:t>14</a:t>
            </a:r>
            <a:endParaRPr lang="en-US" altLang="zh-CN" sz="600">
              <a:solidFill>
                <a:srgbClr val="7E7E7E"/>
              </a:solidFill>
              <a:latin typeface="Times New Roman" panose="02020603050405020304" pitchFamily="18" charset="0"/>
              <a:cs typeface="Times New Roman" panose="02020603050405020304" pitchFamily="18" charset="0"/>
            </a:endParaRPr>
          </a:p>
        </p:txBody>
      </p:sp>
      <p:sp>
        <p:nvSpPr>
          <p:cNvPr id="88068" name="TextBox 1"/>
          <p:cNvSpPr txBox="1">
            <a:spLocks noChangeArrowheads="1"/>
          </p:cNvSpPr>
          <p:nvPr/>
        </p:nvSpPr>
        <p:spPr bwMode="auto">
          <a:xfrm>
            <a:off x="1116013" y="2060575"/>
            <a:ext cx="4319587" cy="2687638"/>
          </a:xfrm>
          <a:prstGeom prst="rect">
            <a:avLst/>
          </a:prstGeom>
          <a:noFill/>
          <a:ln w="9525">
            <a:noFill/>
            <a:miter lim="800000"/>
          </a:ln>
        </p:spPr>
        <p:txBody>
          <a:bodyPr lIns="0" tIns="0" rIns="0" bIns="40078">
            <a:spAutoFit/>
          </a:bodyPr>
          <a:lstStyle/>
          <a:p>
            <a:pPr marL="342900" indent="-342900">
              <a:lnSpc>
                <a:spcPct val="120000"/>
              </a:lnSpc>
              <a:buFont typeface="Wingdings" panose="05000000000000000000" pitchFamily="2" charset="2"/>
              <a:buAutoNum type="circleNumWdBlackPlain"/>
            </a:pPr>
            <a:r>
              <a:rPr lang="en-US" altLang="zh-CN" sz="2400" i="0">
                <a:solidFill>
                  <a:srgbClr val="0070C0"/>
                </a:solidFill>
                <a:latin typeface="楷体" panose="02010609060101010101" charset="-122"/>
                <a:ea typeface="楷体" panose="02010609060101010101" charset="-122"/>
                <a:cs typeface="楷体" panose="02010609060101010101" charset="-122"/>
              </a:rPr>
              <a:t>性能测试范围</a:t>
            </a:r>
            <a:endParaRPr lang="en-US" altLang="zh-CN" sz="2400" i="0">
              <a:solidFill>
                <a:srgbClr val="0070C0"/>
              </a:solidFill>
              <a:latin typeface="楷体" panose="02010609060101010101" charset="-122"/>
              <a:ea typeface="楷体" panose="02010609060101010101" charset="-122"/>
              <a:cs typeface="楷体" panose="02010609060101010101" charset="-122"/>
            </a:endParaRPr>
          </a:p>
          <a:p>
            <a:pPr marL="342900" indent="-342900">
              <a:lnSpc>
                <a:spcPct val="120000"/>
              </a:lnSpc>
              <a:buFont typeface="Wingdings" panose="05000000000000000000" pitchFamily="2" charset="2"/>
              <a:buAutoNum type="circleNumWdBlackPlain"/>
            </a:pPr>
            <a:r>
              <a:rPr lang="en-US" altLang="zh-CN" sz="2400" i="0">
                <a:solidFill>
                  <a:srgbClr val="0070C0"/>
                </a:solidFill>
                <a:latin typeface="楷体" panose="02010609060101010101" charset="-122"/>
                <a:ea typeface="楷体" panose="02010609060101010101" charset="-122"/>
                <a:cs typeface="楷体" panose="02010609060101010101" charset="-122"/>
              </a:rPr>
              <a:t>基础设施</a:t>
            </a:r>
            <a:endParaRPr lang="en-US" altLang="zh-CN" sz="2400" i="0">
              <a:solidFill>
                <a:srgbClr val="0070C0"/>
              </a:solidFill>
              <a:latin typeface="楷体" panose="02010609060101010101" charset="-122"/>
              <a:ea typeface="楷体" panose="02010609060101010101" charset="-122"/>
              <a:cs typeface="楷体" panose="02010609060101010101" charset="-122"/>
            </a:endParaRPr>
          </a:p>
          <a:p>
            <a:pPr marL="342900" indent="-342900">
              <a:lnSpc>
                <a:spcPct val="120000"/>
              </a:lnSpc>
              <a:buFont typeface="Wingdings" panose="05000000000000000000" pitchFamily="2" charset="2"/>
              <a:buAutoNum type="circleNumWdBlackPlain"/>
            </a:pPr>
            <a:r>
              <a:rPr lang="en-US" altLang="zh-CN" sz="2400" i="0">
                <a:solidFill>
                  <a:srgbClr val="0070C0"/>
                </a:solidFill>
                <a:latin typeface="楷体" panose="02010609060101010101" charset="-122"/>
                <a:ea typeface="楷体" panose="02010609060101010101" charset="-122"/>
                <a:cs typeface="楷体" panose="02010609060101010101" charset="-122"/>
              </a:rPr>
              <a:t>测试方法</a:t>
            </a:r>
            <a:endParaRPr lang="en-US" altLang="zh-CN" sz="2400" i="0">
              <a:solidFill>
                <a:srgbClr val="0070C0"/>
              </a:solidFill>
              <a:latin typeface="楷体" panose="02010609060101010101" charset="-122"/>
              <a:ea typeface="楷体" panose="02010609060101010101" charset="-122"/>
              <a:cs typeface="楷体" panose="02010609060101010101" charset="-122"/>
            </a:endParaRPr>
          </a:p>
          <a:p>
            <a:pPr marL="342900" indent="-342900">
              <a:lnSpc>
                <a:spcPct val="120000"/>
              </a:lnSpc>
              <a:buFont typeface="Wingdings" panose="05000000000000000000" pitchFamily="2" charset="2"/>
              <a:buAutoNum type="circleNumWdBlackPlain"/>
            </a:pPr>
            <a:r>
              <a:rPr lang="en-US" altLang="zh-CN" sz="2400" i="0">
                <a:solidFill>
                  <a:srgbClr val="0070C0"/>
                </a:solidFill>
                <a:latin typeface="楷体" panose="02010609060101010101" charset="-122"/>
                <a:ea typeface="楷体" panose="02010609060101010101" charset="-122"/>
                <a:cs typeface="楷体" panose="02010609060101010101" charset="-122"/>
              </a:rPr>
              <a:t>测试测试、监控、分析工具</a:t>
            </a:r>
            <a:endParaRPr lang="en-US" altLang="zh-CN" sz="2400" i="0">
              <a:solidFill>
                <a:srgbClr val="0070C0"/>
              </a:solidFill>
              <a:latin typeface="楷体" panose="02010609060101010101" charset="-122"/>
              <a:ea typeface="楷体" panose="02010609060101010101" charset="-122"/>
              <a:cs typeface="楷体" panose="02010609060101010101" charset="-122"/>
            </a:endParaRPr>
          </a:p>
          <a:p>
            <a:pPr marL="342900" indent="-342900">
              <a:lnSpc>
                <a:spcPct val="120000"/>
              </a:lnSpc>
              <a:buFont typeface="Wingdings" panose="05000000000000000000" pitchFamily="2" charset="2"/>
              <a:buAutoNum type="circleNumWdBlackPlain"/>
            </a:pPr>
            <a:r>
              <a:rPr lang="en-US" altLang="zh-CN" sz="2400" i="0">
                <a:solidFill>
                  <a:srgbClr val="0070C0"/>
                </a:solidFill>
                <a:latin typeface="楷体" panose="02010609060101010101" charset="-122"/>
                <a:ea typeface="楷体" panose="02010609060101010101" charset="-122"/>
                <a:cs typeface="楷体" panose="02010609060101010101" charset="-122"/>
              </a:rPr>
              <a:t>性能度量指标</a:t>
            </a:r>
            <a:endParaRPr lang="en-US" altLang="zh-CN" sz="2400" i="0">
              <a:solidFill>
                <a:srgbClr val="0070C0"/>
              </a:solidFill>
              <a:latin typeface="楷体" panose="02010609060101010101" charset="-122"/>
              <a:ea typeface="楷体" panose="02010609060101010101" charset="-122"/>
              <a:cs typeface="楷体" panose="02010609060101010101" charset="-122"/>
            </a:endParaRPr>
          </a:p>
          <a:p>
            <a:pPr marL="342900" indent="-342900">
              <a:lnSpc>
                <a:spcPct val="120000"/>
              </a:lnSpc>
              <a:buFont typeface="Wingdings" panose="05000000000000000000" pitchFamily="2" charset="2"/>
              <a:buAutoNum type="circleNumWdBlackPlain"/>
            </a:pPr>
            <a:r>
              <a:rPr lang="en-US" altLang="zh-CN" sz="2400" i="0">
                <a:solidFill>
                  <a:srgbClr val="0070C0"/>
                </a:solidFill>
                <a:latin typeface="楷体" panose="02010609060101010101" charset="-122"/>
                <a:ea typeface="楷体" panose="02010609060101010101" charset="-122"/>
                <a:cs typeface="楷体" panose="02010609060101010101" charset="-122"/>
              </a:rPr>
              <a:t>团队能力需求</a:t>
            </a:r>
            <a:endParaRPr lang="en-US" altLang="zh-CN" sz="2400" i="0">
              <a:solidFill>
                <a:srgbClr val="0070C0"/>
              </a:solidFill>
              <a:latin typeface="楷体" panose="02010609060101010101" charset="-122"/>
              <a:ea typeface="楷体" panose="02010609060101010101" charset="-122"/>
              <a:cs typeface="楷体" panose="02010609060101010101" charset="-122"/>
            </a:endParaRPr>
          </a:p>
        </p:txBody>
      </p:sp>
      <p:sp>
        <p:nvSpPr>
          <p:cNvPr id="11" name="TextBox 1"/>
          <p:cNvSpPr txBox="1"/>
          <p:nvPr/>
        </p:nvSpPr>
        <p:spPr>
          <a:xfrm>
            <a:off x="2268538" y="404813"/>
            <a:ext cx="4679950" cy="525462"/>
          </a:xfrm>
          <a:prstGeom prst="rect">
            <a:avLst/>
          </a:prstGeom>
          <a:noFill/>
        </p:spPr>
        <p:txBody>
          <a:bodyPr lIns="0" tIns="0" rIns="0" bIns="40078">
            <a:spAutoFit/>
          </a:bodyPr>
          <a:lstStyle/>
          <a:p>
            <a:pPr algn="ctr">
              <a:lnSpc>
                <a:spcPts val="3770"/>
              </a:lnSpc>
              <a:defRPr/>
            </a:pPr>
            <a:r>
              <a:rPr kumimoji="1" lang="en-US" altLang="zh-CN" sz="3200" b="1" dirty="0">
                <a:solidFill>
                  <a:srgbClr val="FFFF00"/>
                </a:solidFill>
                <a:latin typeface="+mj-lt"/>
                <a:ea typeface="楷体_GB2312" pitchFamily="49" charset="-122"/>
                <a:cs typeface="+mj-cs"/>
              </a:rPr>
              <a:t>性能测试策略</a:t>
            </a:r>
            <a:endParaRPr kumimoji="1" lang="en-US" altLang="zh-CN" sz="3200" b="1" dirty="0">
              <a:solidFill>
                <a:srgbClr val="FFFF00"/>
              </a:solidFill>
              <a:latin typeface="+mj-lt"/>
              <a:ea typeface="楷体_GB2312" pitchFamily="49" charset="-122"/>
              <a:cs typeface="+mj-cs"/>
            </a:endParaRPr>
          </a:p>
        </p:txBody>
      </p:sp>
      <p:sp>
        <p:nvSpPr>
          <p:cNvPr id="88070" name="TextBox 1"/>
          <p:cNvSpPr txBox="1">
            <a:spLocks noChangeArrowheads="1"/>
          </p:cNvSpPr>
          <p:nvPr/>
        </p:nvSpPr>
        <p:spPr bwMode="auto">
          <a:xfrm>
            <a:off x="857250" y="5610225"/>
            <a:ext cx="7749540" cy="724535"/>
          </a:xfrm>
          <a:prstGeom prst="rect">
            <a:avLst/>
          </a:prstGeom>
          <a:noFill/>
          <a:ln w="9525">
            <a:noFill/>
            <a:miter lim="800000"/>
          </a:ln>
        </p:spPr>
        <p:txBody>
          <a:bodyPr wrap="none" lIns="0" tIns="0" rIns="0" bIns="40078">
            <a:spAutoFit/>
          </a:bodyPr>
          <a:lstStyle/>
          <a:p>
            <a:pPr>
              <a:lnSpc>
                <a:spcPts val="2275"/>
              </a:lnSpc>
            </a:pPr>
            <a:r>
              <a:rPr lang="en-US" altLang="zh-CN" b="1">
                <a:solidFill>
                  <a:srgbClr val="00B050"/>
                </a:solidFill>
                <a:latin typeface="Times New Roman" panose="02020603050405020304" pitchFamily="18" charset="0"/>
                <a:cs typeface="Times New Roman" panose="02020603050405020304" pitchFamily="18" charset="0"/>
              </a:rPr>
              <a:t>T</a:t>
            </a:r>
            <a:r>
              <a:rPr lang="en-US" altLang="zh-CN" b="1">
                <a:solidFill>
                  <a:srgbClr val="00B050"/>
                </a:solidFill>
                <a:latin typeface="宋体" panose="02010600030101010101" pitchFamily="2" charset="-122"/>
              </a:rPr>
              <a:t>产品：测试</a:t>
            </a:r>
            <a:r>
              <a:rPr lang="en-US" altLang="zh-CN" b="1">
                <a:solidFill>
                  <a:srgbClr val="00B050"/>
                </a:solidFill>
                <a:latin typeface="Times New Roman" panose="02020603050405020304" pitchFamily="18" charset="0"/>
                <a:cs typeface="Times New Roman" panose="02020603050405020304" pitchFamily="18" charset="0"/>
              </a:rPr>
              <a:t>T</a:t>
            </a:r>
            <a:r>
              <a:rPr lang="en-US" altLang="zh-CN" b="1">
                <a:solidFill>
                  <a:srgbClr val="00B050"/>
                </a:solidFill>
                <a:latin typeface="宋体" panose="02010600030101010101" pitchFamily="2" charset="-122"/>
              </a:rPr>
              <a:t>产品以及第三方接口，</a:t>
            </a:r>
            <a:r>
              <a:rPr lang="en-US" altLang="zh-CN" b="1">
                <a:solidFill>
                  <a:srgbClr val="00B050"/>
                </a:solidFill>
                <a:latin typeface="Times New Roman" panose="02020603050405020304" pitchFamily="18" charset="0"/>
                <a:cs typeface="Times New Roman" panose="02020603050405020304" pitchFamily="18" charset="0"/>
              </a:rPr>
              <a:t>2</a:t>
            </a:r>
            <a:r>
              <a:rPr lang="en-US" altLang="zh-CN" b="1">
                <a:solidFill>
                  <a:srgbClr val="00B050"/>
                </a:solidFill>
                <a:latin typeface="宋体" panose="02010600030101010101" pitchFamily="2" charset="-122"/>
              </a:rPr>
              <a:t>台小机，设计多种场景确定不同时间点</a:t>
            </a:r>
            <a:endParaRPr lang="en-US" altLang="zh-CN" b="1">
              <a:solidFill>
                <a:srgbClr val="00B050"/>
              </a:solidFill>
              <a:latin typeface="宋体" panose="02010600030101010101" pitchFamily="2" charset="-122"/>
            </a:endParaRPr>
          </a:p>
          <a:p>
            <a:pPr>
              <a:lnSpc>
                <a:spcPts val="3065"/>
              </a:lnSpc>
            </a:pPr>
            <a:r>
              <a:rPr lang="en-US" altLang="zh-CN" b="1">
                <a:solidFill>
                  <a:srgbClr val="00B050"/>
                </a:solidFill>
                <a:latin typeface="宋体" panose="02010600030101010101" pitchFamily="2" charset="-122"/>
              </a:rPr>
              <a:t>测试，</a:t>
            </a:r>
            <a:r>
              <a:rPr lang="en-US" altLang="zh-CN" b="1">
                <a:solidFill>
                  <a:srgbClr val="00B050"/>
                </a:solidFill>
                <a:latin typeface="Times New Roman" panose="02020603050405020304" pitchFamily="18" charset="0"/>
                <a:cs typeface="Times New Roman" panose="02020603050405020304" pitchFamily="18" charset="0"/>
              </a:rPr>
              <a:t> Diagnostics</a:t>
            </a:r>
            <a:r>
              <a:rPr lang="en-US" altLang="zh-CN" b="1">
                <a:solidFill>
                  <a:srgbClr val="00B050"/>
                </a:solidFill>
                <a:latin typeface="宋体" panose="02010600030101010101" pitchFamily="2" charset="-122"/>
              </a:rPr>
              <a:t>，培训</a:t>
            </a:r>
            <a:r>
              <a:rPr lang="en-US" altLang="zh-CN" b="1">
                <a:solidFill>
                  <a:srgbClr val="00B050"/>
                </a:solidFill>
                <a:latin typeface="Times New Roman" panose="02020603050405020304" pitchFamily="18" charset="0"/>
                <a:cs typeface="Times New Roman" panose="02020603050405020304" pitchFamily="18" charset="0"/>
              </a:rPr>
              <a:t>Oracle tuning</a:t>
            </a:r>
            <a:r>
              <a:rPr lang="en-US" altLang="zh-CN" b="1">
                <a:solidFill>
                  <a:srgbClr val="00B050"/>
                </a:solidFill>
                <a:latin typeface="宋体" panose="02010600030101010101" pitchFamily="2" charset="-122"/>
              </a:rPr>
              <a:t>。</a:t>
            </a:r>
            <a:endParaRPr lang="en-US" altLang="zh-CN" b="1">
              <a:solidFill>
                <a:srgbClr val="00B050"/>
              </a:solidFill>
              <a:latin typeface="宋体" panose="02010600030101010101" pitchFamily="2" charset="-122"/>
            </a:endParaRPr>
          </a:p>
        </p:txBody>
      </p:sp>
      <p:pic>
        <p:nvPicPr>
          <p:cNvPr id="88071" name="图片 2" descr="th.jpeg"/>
          <p:cNvPicPr>
            <a:picLocks noChangeAspect="1"/>
          </p:cNvPicPr>
          <p:nvPr/>
        </p:nvPicPr>
        <p:blipFill>
          <a:blip r:embed="rId1"/>
          <a:srcRect/>
          <a:stretch>
            <a:fillRect/>
          </a:stretch>
        </p:blipFill>
        <p:spPr bwMode="auto">
          <a:xfrm>
            <a:off x="5724525" y="2060575"/>
            <a:ext cx="2663825" cy="2663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258888" y="366713"/>
            <a:ext cx="6313487" cy="561975"/>
          </a:xfrm>
        </p:spPr>
        <p:txBody>
          <a:bodyPr/>
          <a:lstStyle/>
          <a:p>
            <a:pPr algn="ctr">
              <a:defRPr/>
            </a:pPr>
            <a:r>
              <a:rPr kumimoji="1" lang="zh-CN" altLang="en-US" sz="3600" b="1" dirty="0">
                <a:solidFill>
                  <a:srgbClr val="FFFF00"/>
                </a:solidFill>
                <a:latin typeface="+mn-ea"/>
                <a:ea typeface="+mn-ea"/>
              </a:rPr>
              <a:t>示例：性能测试过程</a:t>
            </a:r>
            <a:endParaRPr kumimoji="1" lang="zh-CN" altLang="en-US" sz="3600" b="1" dirty="0">
              <a:solidFill>
                <a:srgbClr val="FFFF00"/>
              </a:solidFill>
              <a:latin typeface="+mn-ea"/>
              <a:ea typeface="+mn-ea"/>
            </a:endParaRPr>
          </a:p>
        </p:txBody>
      </p:sp>
      <p:pic>
        <p:nvPicPr>
          <p:cNvPr id="89090" name="图片 6" descr="HP LR.png"/>
          <p:cNvPicPr>
            <a:picLocks noChangeAspect="1"/>
          </p:cNvPicPr>
          <p:nvPr/>
        </p:nvPicPr>
        <p:blipFill>
          <a:blip r:embed="rId1"/>
          <a:srcRect/>
          <a:stretch>
            <a:fillRect/>
          </a:stretch>
        </p:blipFill>
        <p:spPr bwMode="auto">
          <a:xfrm>
            <a:off x="1028700" y="1268730"/>
            <a:ext cx="7235825" cy="54571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a:defRPr/>
            </a:pPr>
            <a:r>
              <a:rPr kumimoji="1" lang="zh-CN" altLang="en-US" sz="3600" b="1" dirty="0">
                <a:solidFill>
                  <a:srgbClr val="FFFF00"/>
                </a:solidFill>
                <a:latin typeface="+mn-ea"/>
                <a:ea typeface="+mn-ea"/>
              </a:rPr>
              <a:t>示例：脚本创建过程</a:t>
            </a:r>
            <a:endParaRPr kumimoji="1" lang="zh-CN" altLang="en-US" sz="3600" b="1" dirty="0">
              <a:solidFill>
                <a:srgbClr val="FFFF00"/>
              </a:solidFill>
              <a:latin typeface="+mn-ea"/>
              <a:ea typeface="+mn-ea"/>
            </a:endParaRPr>
          </a:p>
        </p:txBody>
      </p:sp>
      <p:pic>
        <p:nvPicPr>
          <p:cNvPr id="91138" name="图片 2" descr="HP LR Vuser script creating.png"/>
          <p:cNvPicPr>
            <a:picLocks noChangeAspect="1"/>
          </p:cNvPicPr>
          <p:nvPr/>
        </p:nvPicPr>
        <p:blipFill>
          <a:blip r:embed="rId1"/>
          <a:srcRect/>
          <a:stretch>
            <a:fillRect/>
          </a:stretch>
        </p:blipFill>
        <p:spPr bwMode="auto">
          <a:xfrm>
            <a:off x="2843213" y="1449388"/>
            <a:ext cx="3448050" cy="51927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a:defRPr/>
            </a:pPr>
            <a:r>
              <a:rPr kumimoji="1" lang="zh-CN" altLang="en-US" sz="3600" b="1" dirty="0">
                <a:solidFill>
                  <a:srgbClr val="FFFF00"/>
                </a:solidFill>
                <a:latin typeface="+mn-ea"/>
                <a:ea typeface="+mn-ea"/>
              </a:rPr>
              <a:t>示例：录制脚本</a:t>
            </a:r>
            <a:endParaRPr kumimoji="1" lang="zh-CN" altLang="en-US" sz="3600" b="1" dirty="0">
              <a:solidFill>
                <a:srgbClr val="FFFF00"/>
              </a:solidFill>
              <a:latin typeface="+mn-ea"/>
              <a:ea typeface="+mn-ea"/>
            </a:endParaRPr>
          </a:p>
        </p:txBody>
      </p:sp>
      <p:pic>
        <p:nvPicPr>
          <p:cNvPr id="93186" name="图片 3" descr="HP LR Recorder.png"/>
          <p:cNvPicPr>
            <a:picLocks noChangeAspect="1"/>
          </p:cNvPicPr>
          <p:nvPr/>
        </p:nvPicPr>
        <p:blipFill>
          <a:blip r:embed="rId1"/>
          <a:srcRect/>
          <a:stretch>
            <a:fillRect/>
          </a:stretch>
        </p:blipFill>
        <p:spPr bwMode="auto">
          <a:xfrm>
            <a:off x="179388" y="1196975"/>
            <a:ext cx="7848600" cy="4552950"/>
          </a:xfrm>
          <a:prstGeom prst="rect">
            <a:avLst/>
          </a:prstGeom>
          <a:noFill/>
          <a:ln w="9525">
            <a:noFill/>
            <a:miter lim="800000"/>
            <a:headEnd/>
            <a:tailEnd/>
          </a:ln>
        </p:spPr>
      </p:pic>
      <p:pic>
        <p:nvPicPr>
          <p:cNvPr id="5" name="图片 4" descr="HP LR Recorder2.png"/>
          <p:cNvPicPr>
            <a:picLocks noChangeAspect="1"/>
          </p:cNvPicPr>
          <p:nvPr/>
        </p:nvPicPr>
        <p:blipFill>
          <a:blip r:embed="rId2"/>
          <a:srcRect/>
          <a:stretch>
            <a:fillRect/>
          </a:stretch>
        </p:blipFill>
        <p:spPr bwMode="auto">
          <a:xfrm>
            <a:off x="1692275" y="1628775"/>
            <a:ext cx="7361238" cy="51577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a:defRPr/>
            </a:pPr>
            <a:r>
              <a:rPr kumimoji="1" lang="zh-CN" altLang="en-US" sz="3600" b="1" dirty="0">
                <a:solidFill>
                  <a:srgbClr val="FFFF00"/>
                </a:solidFill>
                <a:latin typeface="+mn-ea"/>
                <a:ea typeface="+mn-ea"/>
              </a:rPr>
              <a:t>示例：脚本参数化</a:t>
            </a:r>
            <a:endParaRPr kumimoji="1" lang="zh-CN" altLang="en-US" sz="3600" b="1" dirty="0">
              <a:solidFill>
                <a:srgbClr val="FFFF00"/>
              </a:solidFill>
              <a:latin typeface="+mn-ea"/>
              <a:ea typeface="+mn-ea"/>
            </a:endParaRPr>
          </a:p>
        </p:txBody>
      </p:sp>
      <p:pic>
        <p:nvPicPr>
          <p:cNvPr id="95234" name="图片 2" descr="HP LR Parameter.png"/>
          <p:cNvPicPr>
            <a:picLocks noChangeAspect="1"/>
          </p:cNvPicPr>
          <p:nvPr/>
        </p:nvPicPr>
        <p:blipFill>
          <a:blip r:embed="rId1"/>
          <a:srcRect/>
          <a:stretch>
            <a:fillRect/>
          </a:stretch>
        </p:blipFill>
        <p:spPr bwMode="auto">
          <a:xfrm>
            <a:off x="323850" y="1341438"/>
            <a:ext cx="5435600" cy="5141912"/>
          </a:xfrm>
          <a:prstGeom prst="rect">
            <a:avLst/>
          </a:prstGeom>
          <a:noFill/>
          <a:ln w="9525">
            <a:noFill/>
            <a:miter lim="800000"/>
            <a:headEnd/>
            <a:tailEnd/>
          </a:ln>
        </p:spPr>
      </p:pic>
      <p:pic>
        <p:nvPicPr>
          <p:cNvPr id="4" name="图片 3" descr="HP LR Data2.png"/>
          <p:cNvPicPr>
            <a:picLocks noChangeAspect="1"/>
          </p:cNvPicPr>
          <p:nvPr/>
        </p:nvPicPr>
        <p:blipFill>
          <a:blip r:embed="rId2"/>
          <a:srcRect/>
          <a:stretch>
            <a:fillRect/>
          </a:stretch>
        </p:blipFill>
        <p:spPr bwMode="auto">
          <a:xfrm>
            <a:off x="3708400" y="2133600"/>
            <a:ext cx="5183188" cy="44989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图片 3" descr="HP LR Vuser-add.png"/>
          <p:cNvPicPr>
            <a:picLocks noChangeAspect="1"/>
          </p:cNvPicPr>
          <p:nvPr/>
        </p:nvPicPr>
        <p:blipFill>
          <a:blip r:embed="rId1"/>
          <a:srcRect/>
          <a:stretch>
            <a:fillRect/>
          </a:stretch>
        </p:blipFill>
        <p:spPr bwMode="auto">
          <a:xfrm>
            <a:off x="1800225" y="2565400"/>
            <a:ext cx="5588000" cy="3563938"/>
          </a:xfrm>
          <a:prstGeom prst="rect">
            <a:avLst/>
          </a:prstGeom>
          <a:noFill/>
          <a:ln w="9525">
            <a:noFill/>
            <a:miter lim="800000"/>
            <a:headEnd/>
            <a:tailEnd/>
          </a:ln>
        </p:spPr>
      </p:pic>
      <p:sp>
        <p:nvSpPr>
          <p:cNvPr id="30722" name="Rectangle 2"/>
          <p:cNvSpPr>
            <a:spLocks noGrp="1" noChangeArrowheads="1"/>
          </p:cNvSpPr>
          <p:nvPr>
            <p:ph type="title"/>
          </p:nvPr>
        </p:nvSpPr>
        <p:spPr/>
        <p:txBody>
          <a:bodyPr/>
          <a:lstStyle/>
          <a:p>
            <a:pPr algn="ctr">
              <a:defRPr/>
            </a:pPr>
            <a:r>
              <a:rPr kumimoji="1" lang="zh-CN" altLang="en-US" sz="3600" b="1" dirty="0">
                <a:solidFill>
                  <a:srgbClr val="FFFF00"/>
                </a:solidFill>
                <a:latin typeface="+mn-ea"/>
                <a:ea typeface="+mn-ea"/>
              </a:rPr>
              <a:t>示例：虚拟用户</a:t>
            </a:r>
            <a:endParaRPr kumimoji="1" lang="zh-CN" altLang="en-US" sz="3600" b="1" dirty="0">
              <a:solidFill>
                <a:srgbClr val="FFFF00"/>
              </a:solidFill>
              <a:latin typeface="+mn-ea"/>
              <a:ea typeface="+mn-ea"/>
            </a:endParaRPr>
          </a:p>
        </p:txBody>
      </p:sp>
      <p:pic>
        <p:nvPicPr>
          <p:cNvPr id="3" name="图片 2" descr="HP LR Vuser Generator-func.png"/>
          <p:cNvPicPr>
            <a:picLocks noChangeAspect="1"/>
          </p:cNvPicPr>
          <p:nvPr/>
        </p:nvPicPr>
        <p:blipFill>
          <a:blip r:embed="rId2"/>
          <a:srcRect/>
          <a:stretch>
            <a:fillRect/>
          </a:stretch>
        </p:blipFill>
        <p:spPr bwMode="auto">
          <a:xfrm>
            <a:off x="0" y="1989138"/>
            <a:ext cx="9167813" cy="4140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ext Box 5"/>
          <p:cNvSpPr txBox="1">
            <a:spLocks noChangeArrowheads="1"/>
          </p:cNvSpPr>
          <p:nvPr/>
        </p:nvSpPr>
        <p:spPr bwMode="auto">
          <a:xfrm>
            <a:off x="1979613" y="333375"/>
            <a:ext cx="4953000" cy="646113"/>
          </a:xfrm>
          <a:prstGeom prst="rect">
            <a:avLst/>
          </a:prstGeom>
          <a:noFill/>
          <a:ln w="9525">
            <a:noFill/>
            <a:miter lim="800000"/>
          </a:ln>
        </p:spPr>
        <p:txBody>
          <a:bodyPr>
            <a:spAutoFit/>
          </a:bodyPr>
          <a:lstStyle/>
          <a:p>
            <a:pPr algn="ctr"/>
            <a:r>
              <a:rPr kumimoji="1" lang="zh-CN" altLang="en-US" sz="3600" b="1" i="0">
                <a:solidFill>
                  <a:srgbClr val="FFFF00"/>
                </a:solidFill>
                <a:latin typeface="Times New Roman" panose="02020603050405020304" pitchFamily="18" charset="0"/>
                <a:ea typeface="黑体" panose="02010609060101010101" pitchFamily="2" charset="-122"/>
              </a:rPr>
              <a:t>测试执行和监控</a:t>
            </a:r>
            <a:endParaRPr kumimoji="1" lang="zh-CN" altLang="en-US" sz="3600" b="1" i="0">
              <a:solidFill>
                <a:srgbClr val="FFFF00"/>
              </a:solidFill>
              <a:latin typeface="Times New Roman" panose="02020603050405020304" pitchFamily="18" charset="0"/>
              <a:ea typeface="黑体" panose="02010609060101010101" pitchFamily="2" charset="-122"/>
            </a:endParaRPr>
          </a:p>
        </p:txBody>
      </p:sp>
      <p:grpSp>
        <p:nvGrpSpPr>
          <p:cNvPr id="99330" name="Group 82"/>
          <p:cNvGrpSpPr/>
          <p:nvPr/>
        </p:nvGrpSpPr>
        <p:grpSpPr bwMode="auto">
          <a:xfrm>
            <a:off x="468313" y="3429000"/>
            <a:ext cx="8201025" cy="2525713"/>
            <a:chOff x="752" y="714"/>
            <a:chExt cx="3849" cy="1208"/>
          </a:xfrm>
        </p:grpSpPr>
        <p:pic>
          <p:nvPicPr>
            <p:cNvPr id="99332" name="Picture 5"/>
            <p:cNvPicPr>
              <a:picLocks noChangeAspect="1" noChangeArrowheads="1"/>
            </p:cNvPicPr>
            <p:nvPr/>
          </p:nvPicPr>
          <p:blipFill>
            <a:blip r:embed="rId1"/>
            <a:srcRect/>
            <a:stretch>
              <a:fillRect/>
            </a:stretch>
          </p:blipFill>
          <p:spPr bwMode="auto">
            <a:xfrm>
              <a:off x="2912" y="1145"/>
              <a:ext cx="384" cy="576"/>
            </a:xfrm>
            <a:prstGeom prst="rect">
              <a:avLst/>
            </a:prstGeom>
            <a:noFill/>
            <a:ln w="9525">
              <a:noFill/>
              <a:miter lim="800000"/>
              <a:headEnd/>
              <a:tailEnd/>
            </a:ln>
          </p:spPr>
        </p:pic>
        <p:cxnSp>
          <p:nvCxnSpPr>
            <p:cNvPr id="99333" name="Straight Arrow Connector 37"/>
            <p:cNvCxnSpPr>
              <a:cxnSpLocks noChangeShapeType="1"/>
            </p:cNvCxnSpPr>
            <p:nvPr/>
          </p:nvCxnSpPr>
          <p:spPr bwMode="auto">
            <a:xfrm>
              <a:off x="2816" y="1049"/>
              <a:ext cx="576" cy="1"/>
            </a:xfrm>
            <a:prstGeom prst="straightConnector1">
              <a:avLst/>
            </a:prstGeom>
            <a:noFill/>
            <a:ln w="9525" algn="ctr">
              <a:solidFill>
                <a:schemeClr val="tx1"/>
              </a:solidFill>
              <a:round/>
              <a:tailEnd type="arrow" w="med" len="med"/>
            </a:ln>
          </p:spPr>
        </p:cxnSp>
        <p:sp>
          <p:nvSpPr>
            <p:cNvPr id="99334" name="TextBox 38"/>
            <p:cNvSpPr txBox="1">
              <a:spLocks noChangeArrowheads="1"/>
            </p:cNvSpPr>
            <p:nvPr/>
          </p:nvSpPr>
          <p:spPr bwMode="auto">
            <a:xfrm>
              <a:off x="2847" y="783"/>
              <a:ext cx="480" cy="147"/>
            </a:xfrm>
            <a:prstGeom prst="rect">
              <a:avLst/>
            </a:prstGeom>
            <a:noFill/>
            <a:ln w="9525">
              <a:noFill/>
              <a:miter lim="800000"/>
            </a:ln>
          </p:spPr>
          <p:txBody>
            <a:bodyPr>
              <a:spAutoFit/>
            </a:bodyPr>
            <a:lstStyle/>
            <a:p>
              <a:pPr eaLnBrk="0" hangingPunct="0"/>
              <a:r>
                <a:rPr lang="zh-CN" altLang="en-US" sz="1400" b="1" i="0">
                  <a:latin typeface="微软雅黑" panose="020B0503020204020204" charset="-122"/>
                  <a:ea typeface="微软雅黑" panose="020B0503020204020204" charset="-122"/>
                </a:rPr>
                <a:t>服务时间</a:t>
              </a:r>
              <a:endParaRPr lang="en-US" altLang="en-US" sz="1400" b="1" i="0">
                <a:latin typeface="微软雅黑" panose="020B0503020204020204" charset="-122"/>
                <a:ea typeface="微软雅黑" panose="020B0503020204020204" charset="-122"/>
              </a:endParaRPr>
            </a:p>
          </p:txBody>
        </p:sp>
        <p:grpSp>
          <p:nvGrpSpPr>
            <p:cNvPr id="99335" name="Group 43"/>
            <p:cNvGrpSpPr/>
            <p:nvPr/>
          </p:nvGrpSpPr>
          <p:grpSpPr bwMode="auto">
            <a:xfrm>
              <a:off x="3993" y="761"/>
              <a:ext cx="608" cy="1151"/>
              <a:chOff x="3727" y="960"/>
              <a:chExt cx="496" cy="1151"/>
            </a:xfrm>
          </p:grpSpPr>
          <p:pic>
            <p:nvPicPr>
              <p:cNvPr id="99363" name="Picture 6"/>
              <p:cNvPicPr>
                <a:picLocks noChangeAspect="1" noChangeArrowheads="1"/>
              </p:cNvPicPr>
              <p:nvPr/>
            </p:nvPicPr>
            <p:blipFill>
              <a:blip r:embed="rId2"/>
              <a:srcRect/>
              <a:stretch>
                <a:fillRect/>
              </a:stretch>
            </p:blipFill>
            <p:spPr bwMode="auto">
              <a:xfrm>
                <a:off x="3790" y="1344"/>
                <a:ext cx="336" cy="624"/>
              </a:xfrm>
              <a:prstGeom prst="rect">
                <a:avLst/>
              </a:prstGeom>
              <a:noFill/>
              <a:ln w="9525">
                <a:noFill/>
                <a:miter lim="800000"/>
                <a:headEnd/>
                <a:tailEnd/>
              </a:ln>
            </p:spPr>
          </p:pic>
          <p:cxnSp>
            <p:nvCxnSpPr>
              <p:cNvPr id="99364" name="Straight Connector 16"/>
              <p:cNvCxnSpPr>
                <a:cxnSpLocks noChangeShapeType="1"/>
              </p:cNvCxnSpPr>
              <p:nvPr/>
            </p:nvCxnSpPr>
            <p:spPr bwMode="auto">
              <a:xfrm flipH="1">
                <a:off x="4222" y="960"/>
                <a:ext cx="1" cy="1151"/>
              </a:xfrm>
              <a:prstGeom prst="line">
                <a:avLst/>
              </a:prstGeom>
              <a:noFill/>
              <a:ln w="9525" algn="ctr">
                <a:solidFill>
                  <a:schemeClr val="tx1"/>
                </a:solidFill>
                <a:prstDash val="sysDash"/>
                <a:round/>
              </a:ln>
            </p:spPr>
          </p:cxnSp>
          <p:cxnSp>
            <p:nvCxnSpPr>
              <p:cNvPr id="99365" name="Straight Arrow Connector 37"/>
              <p:cNvCxnSpPr>
                <a:cxnSpLocks noChangeShapeType="1"/>
              </p:cNvCxnSpPr>
              <p:nvPr/>
            </p:nvCxnSpPr>
            <p:spPr bwMode="auto">
              <a:xfrm>
                <a:off x="3742" y="1248"/>
                <a:ext cx="480" cy="1"/>
              </a:xfrm>
              <a:prstGeom prst="straightConnector1">
                <a:avLst/>
              </a:prstGeom>
              <a:noFill/>
              <a:ln w="9525" algn="ctr">
                <a:solidFill>
                  <a:schemeClr val="tx1"/>
                </a:solidFill>
                <a:round/>
                <a:tailEnd type="arrow" w="med" len="med"/>
              </a:ln>
            </p:spPr>
          </p:cxnSp>
          <p:sp>
            <p:nvSpPr>
              <p:cNvPr id="99366" name="TextBox 38"/>
              <p:cNvSpPr txBox="1">
                <a:spLocks noChangeArrowheads="1"/>
              </p:cNvSpPr>
              <p:nvPr/>
            </p:nvSpPr>
            <p:spPr bwMode="auto">
              <a:xfrm>
                <a:off x="3727" y="982"/>
                <a:ext cx="480" cy="147"/>
              </a:xfrm>
              <a:prstGeom prst="rect">
                <a:avLst/>
              </a:prstGeom>
              <a:noFill/>
              <a:ln w="9525">
                <a:noFill/>
                <a:miter lim="800000"/>
              </a:ln>
            </p:spPr>
            <p:txBody>
              <a:bodyPr>
                <a:spAutoFit/>
              </a:bodyPr>
              <a:lstStyle/>
              <a:p>
                <a:pPr algn="ctr" eaLnBrk="0" hangingPunct="0"/>
                <a:r>
                  <a:rPr lang="zh-CN" altLang="en-US" sz="1400" b="1" i="0">
                    <a:latin typeface="微软雅黑" panose="020B0503020204020204" charset="-122"/>
                    <a:ea typeface="微软雅黑" panose="020B0503020204020204" charset="-122"/>
                  </a:rPr>
                  <a:t>数据库时间</a:t>
                </a:r>
                <a:endParaRPr lang="en-US" altLang="en-US" sz="1400" b="1" i="0">
                  <a:latin typeface="微软雅黑" panose="020B0503020204020204" charset="-122"/>
                  <a:ea typeface="微软雅黑" panose="020B0503020204020204" charset="-122"/>
                </a:endParaRPr>
              </a:p>
            </p:txBody>
          </p:sp>
        </p:grpSp>
        <p:grpSp>
          <p:nvGrpSpPr>
            <p:cNvPr id="99336" name="Group 42"/>
            <p:cNvGrpSpPr/>
            <p:nvPr/>
          </p:nvGrpSpPr>
          <p:grpSpPr bwMode="auto">
            <a:xfrm>
              <a:off x="3387" y="761"/>
              <a:ext cx="625" cy="1151"/>
              <a:chOff x="3114" y="960"/>
              <a:chExt cx="1063" cy="1151"/>
            </a:xfrm>
          </p:grpSpPr>
          <p:cxnSp>
            <p:nvCxnSpPr>
              <p:cNvPr id="99356" name="Straight Connector 12"/>
              <p:cNvCxnSpPr>
                <a:cxnSpLocks noChangeShapeType="1"/>
              </p:cNvCxnSpPr>
              <p:nvPr/>
            </p:nvCxnSpPr>
            <p:spPr bwMode="auto">
              <a:xfrm rot="5400000">
                <a:off x="2545" y="1535"/>
                <a:ext cx="1151" cy="1"/>
              </a:xfrm>
              <a:prstGeom prst="line">
                <a:avLst/>
              </a:prstGeom>
              <a:noFill/>
              <a:ln w="9525" algn="ctr">
                <a:solidFill>
                  <a:schemeClr val="tx1"/>
                </a:solidFill>
                <a:prstDash val="sysDash"/>
                <a:round/>
              </a:ln>
            </p:spPr>
          </p:cxnSp>
          <p:cxnSp>
            <p:nvCxnSpPr>
              <p:cNvPr id="99357" name="Straight Connector 15"/>
              <p:cNvCxnSpPr>
                <a:cxnSpLocks noChangeShapeType="1"/>
              </p:cNvCxnSpPr>
              <p:nvPr/>
            </p:nvCxnSpPr>
            <p:spPr bwMode="auto">
              <a:xfrm rot="5400000">
                <a:off x="3601" y="1535"/>
                <a:ext cx="1151" cy="1"/>
              </a:xfrm>
              <a:prstGeom prst="line">
                <a:avLst/>
              </a:prstGeom>
              <a:noFill/>
              <a:ln w="9525" algn="ctr">
                <a:solidFill>
                  <a:schemeClr val="tx1"/>
                </a:solidFill>
                <a:prstDash val="sysDash"/>
                <a:round/>
              </a:ln>
            </p:spPr>
          </p:cxnSp>
          <p:cxnSp>
            <p:nvCxnSpPr>
              <p:cNvPr id="99358" name="Straight Arrow Connector 23"/>
              <p:cNvCxnSpPr>
                <a:cxnSpLocks noChangeShapeType="1"/>
              </p:cNvCxnSpPr>
              <p:nvPr/>
            </p:nvCxnSpPr>
            <p:spPr bwMode="auto">
              <a:xfrm>
                <a:off x="3120" y="1488"/>
                <a:ext cx="1056" cy="1"/>
              </a:xfrm>
              <a:prstGeom prst="straightConnector1">
                <a:avLst/>
              </a:prstGeom>
              <a:noFill/>
              <a:ln w="25400" algn="ctr">
                <a:solidFill>
                  <a:srgbClr val="FF0000"/>
                </a:solidFill>
                <a:round/>
                <a:tailEnd type="arrow" w="med" len="med"/>
              </a:ln>
            </p:spPr>
          </p:cxnSp>
          <p:cxnSp>
            <p:nvCxnSpPr>
              <p:cNvPr id="99359" name="Straight Arrow Connector 25"/>
              <p:cNvCxnSpPr>
                <a:cxnSpLocks noChangeShapeType="1"/>
              </p:cNvCxnSpPr>
              <p:nvPr/>
            </p:nvCxnSpPr>
            <p:spPr bwMode="auto">
              <a:xfrm rot="10800000">
                <a:off x="3120" y="1824"/>
                <a:ext cx="1056" cy="1"/>
              </a:xfrm>
              <a:prstGeom prst="straightConnector1">
                <a:avLst/>
              </a:prstGeom>
              <a:noFill/>
              <a:ln w="25400" algn="ctr">
                <a:solidFill>
                  <a:srgbClr val="FF0000"/>
                </a:solidFill>
                <a:round/>
                <a:tailEnd type="arrow" w="med" len="med"/>
              </a:ln>
            </p:spPr>
          </p:cxnSp>
          <p:cxnSp>
            <p:nvCxnSpPr>
              <p:cNvPr id="99360" name="Straight Arrow Connector 37"/>
              <p:cNvCxnSpPr>
                <a:cxnSpLocks noChangeShapeType="1"/>
              </p:cNvCxnSpPr>
              <p:nvPr/>
            </p:nvCxnSpPr>
            <p:spPr bwMode="auto">
              <a:xfrm>
                <a:off x="3120" y="1248"/>
                <a:ext cx="1056" cy="1"/>
              </a:xfrm>
              <a:prstGeom prst="straightConnector1">
                <a:avLst/>
              </a:prstGeom>
              <a:noFill/>
              <a:ln w="9525" algn="ctr">
                <a:solidFill>
                  <a:schemeClr val="tx1"/>
                </a:solidFill>
                <a:round/>
                <a:tailEnd type="arrow" w="med" len="med"/>
              </a:ln>
            </p:spPr>
          </p:cxnSp>
          <p:sp>
            <p:nvSpPr>
              <p:cNvPr id="99361" name="TextBox 38"/>
              <p:cNvSpPr txBox="1">
                <a:spLocks noChangeArrowheads="1"/>
              </p:cNvSpPr>
              <p:nvPr/>
            </p:nvSpPr>
            <p:spPr bwMode="auto">
              <a:xfrm>
                <a:off x="3230" y="982"/>
                <a:ext cx="866" cy="147"/>
              </a:xfrm>
              <a:prstGeom prst="rect">
                <a:avLst/>
              </a:prstGeom>
              <a:noFill/>
              <a:ln w="9525">
                <a:noFill/>
                <a:miter lim="800000"/>
              </a:ln>
            </p:spPr>
            <p:txBody>
              <a:bodyPr>
                <a:spAutoFit/>
              </a:bodyPr>
              <a:lstStyle/>
              <a:p>
                <a:pPr eaLnBrk="0" hangingPunct="0"/>
                <a:r>
                  <a:rPr lang="zh-CN" altLang="en-US" sz="1400" b="1" i="0">
                    <a:latin typeface="微软雅黑" panose="020B0503020204020204" charset="-122"/>
                    <a:ea typeface="微软雅黑" panose="020B0503020204020204" charset="-122"/>
                  </a:rPr>
                  <a:t>网络时间</a:t>
                </a:r>
                <a:endParaRPr lang="en-US" altLang="en-US" sz="1400" b="1" i="0">
                  <a:latin typeface="微软雅黑" panose="020B0503020204020204" charset="-122"/>
                  <a:ea typeface="微软雅黑" panose="020B0503020204020204" charset="-122"/>
                </a:endParaRPr>
              </a:p>
            </p:txBody>
          </p:sp>
          <p:sp>
            <p:nvSpPr>
              <p:cNvPr id="99362" name="TextBox 38"/>
              <p:cNvSpPr txBox="1">
                <a:spLocks noChangeArrowheads="1"/>
              </p:cNvSpPr>
              <p:nvPr/>
            </p:nvSpPr>
            <p:spPr bwMode="auto">
              <a:xfrm>
                <a:off x="3114" y="1946"/>
                <a:ext cx="1046" cy="147"/>
              </a:xfrm>
              <a:prstGeom prst="rect">
                <a:avLst/>
              </a:prstGeom>
              <a:noFill/>
              <a:ln w="9525">
                <a:noFill/>
                <a:miter lim="800000"/>
              </a:ln>
            </p:spPr>
            <p:txBody>
              <a:bodyPr>
                <a:spAutoFit/>
              </a:bodyPr>
              <a:lstStyle/>
              <a:p>
                <a:pPr eaLnBrk="0" hangingPunct="0"/>
                <a:r>
                  <a:rPr lang="zh-CN" altLang="en-US" sz="1400" b="1" i="0">
                    <a:latin typeface="微软雅黑" panose="020B0503020204020204" charset="-122"/>
                    <a:ea typeface="微软雅黑" panose="020B0503020204020204" charset="-122"/>
                  </a:rPr>
                  <a:t>数据返回时间</a:t>
                </a:r>
                <a:endParaRPr lang="en-US" altLang="en-US" sz="1400" b="1" i="0">
                  <a:latin typeface="微软雅黑" panose="020B0503020204020204" charset="-122"/>
                  <a:ea typeface="微软雅黑" panose="020B0503020204020204" charset="-122"/>
                </a:endParaRPr>
              </a:p>
            </p:txBody>
          </p:sp>
        </p:grpSp>
        <p:grpSp>
          <p:nvGrpSpPr>
            <p:cNvPr id="99337" name="Group 34"/>
            <p:cNvGrpSpPr/>
            <p:nvPr/>
          </p:nvGrpSpPr>
          <p:grpSpPr bwMode="auto">
            <a:xfrm>
              <a:off x="752" y="714"/>
              <a:ext cx="1538" cy="1208"/>
              <a:chOff x="480" y="913"/>
              <a:chExt cx="2065" cy="1208"/>
            </a:xfrm>
          </p:grpSpPr>
          <p:sp>
            <p:nvSpPr>
              <p:cNvPr id="99342" name="Freeform 48"/>
              <p:cNvSpPr/>
              <p:nvPr/>
            </p:nvSpPr>
            <p:spPr bwMode="auto">
              <a:xfrm>
                <a:off x="480" y="1056"/>
                <a:ext cx="384" cy="863"/>
              </a:xfrm>
              <a:custGeom>
                <a:avLst/>
                <a:gdLst>
                  <a:gd name="T0" fmla="*/ 2147483647 w 189"/>
                  <a:gd name="T1" fmla="*/ 2147483647 h 280"/>
                  <a:gd name="T2" fmla="*/ 2147483647 w 189"/>
                  <a:gd name="T3" fmla="*/ 2147483647 h 280"/>
                  <a:gd name="T4" fmla="*/ 2147483647 w 189"/>
                  <a:gd name="T5" fmla="*/ 2147483647 h 280"/>
                  <a:gd name="T6" fmla="*/ 2147483647 w 189"/>
                  <a:gd name="T7" fmla="*/ 2147483647 h 280"/>
                  <a:gd name="T8" fmla="*/ 2147483647 w 189"/>
                  <a:gd name="T9" fmla="*/ 2147483647 h 280"/>
                  <a:gd name="T10" fmla="*/ 2147483647 w 189"/>
                  <a:gd name="T11" fmla="*/ 2147483647 h 280"/>
                  <a:gd name="T12" fmla="*/ 2147483647 w 189"/>
                  <a:gd name="T13" fmla="*/ 0 h 280"/>
                  <a:gd name="T14" fmla="*/ 2147483647 w 189"/>
                  <a:gd name="T15" fmla="*/ 2147483647 h 280"/>
                  <a:gd name="T16" fmla="*/ 2147483647 w 189"/>
                  <a:gd name="T17" fmla="*/ 2147483647 h 280"/>
                  <a:gd name="T18" fmla="*/ 2147483647 w 189"/>
                  <a:gd name="T19" fmla="*/ 2147483647 h 280"/>
                  <a:gd name="T20" fmla="*/ 2147483647 w 189"/>
                  <a:gd name="T21" fmla="*/ 2147483647 h 280"/>
                  <a:gd name="T22" fmla="*/ 2147483647 w 189"/>
                  <a:gd name="T23" fmla="*/ 2147483647 h 280"/>
                  <a:gd name="T24" fmla="*/ 2147483647 w 189"/>
                  <a:gd name="T25" fmla="*/ 2147483647 h 280"/>
                  <a:gd name="T26" fmla="*/ 2147483647 w 189"/>
                  <a:gd name="T27" fmla="*/ 2147483647 h 280"/>
                  <a:gd name="T28" fmla="*/ 2147483647 w 189"/>
                  <a:gd name="T29" fmla="*/ 2147483647 h 280"/>
                  <a:gd name="T30" fmla="*/ 2147483647 w 189"/>
                  <a:gd name="T31" fmla="*/ 2147483647 h 280"/>
                  <a:gd name="T32" fmla="*/ 2147483647 w 189"/>
                  <a:gd name="T33" fmla="*/ 2147483647 h 280"/>
                  <a:gd name="T34" fmla="*/ 2147483647 w 189"/>
                  <a:gd name="T35" fmla="*/ 2147483647 h 280"/>
                  <a:gd name="T36" fmla="*/ 2147483647 w 189"/>
                  <a:gd name="T37" fmla="*/ 2147483647 h 280"/>
                  <a:gd name="T38" fmla="*/ 2147483647 w 189"/>
                  <a:gd name="T39" fmla="*/ 2147483647 h 280"/>
                  <a:gd name="T40" fmla="*/ 2147483647 w 189"/>
                  <a:gd name="T41" fmla="*/ 2147483647 h 280"/>
                  <a:gd name="T42" fmla="*/ 2147483647 w 189"/>
                  <a:gd name="T43" fmla="*/ 2147483647 h 280"/>
                  <a:gd name="T44" fmla="*/ 2147483647 w 189"/>
                  <a:gd name="T45" fmla="*/ 2147483647 h 280"/>
                  <a:gd name="T46" fmla="*/ 2147483647 w 189"/>
                  <a:gd name="T47" fmla="*/ 2147483647 h 280"/>
                  <a:gd name="T48" fmla="*/ 2147483647 w 189"/>
                  <a:gd name="T49" fmla="*/ 2147483647 h 280"/>
                  <a:gd name="T50" fmla="*/ 2147483647 w 189"/>
                  <a:gd name="T51" fmla="*/ 2147483647 h 280"/>
                  <a:gd name="T52" fmla="*/ 2147483647 w 189"/>
                  <a:gd name="T53" fmla="*/ 2147483647 h 280"/>
                  <a:gd name="T54" fmla="*/ 2147483647 w 189"/>
                  <a:gd name="T55" fmla="*/ 2147483647 h 280"/>
                  <a:gd name="T56" fmla="*/ 2147483647 w 189"/>
                  <a:gd name="T57" fmla="*/ 2147483647 h 280"/>
                  <a:gd name="T58" fmla="*/ 2147483647 w 189"/>
                  <a:gd name="T59" fmla="*/ 2147483647 h 280"/>
                  <a:gd name="T60" fmla="*/ 2147483647 w 189"/>
                  <a:gd name="T61" fmla="*/ 2147483647 h 280"/>
                  <a:gd name="T62" fmla="*/ 2147483647 w 189"/>
                  <a:gd name="T63" fmla="*/ 2147483647 h 280"/>
                  <a:gd name="T64" fmla="*/ 2147483647 w 189"/>
                  <a:gd name="T65" fmla="*/ 2147483647 h 280"/>
                  <a:gd name="T66" fmla="*/ 2147483647 w 189"/>
                  <a:gd name="T67" fmla="*/ 2147483647 h 280"/>
                  <a:gd name="T68" fmla="*/ 2147483647 w 189"/>
                  <a:gd name="T69" fmla="*/ 2147483647 h 280"/>
                  <a:gd name="T70" fmla="*/ 2147483647 w 189"/>
                  <a:gd name="T71" fmla="*/ 2147483647 h 280"/>
                  <a:gd name="T72" fmla="*/ 2147483647 w 189"/>
                  <a:gd name="T73" fmla="*/ 2147483647 h 280"/>
                  <a:gd name="T74" fmla="*/ 2147483647 w 189"/>
                  <a:gd name="T75" fmla="*/ 2147483647 h 280"/>
                  <a:gd name="T76" fmla="*/ 2147483647 w 189"/>
                  <a:gd name="T77" fmla="*/ 2147483647 h 280"/>
                  <a:gd name="T78" fmla="*/ 2147483647 w 189"/>
                  <a:gd name="T79" fmla="*/ 2147483647 h 280"/>
                  <a:gd name="T80" fmla="*/ 2147483647 w 189"/>
                  <a:gd name="T81" fmla="*/ 2147483647 h 280"/>
                  <a:gd name="T82" fmla="*/ 2147483647 w 189"/>
                  <a:gd name="T83" fmla="*/ 2147483647 h 280"/>
                  <a:gd name="T84" fmla="*/ 2147483647 w 189"/>
                  <a:gd name="T85" fmla="*/ 2147483647 h 280"/>
                  <a:gd name="T86" fmla="*/ 2147483647 w 189"/>
                  <a:gd name="T87" fmla="*/ 2147483647 h 280"/>
                  <a:gd name="T88" fmla="*/ 2147483647 w 189"/>
                  <a:gd name="T89" fmla="*/ 2147483647 h 280"/>
                  <a:gd name="T90" fmla="*/ 2147483647 w 189"/>
                  <a:gd name="T91" fmla="*/ 2147483647 h 280"/>
                  <a:gd name="T92" fmla="*/ 2147483647 w 189"/>
                  <a:gd name="T93" fmla="*/ 2147483647 h 280"/>
                  <a:gd name="T94" fmla="*/ 0 w 189"/>
                  <a:gd name="T95" fmla="*/ 2147483647 h 280"/>
                  <a:gd name="T96" fmla="*/ 2147483647 w 189"/>
                  <a:gd name="T97" fmla="*/ 2147483647 h 280"/>
                  <a:gd name="T98" fmla="*/ 2147483647 w 189"/>
                  <a:gd name="T99" fmla="*/ 2147483647 h 280"/>
                  <a:gd name="T100" fmla="*/ 2147483647 w 189"/>
                  <a:gd name="T101" fmla="*/ 2147483647 h 280"/>
                  <a:gd name="T102" fmla="*/ 2147483647 w 189"/>
                  <a:gd name="T103" fmla="*/ 2147483647 h 280"/>
                  <a:gd name="T104" fmla="*/ 2147483647 w 189"/>
                  <a:gd name="T105" fmla="*/ 2147483647 h 2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9"/>
                  <a:gd name="T160" fmla="*/ 0 h 280"/>
                  <a:gd name="T161" fmla="*/ 189 w 189"/>
                  <a:gd name="T162" fmla="*/ 280 h 28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9" h="280">
                    <a:moveTo>
                      <a:pt x="82" y="43"/>
                    </a:moveTo>
                    <a:lnTo>
                      <a:pt x="79" y="42"/>
                    </a:lnTo>
                    <a:lnTo>
                      <a:pt x="76" y="39"/>
                    </a:lnTo>
                    <a:lnTo>
                      <a:pt x="73" y="37"/>
                    </a:lnTo>
                    <a:lnTo>
                      <a:pt x="71" y="36"/>
                    </a:lnTo>
                    <a:lnTo>
                      <a:pt x="70" y="33"/>
                    </a:lnTo>
                    <a:lnTo>
                      <a:pt x="68" y="30"/>
                    </a:lnTo>
                    <a:lnTo>
                      <a:pt x="67" y="28"/>
                    </a:lnTo>
                    <a:lnTo>
                      <a:pt x="67" y="25"/>
                    </a:lnTo>
                    <a:lnTo>
                      <a:pt x="66" y="22"/>
                    </a:lnTo>
                    <a:lnTo>
                      <a:pt x="67" y="19"/>
                    </a:lnTo>
                    <a:lnTo>
                      <a:pt x="68" y="16"/>
                    </a:lnTo>
                    <a:lnTo>
                      <a:pt x="70" y="12"/>
                    </a:lnTo>
                    <a:lnTo>
                      <a:pt x="72" y="9"/>
                    </a:lnTo>
                    <a:lnTo>
                      <a:pt x="73" y="7"/>
                    </a:lnTo>
                    <a:lnTo>
                      <a:pt x="77" y="4"/>
                    </a:lnTo>
                    <a:lnTo>
                      <a:pt x="79" y="3"/>
                    </a:lnTo>
                    <a:lnTo>
                      <a:pt x="83" y="2"/>
                    </a:lnTo>
                    <a:lnTo>
                      <a:pt x="87" y="1"/>
                    </a:lnTo>
                    <a:lnTo>
                      <a:pt x="90" y="0"/>
                    </a:lnTo>
                    <a:lnTo>
                      <a:pt x="93" y="0"/>
                    </a:lnTo>
                    <a:lnTo>
                      <a:pt x="98" y="0"/>
                    </a:lnTo>
                    <a:lnTo>
                      <a:pt x="101" y="1"/>
                    </a:lnTo>
                    <a:lnTo>
                      <a:pt x="105" y="2"/>
                    </a:lnTo>
                    <a:lnTo>
                      <a:pt x="107" y="3"/>
                    </a:lnTo>
                    <a:lnTo>
                      <a:pt x="110" y="6"/>
                    </a:lnTo>
                    <a:lnTo>
                      <a:pt x="113" y="8"/>
                    </a:lnTo>
                    <a:lnTo>
                      <a:pt x="115" y="10"/>
                    </a:lnTo>
                    <a:lnTo>
                      <a:pt x="117" y="12"/>
                    </a:lnTo>
                    <a:lnTo>
                      <a:pt x="118" y="16"/>
                    </a:lnTo>
                    <a:lnTo>
                      <a:pt x="119" y="18"/>
                    </a:lnTo>
                    <a:lnTo>
                      <a:pt x="119" y="21"/>
                    </a:lnTo>
                    <a:lnTo>
                      <a:pt x="119" y="25"/>
                    </a:lnTo>
                    <a:lnTo>
                      <a:pt x="119" y="28"/>
                    </a:lnTo>
                    <a:lnTo>
                      <a:pt x="118" y="31"/>
                    </a:lnTo>
                    <a:lnTo>
                      <a:pt x="117" y="34"/>
                    </a:lnTo>
                    <a:lnTo>
                      <a:pt x="115" y="36"/>
                    </a:lnTo>
                    <a:lnTo>
                      <a:pt x="112" y="38"/>
                    </a:lnTo>
                    <a:lnTo>
                      <a:pt x="110" y="39"/>
                    </a:lnTo>
                    <a:lnTo>
                      <a:pt x="109" y="42"/>
                    </a:lnTo>
                    <a:lnTo>
                      <a:pt x="105" y="43"/>
                    </a:lnTo>
                    <a:lnTo>
                      <a:pt x="109" y="48"/>
                    </a:lnTo>
                    <a:lnTo>
                      <a:pt x="115" y="53"/>
                    </a:lnTo>
                    <a:lnTo>
                      <a:pt x="128" y="56"/>
                    </a:lnTo>
                    <a:lnTo>
                      <a:pt x="138" y="60"/>
                    </a:lnTo>
                    <a:lnTo>
                      <a:pt x="143" y="66"/>
                    </a:lnTo>
                    <a:lnTo>
                      <a:pt x="149" y="80"/>
                    </a:lnTo>
                    <a:lnTo>
                      <a:pt x="152" y="90"/>
                    </a:lnTo>
                    <a:lnTo>
                      <a:pt x="156" y="102"/>
                    </a:lnTo>
                    <a:lnTo>
                      <a:pt x="160" y="109"/>
                    </a:lnTo>
                    <a:lnTo>
                      <a:pt x="168" y="120"/>
                    </a:lnTo>
                    <a:lnTo>
                      <a:pt x="176" y="132"/>
                    </a:lnTo>
                    <a:lnTo>
                      <a:pt x="184" y="136"/>
                    </a:lnTo>
                    <a:lnTo>
                      <a:pt x="185" y="137"/>
                    </a:lnTo>
                    <a:lnTo>
                      <a:pt x="187" y="141"/>
                    </a:lnTo>
                    <a:lnTo>
                      <a:pt x="188" y="144"/>
                    </a:lnTo>
                    <a:lnTo>
                      <a:pt x="188" y="147"/>
                    </a:lnTo>
                    <a:lnTo>
                      <a:pt x="188" y="152"/>
                    </a:lnTo>
                    <a:lnTo>
                      <a:pt x="187" y="154"/>
                    </a:lnTo>
                    <a:lnTo>
                      <a:pt x="185" y="159"/>
                    </a:lnTo>
                    <a:lnTo>
                      <a:pt x="184" y="161"/>
                    </a:lnTo>
                    <a:lnTo>
                      <a:pt x="182" y="162"/>
                    </a:lnTo>
                    <a:lnTo>
                      <a:pt x="179" y="163"/>
                    </a:lnTo>
                    <a:lnTo>
                      <a:pt x="178" y="165"/>
                    </a:lnTo>
                    <a:lnTo>
                      <a:pt x="177" y="166"/>
                    </a:lnTo>
                    <a:lnTo>
                      <a:pt x="176" y="166"/>
                    </a:lnTo>
                    <a:lnTo>
                      <a:pt x="173" y="165"/>
                    </a:lnTo>
                    <a:lnTo>
                      <a:pt x="169" y="164"/>
                    </a:lnTo>
                    <a:lnTo>
                      <a:pt x="167" y="162"/>
                    </a:lnTo>
                    <a:lnTo>
                      <a:pt x="165" y="159"/>
                    </a:lnTo>
                    <a:lnTo>
                      <a:pt x="163" y="155"/>
                    </a:lnTo>
                    <a:lnTo>
                      <a:pt x="162" y="152"/>
                    </a:lnTo>
                    <a:lnTo>
                      <a:pt x="161" y="148"/>
                    </a:lnTo>
                    <a:lnTo>
                      <a:pt x="160" y="144"/>
                    </a:lnTo>
                    <a:lnTo>
                      <a:pt x="160" y="141"/>
                    </a:lnTo>
                    <a:lnTo>
                      <a:pt x="161" y="137"/>
                    </a:lnTo>
                    <a:lnTo>
                      <a:pt x="161" y="133"/>
                    </a:lnTo>
                    <a:lnTo>
                      <a:pt x="160" y="130"/>
                    </a:lnTo>
                    <a:lnTo>
                      <a:pt x="149" y="116"/>
                    </a:lnTo>
                    <a:lnTo>
                      <a:pt x="139" y="106"/>
                    </a:lnTo>
                    <a:lnTo>
                      <a:pt x="134" y="98"/>
                    </a:lnTo>
                    <a:lnTo>
                      <a:pt x="132" y="99"/>
                    </a:lnTo>
                    <a:lnTo>
                      <a:pt x="126" y="125"/>
                    </a:lnTo>
                    <a:lnTo>
                      <a:pt x="121" y="146"/>
                    </a:lnTo>
                    <a:lnTo>
                      <a:pt x="127" y="175"/>
                    </a:lnTo>
                    <a:lnTo>
                      <a:pt x="132" y="197"/>
                    </a:lnTo>
                    <a:lnTo>
                      <a:pt x="139" y="231"/>
                    </a:lnTo>
                    <a:lnTo>
                      <a:pt x="145" y="256"/>
                    </a:lnTo>
                    <a:lnTo>
                      <a:pt x="148" y="259"/>
                    </a:lnTo>
                    <a:lnTo>
                      <a:pt x="151" y="259"/>
                    </a:lnTo>
                    <a:lnTo>
                      <a:pt x="157" y="260"/>
                    </a:lnTo>
                    <a:lnTo>
                      <a:pt x="162" y="261"/>
                    </a:lnTo>
                    <a:lnTo>
                      <a:pt x="167" y="263"/>
                    </a:lnTo>
                    <a:lnTo>
                      <a:pt x="171" y="265"/>
                    </a:lnTo>
                    <a:lnTo>
                      <a:pt x="174" y="269"/>
                    </a:lnTo>
                    <a:lnTo>
                      <a:pt x="177" y="272"/>
                    </a:lnTo>
                    <a:lnTo>
                      <a:pt x="178" y="276"/>
                    </a:lnTo>
                    <a:lnTo>
                      <a:pt x="179" y="279"/>
                    </a:lnTo>
                    <a:lnTo>
                      <a:pt x="117" y="279"/>
                    </a:lnTo>
                    <a:lnTo>
                      <a:pt x="102" y="231"/>
                    </a:lnTo>
                    <a:lnTo>
                      <a:pt x="95" y="206"/>
                    </a:lnTo>
                    <a:lnTo>
                      <a:pt x="87" y="231"/>
                    </a:lnTo>
                    <a:lnTo>
                      <a:pt x="71" y="279"/>
                    </a:lnTo>
                    <a:lnTo>
                      <a:pt x="9" y="279"/>
                    </a:lnTo>
                    <a:lnTo>
                      <a:pt x="10" y="274"/>
                    </a:lnTo>
                    <a:lnTo>
                      <a:pt x="11" y="271"/>
                    </a:lnTo>
                    <a:lnTo>
                      <a:pt x="13" y="269"/>
                    </a:lnTo>
                    <a:lnTo>
                      <a:pt x="17" y="265"/>
                    </a:lnTo>
                    <a:lnTo>
                      <a:pt x="22" y="263"/>
                    </a:lnTo>
                    <a:lnTo>
                      <a:pt x="28" y="261"/>
                    </a:lnTo>
                    <a:lnTo>
                      <a:pt x="33" y="259"/>
                    </a:lnTo>
                    <a:lnTo>
                      <a:pt x="40" y="258"/>
                    </a:lnTo>
                    <a:lnTo>
                      <a:pt x="44" y="254"/>
                    </a:lnTo>
                    <a:lnTo>
                      <a:pt x="50" y="231"/>
                    </a:lnTo>
                    <a:lnTo>
                      <a:pt x="57" y="197"/>
                    </a:lnTo>
                    <a:lnTo>
                      <a:pt x="61" y="175"/>
                    </a:lnTo>
                    <a:lnTo>
                      <a:pt x="67" y="146"/>
                    </a:lnTo>
                    <a:lnTo>
                      <a:pt x="63" y="125"/>
                    </a:lnTo>
                    <a:lnTo>
                      <a:pt x="55" y="99"/>
                    </a:lnTo>
                    <a:lnTo>
                      <a:pt x="54" y="98"/>
                    </a:lnTo>
                    <a:lnTo>
                      <a:pt x="51" y="102"/>
                    </a:lnTo>
                    <a:lnTo>
                      <a:pt x="44" y="111"/>
                    </a:lnTo>
                    <a:lnTo>
                      <a:pt x="37" y="119"/>
                    </a:lnTo>
                    <a:lnTo>
                      <a:pt x="28" y="130"/>
                    </a:lnTo>
                    <a:lnTo>
                      <a:pt x="27" y="134"/>
                    </a:lnTo>
                    <a:lnTo>
                      <a:pt x="28" y="137"/>
                    </a:lnTo>
                    <a:lnTo>
                      <a:pt x="28" y="141"/>
                    </a:lnTo>
                    <a:lnTo>
                      <a:pt x="28" y="146"/>
                    </a:lnTo>
                    <a:lnTo>
                      <a:pt x="27" y="152"/>
                    </a:lnTo>
                    <a:lnTo>
                      <a:pt x="24" y="157"/>
                    </a:lnTo>
                    <a:lnTo>
                      <a:pt x="23" y="160"/>
                    </a:lnTo>
                    <a:lnTo>
                      <a:pt x="21" y="162"/>
                    </a:lnTo>
                    <a:lnTo>
                      <a:pt x="18" y="163"/>
                    </a:lnTo>
                    <a:lnTo>
                      <a:pt x="16" y="165"/>
                    </a:lnTo>
                    <a:lnTo>
                      <a:pt x="13" y="165"/>
                    </a:lnTo>
                    <a:lnTo>
                      <a:pt x="11" y="166"/>
                    </a:lnTo>
                    <a:lnTo>
                      <a:pt x="10" y="165"/>
                    </a:lnTo>
                    <a:lnTo>
                      <a:pt x="9" y="163"/>
                    </a:lnTo>
                    <a:lnTo>
                      <a:pt x="5" y="162"/>
                    </a:lnTo>
                    <a:lnTo>
                      <a:pt x="4" y="161"/>
                    </a:lnTo>
                    <a:lnTo>
                      <a:pt x="2" y="157"/>
                    </a:lnTo>
                    <a:lnTo>
                      <a:pt x="1" y="155"/>
                    </a:lnTo>
                    <a:lnTo>
                      <a:pt x="1" y="152"/>
                    </a:lnTo>
                    <a:lnTo>
                      <a:pt x="0" y="147"/>
                    </a:lnTo>
                    <a:lnTo>
                      <a:pt x="0" y="143"/>
                    </a:lnTo>
                    <a:lnTo>
                      <a:pt x="1" y="139"/>
                    </a:lnTo>
                    <a:lnTo>
                      <a:pt x="4" y="136"/>
                    </a:lnTo>
                    <a:lnTo>
                      <a:pt x="9" y="134"/>
                    </a:lnTo>
                    <a:lnTo>
                      <a:pt x="12" y="132"/>
                    </a:lnTo>
                    <a:lnTo>
                      <a:pt x="20" y="123"/>
                    </a:lnTo>
                    <a:lnTo>
                      <a:pt x="28" y="109"/>
                    </a:lnTo>
                    <a:lnTo>
                      <a:pt x="32" y="102"/>
                    </a:lnTo>
                    <a:lnTo>
                      <a:pt x="35" y="90"/>
                    </a:lnTo>
                    <a:lnTo>
                      <a:pt x="39" y="80"/>
                    </a:lnTo>
                    <a:lnTo>
                      <a:pt x="45" y="66"/>
                    </a:lnTo>
                    <a:lnTo>
                      <a:pt x="50" y="60"/>
                    </a:lnTo>
                    <a:lnTo>
                      <a:pt x="61" y="56"/>
                    </a:lnTo>
                    <a:lnTo>
                      <a:pt x="74" y="53"/>
                    </a:lnTo>
                    <a:lnTo>
                      <a:pt x="79" y="48"/>
                    </a:lnTo>
                    <a:lnTo>
                      <a:pt x="82" y="43"/>
                    </a:lnTo>
                  </a:path>
                </a:pathLst>
              </a:custGeom>
              <a:solidFill>
                <a:srgbClr val="FF6000"/>
              </a:solidFill>
              <a:ln w="9525">
                <a:noFill/>
                <a:miter lim="800000"/>
              </a:ln>
            </p:spPr>
            <p:txBody>
              <a:bodyPr/>
              <a:lstStyle/>
              <a:p>
                <a:endParaRPr lang="zh-CN" altLang="en-US" sz="1400" i="0"/>
              </a:p>
            </p:txBody>
          </p:sp>
          <p:cxnSp>
            <p:nvCxnSpPr>
              <p:cNvPr id="99343" name="Straight Connector 6"/>
              <p:cNvCxnSpPr>
                <a:cxnSpLocks noChangeShapeType="1"/>
              </p:cNvCxnSpPr>
              <p:nvPr/>
            </p:nvCxnSpPr>
            <p:spPr bwMode="auto">
              <a:xfrm rot="5400000">
                <a:off x="433" y="1488"/>
                <a:ext cx="1151" cy="1"/>
              </a:xfrm>
              <a:prstGeom prst="line">
                <a:avLst/>
              </a:prstGeom>
              <a:noFill/>
              <a:ln w="9525" algn="ctr">
                <a:solidFill>
                  <a:schemeClr val="tx1"/>
                </a:solidFill>
                <a:prstDash val="sysDash"/>
                <a:round/>
              </a:ln>
            </p:spPr>
          </p:cxnSp>
          <p:cxnSp>
            <p:nvCxnSpPr>
              <p:cNvPr id="99344" name="Straight Connector 11"/>
              <p:cNvCxnSpPr>
                <a:cxnSpLocks noChangeShapeType="1"/>
              </p:cNvCxnSpPr>
              <p:nvPr/>
            </p:nvCxnSpPr>
            <p:spPr bwMode="auto">
              <a:xfrm rot="5400000">
                <a:off x="1969" y="1536"/>
                <a:ext cx="1151" cy="1"/>
              </a:xfrm>
              <a:prstGeom prst="line">
                <a:avLst/>
              </a:prstGeom>
              <a:noFill/>
              <a:ln w="9525" algn="ctr">
                <a:solidFill>
                  <a:schemeClr val="tx1"/>
                </a:solidFill>
                <a:prstDash val="sysDash"/>
                <a:round/>
              </a:ln>
            </p:spPr>
          </p:cxnSp>
          <p:cxnSp>
            <p:nvCxnSpPr>
              <p:cNvPr id="99345" name="Straight Arrow Connector 18"/>
              <p:cNvCxnSpPr>
                <a:cxnSpLocks noChangeShapeType="1"/>
              </p:cNvCxnSpPr>
              <p:nvPr/>
            </p:nvCxnSpPr>
            <p:spPr bwMode="auto">
              <a:xfrm>
                <a:off x="1008" y="1488"/>
                <a:ext cx="1536" cy="1"/>
              </a:xfrm>
              <a:prstGeom prst="straightConnector1">
                <a:avLst/>
              </a:prstGeom>
              <a:noFill/>
              <a:ln w="25400" algn="ctr">
                <a:solidFill>
                  <a:srgbClr val="FF0000"/>
                </a:solidFill>
                <a:round/>
                <a:tailEnd type="arrow" w="med" len="med"/>
              </a:ln>
            </p:spPr>
          </p:cxnSp>
          <p:cxnSp>
            <p:nvCxnSpPr>
              <p:cNvPr id="99346" name="Straight Arrow Connector 20"/>
              <p:cNvCxnSpPr>
                <a:cxnSpLocks noChangeShapeType="1"/>
              </p:cNvCxnSpPr>
              <p:nvPr/>
            </p:nvCxnSpPr>
            <p:spPr bwMode="auto">
              <a:xfrm rot="10800000">
                <a:off x="1008" y="1824"/>
                <a:ext cx="1536" cy="1"/>
              </a:xfrm>
              <a:prstGeom prst="straightConnector1">
                <a:avLst/>
              </a:prstGeom>
              <a:noFill/>
              <a:ln w="25400" algn="ctr">
                <a:solidFill>
                  <a:srgbClr val="FF0000"/>
                </a:solidFill>
                <a:round/>
                <a:tailEnd type="arrow" w="med" len="med"/>
              </a:ln>
            </p:spPr>
          </p:cxnSp>
          <p:cxnSp>
            <p:nvCxnSpPr>
              <p:cNvPr id="99347" name="Straight Connector 31"/>
              <p:cNvCxnSpPr>
                <a:cxnSpLocks noChangeShapeType="1"/>
              </p:cNvCxnSpPr>
              <p:nvPr/>
            </p:nvCxnSpPr>
            <p:spPr bwMode="auto">
              <a:xfrm rot="5400000">
                <a:off x="1201" y="1151"/>
                <a:ext cx="384" cy="1"/>
              </a:xfrm>
              <a:prstGeom prst="line">
                <a:avLst/>
              </a:prstGeom>
              <a:noFill/>
              <a:ln w="9525" algn="ctr">
                <a:solidFill>
                  <a:schemeClr val="tx1"/>
                </a:solidFill>
                <a:prstDash val="sysDash"/>
                <a:round/>
              </a:ln>
            </p:spPr>
          </p:cxnSp>
          <p:cxnSp>
            <p:nvCxnSpPr>
              <p:cNvPr id="99348" name="Straight Connector 34"/>
              <p:cNvCxnSpPr>
                <a:cxnSpLocks noChangeShapeType="1"/>
              </p:cNvCxnSpPr>
              <p:nvPr/>
            </p:nvCxnSpPr>
            <p:spPr bwMode="auto">
              <a:xfrm rot="5400000">
                <a:off x="1585" y="1151"/>
                <a:ext cx="384" cy="1"/>
              </a:xfrm>
              <a:prstGeom prst="line">
                <a:avLst/>
              </a:prstGeom>
              <a:noFill/>
              <a:ln w="9525" algn="ctr">
                <a:solidFill>
                  <a:schemeClr val="tx1"/>
                </a:solidFill>
                <a:prstDash val="sysDash"/>
                <a:round/>
              </a:ln>
            </p:spPr>
          </p:cxnSp>
          <p:cxnSp>
            <p:nvCxnSpPr>
              <p:cNvPr id="99349" name="Straight Arrow Connector 37"/>
              <p:cNvCxnSpPr>
                <a:cxnSpLocks noChangeShapeType="1"/>
              </p:cNvCxnSpPr>
              <p:nvPr/>
            </p:nvCxnSpPr>
            <p:spPr bwMode="auto">
              <a:xfrm>
                <a:off x="1008" y="1248"/>
                <a:ext cx="384" cy="1"/>
              </a:xfrm>
              <a:prstGeom prst="straightConnector1">
                <a:avLst/>
              </a:prstGeom>
              <a:noFill/>
              <a:ln w="9525" algn="ctr">
                <a:solidFill>
                  <a:schemeClr val="tx1"/>
                </a:solidFill>
                <a:round/>
                <a:tailEnd type="arrow" w="med" len="med"/>
              </a:ln>
            </p:spPr>
          </p:cxnSp>
          <p:sp>
            <p:nvSpPr>
              <p:cNvPr id="99350" name="TextBox 38"/>
              <p:cNvSpPr txBox="1">
                <a:spLocks noChangeArrowheads="1"/>
              </p:cNvSpPr>
              <p:nvPr/>
            </p:nvSpPr>
            <p:spPr bwMode="auto">
              <a:xfrm>
                <a:off x="961" y="969"/>
                <a:ext cx="479" cy="250"/>
              </a:xfrm>
              <a:prstGeom prst="rect">
                <a:avLst/>
              </a:prstGeom>
              <a:noFill/>
              <a:ln w="9525">
                <a:noFill/>
                <a:miter lim="800000"/>
              </a:ln>
            </p:spPr>
            <p:txBody>
              <a:bodyPr>
                <a:spAutoFit/>
              </a:bodyPr>
              <a:lstStyle/>
              <a:p>
                <a:pPr eaLnBrk="0" hangingPunct="0"/>
                <a:r>
                  <a:rPr lang="zh-CN" altLang="en-US" sz="1400" b="1" i="0">
                    <a:latin typeface="微软雅黑" panose="020B0503020204020204" charset="-122"/>
                    <a:ea typeface="微软雅黑" panose="020B0503020204020204" charset="-122"/>
                  </a:rPr>
                  <a:t>客户端时间</a:t>
                </a:r>
                <a:endParaRPr lang="zh-CN" altLang="en-US" sz="1400" b="1" i="0">
                  <a:latin typeface="微软雅黑" panose="020B0503020204020204" charset="-122"/>
                  <a:ea typeface="微软雅黑" panose="020B0503020204020204" charset="-122"/>
                </a:endParaRPr>
              </a:p>
            </p:txBody>
          </p:sp>
          <p:cxnSp>
            <p:nvCxnSpPr>
              <p:cNvPr id="99351" name="Straight Arrow Connector 37"/>
              <p:cNvCxnSpPr>
                <a:cxnSpLocks noChangeShapeType="1"/>
              </p:cNvCxnSpPr>
              <p:nvPr/>
            </p:nvCxnSpPr>
            <p:spPr bwMode="auto">
              <a:xfrm>
                <a:off x="1392" y="1248"/>
                <a:ext cx="384" cy="1"/>
              </a:xfrm>
              <a:prstGeom prst="straightConnector1">
                <a:avLst/>
              </a:prstGeom>
              <a:noFill/>
              <a:ln w="9525" algn="ctr">
                <a:solidFill>
                  <a:schemeClr val="tx1"/>
                </a:solidFill>
                <a:round/>
                <a:tailEnd type="arrow" w="med" len="med"/>
              </a:ln>
            </p:spPr>
          </p:cxnSp>
          <p:cxnSp>
            <p:nvCxnSpPr>
              <p:cNvPr id="99352" name="Straight Arrow Connector 37"/>
              <p:cNvCxnSpPr>
                <a:cxnSpLocks noChangeShapeType="1"/>
              </p:cNvCxnSpPr>
              <p:nvPr/>
            </p:nvCxnSpPr>
            <p:spPr bwMode="auto">
              <a:xfrm>
                <a:off x="1776" y="1248"/>
                <a:ext cx="768" cy="1"/>
              </a:xfrm>
              <a:prstGeom prst="straightConnector1">
                <a:avLst/>
              </a:prstGeom>
              <a:noFill/>
              <a:ln w="9525" algn="ctr">
                <a:solidFill>
                  <a:schemeClr val="tx1"/>
                </a:solidFill>
                <a:round/>
                <a:tailEnd type="arrow" w="med" len="med"/>
              </a:ln>
            </p:spPr>
          </p:cxnSp>
          <p:sp>
            <p:nvSpPr>
              <p:cNvPr id="99353" name="TextBox 38"/>
              <p:cNvSpPr txBox="1">
                <a:spLocks noChangeArrowheads="1"/>
              </p:cNvSpPr>
              <p:nvPr/>
            </p:nvSpPr>
            <p:spPr bwMode="auto">
              <a:xfrm>
                <a:off x="1392" y="960"/>
                <a:ext cx="480" cy="250"/>
              </a:xfrm>
              <a:prstGeom prst="rect">
                <a:avLst/>
              </a:prstGeom>
              <a:noFill/>
              <a:ln w="9525">
                <a:noFill/>
                <a:miter lim="800000"/>
              </a:ln>
            </p:spPr>
            <p:txBody>
              <a:bodyPr>
                <a:spAutoFit/>
              </a:bodyPr>
              <a:lstStyle/>
              <a:p>
                <a:pPr eaLnBrk="0" hangingPunct="0"/>
                <a:r>
                  <a:rPr lang="en-US" altLang="zh-CN" sz="1400" b="1" i="0">
                    <a:latin typeface="微软雅黑" panose="020B0503020204020204" charset="-122"/>
                    <a:ea typeface="微软雅黑" panose="020B0503020204020204" charset="-122"/>
                  </a:rPr>
                  <a:t>DNS</a:t>
                </a:r>
                <a:r>
                  <a:rPr lang="zh-CN" altLang="en-US" sz="1400" b="1" i="0">
                    <a:latin typeface="微软雅黑" panose="020B0503020204020204" charset="-122"/>
                    <a:ea typeface="微软雅黑" panose="020B0503020204020204" charset="-122"/>
                  </a:rPr>
                  <a:t>时间</a:t>
                </a:r>
                <a:endParaRPr lang="en-US" altLang="en-US" sz="1400" b="1" i="0">
                  <a:latin typeface="微软雅黑" panose="020B0503020204020204" charset="-122"/>
                  <a:ea typeface="微软雅黑" panose="020B0503020204020204" charset="-122"/>
                </a:endParaRPr>
              </a:p>
            </p:txBody>
          </p:sp>
          <p:sp>
            <p:nvSpPr>
              <p:cNvPr id="99354" name="TextBox 38"/>
              <p:cNvSpPr txBox="1">
                <a:spLocks noChangeArrowheads="1"/>
              </p:cNvSpPr>
              <p:nvPr/>
            </p:nvSpPr>
            <p:spPr bwMode="auto">
              <a:xfrm>
                <a:off x="1886" y="982"/>
                <a:ext cx="636" cy="147"/>
              </a:xfrm>
              <a:prstGeom prst="rect">
                <a:avLst/>
              </a:prstGeom>
              <a:noFill/>
              <a:ln w="9525">
                <a:noFill/>
                <a:miter lim="800000"/>
              </a:ln>
            </p:spPr>
            <p:txBody>
              <a:bodyPr>
                <a:spAutoFit/>
              </a:bodyPr>
              <a:lstStyle/>
              <a:p>
                <a:pPr eaLnBrk="0" hangingPunct="0"/>
                <a:r>
                  <a:rPr lang="zh-CN" altLang="en-US" sz="1400" b="1" i="0">
                    <a:latin typeface="微软雅黑" panose="020B0503020204020204" charset="-122"/>
                    <a:ea typeface="微软雅黑" panose="020B0503020204020204" charset="-122"/>
                  </a:rPr>
                  <a:t>网络时间</a:t>
                </a:r>
                <a:endParaRPr lang="en-US" altLang="en-US" sz="1400" b="1" i="0">
                  <a:latin typeface="微软雅黑" panose="020B0503020204020204" charset="-122"/>
                  <a:ea typeface="微软雅黑" panose="020B0503020204020204" charset="-122"/>
                </a:endParaRPr>
              </a:p>
            </p:txBody>
          </p:sp>
          <p:sp>
            <p:nvSpPr>
              <p:cNvPr id="99355" name="TextBox 38"/>
              <p:cNvSpPr txBox="1">
                <a:spLocks noChangeArrowheads="1"/>
              </p:cNvSpPr>
              <p:nvPr/>
            </p:nvSpPr>
            <p:spPr bwMode="auto">
              <a:xfrm>
                <a:off x="1392" y="1871"/>
                <a:ext cx="721" cy="250"/>
              </a:xfrm>
              <a:prstGeom prst="rect">
                <a:avLst/>
              </a:prstGeom>
              <a:noFill/>
              <a:ln w="9525">
                <a:noFill/>
                <a:miter lim="800000"/>
              </a:ln>
            </p:spPr>
            <p:txBody>
              <a:bodyPr>
                <a:spAutoFit/>
              </a:bodyPr>
              <a:lstStyle/>
              <a:p>
                <a:pPr eaLnBrk="0" hangingPunct="0"/>
                <a:r>
                  <a:rPr lang="zh-CN" altLang="en-US" sz="1400" b="1" i="0">
                    <a:latin typeface="微软雅黑" panose="020B0503020204020204" charset="-122"/>
                    <a:ea typeface="微软雅黑" panose="020B0503020204020204" charset="-122"/>
                  </a:rPr>
                  <a:t>应用处理返回时间</a:t>
                </a:r>
                <a:endParaRPr lang="en-US" altLang="en-US" sz="1400" b="1" i="0">
                  <a:latin typeface="微软雅黑" panose="020B0503020204020204" charset="-122"/>
                  <a:ea typeface="微软雅黑" panose="020B0503020204020204" charset="-122"/>
                </a:endParaRPr>
              </a:p>
            </p:txBody>
          </p:sp>
        </p:grpSp>
        <p:cxnSp>
          <p:nvCxnSpPr>
            <p:cNvPr id="99338" name="Straight Connector 12"/>
            <p:cNvCxnSpPr>
              <a:cxnSpLocks noChangeShapeType="1"/>
            </p:cNvCxnSpPr>
            <p:nvPr/>
          </p:nvCxnSpPr>
          <p:spPr bwMode="auto">
            <a:xfrm rot="5400000">
              <a:off x="2214" y="1311"/>
              <a:ext cx="1151" cy="1"/>
            </a:xfrm>
            <a:prstGeom prst="line">
              <a:avLst/>
            </a:prstGeom>
            <a:noFill/>
            <a:ln w="9525" algn="ctr">
              <a:solidFill>
                <a:schemeClr val="tx1"/>
              </a:solidFill>
              <a:prstDash val="sysDash"/>
              <a:round/>
            </a:ln>
          </p:spPr>
        </p:cxnSp>
        <p:pic>
          <p:nvPicPr>
            <p:cNvPr id="99339" name="Picture 5"/>
            <p:cNvPicPr>
              <a:picLocks noChangeAspect="1" noChangeArrowheads="1"/>
            </p:cNvPicPr>
            <p:nvPr/>
          </p:nvPicPr>
          <p:blipFill>
            <a:blip r:embed="rId1"/>
            <a:srcRect/>
            <a:stretch>
              <a:fillRect/>
            </a:stretch>
          </p:blipFill>
          <p:spPr bwMode="auto">
            <a:xfrm>
              <a:off x="2381" y="1145"/>
              <a:ext cx="384" cy="576"/>
            </a:xfrm>
            <a:prstGeom prst="rect">
              <a:avLst/>
            </a:prstGeom>
            <a:noFill/>
            <a:ln w="9525">
              <a:noFill/>
              <a:miter lim="800000"/>
              <a:headEnd/>
              <a:tailEnd/>
            </a:ln>
          </p:spPr>
        </p:pic>
        <p:sp>
          <p:nvSpPr>
            <p:cNvPr id="99340" name="TextBox 38"/>
            <p:cNvSpPr txBox="1">
              <a:spLocks noChangeArrowheads="1"/>
            </p:cNvSpPr>
            <p:nvPr/>
          </p:nvSpPr>
          <p:spPr bwMode="auto">
            <a:xfrm>
              <a:off x="2290" y="782"/>
              <a:ext cx="480" cy="147"/>
            </a:xfrm>
            <a:prstGeom prst="rect">
              <a:avLst/>
            </a:prstGeom>
            <a:noFill/>
            <a:ln w="9525">
              <a:noFill/>
              <a:miter lim="800000"/>
            </a:ln>
          </p:spPr>
          <p:txBody>
            <a:bodyPr>
              <a:spAutoFit/>
            </a:bodyPr>
            <a:lstStyle/>
            <a:p>
              <a:pPr eaLnBrk="0" hangingPunct="0"/>
              <a:r>
                <a:rPr lang="zh-CN" altLang="en-US" sz="1400" b="1" i="0">
                  <a:latin typeface="微软雅黑" panose="020B0503020204020204" charset="-122"/>
                  <a:ea typeface="微软雅黑" panose="020B0503020204020204" charset="-122"/>
                </a:rPr>
                <a:t>服务时间</a:t>
              </a:r>
              <a:endParaRPr lang="en-US" altLang="en-US" sz="1400" b="1" i="0">
                <a:latin typeface="微软雅黑" panose="020B0503020204020204" charset="-122"/>
                <a:ea typeface="微软雅黑" panose="020B0503020204020204" charset="-122"/>
              </a:endParaRPr>
            </a:p>
          </p:txBody>
        </p:sp>
        <p:cxnSp>
          <p:nvCxnSpPr>
            <p:cNvPr id="99341" name="Straight Arrow Connector 37"/>
            <p:cNvCxnSpPr>
              <a:cxnSpLocks noChangeShapeType="1"/>
            </p:cNvCxnSpPr>
            <p:nvPr/>
          </p:nvCxnSpPr>
          <p:spPr bwMode="auto">
            <a:xfrm>
              <a:off x="2290" y="1054"/>
              <a:ext cx="544" cy="0"/>
            </a:xfrm>
            <a:prstGeom prst="straightConnector1">
              <a:avLst/>
            </a:prstGeom>
            <a:noFill/>
            <a:ln w="9525" algn="ctr">
              <a:solidFill>
                <a:schemeClr val="tx1"/>
              </a:solidFill>
              <a:round/>
              <a:tailEnd type="arrow" w="med" len="med"/>
            </a:ln>
          </p:spPr>
        </p:cxnSp>
      </p:grpSp>
      <p:sp>
        <p:nvSpPr>
          <p:cNvPr id="99331" name="TextBox 10"/>
          <p:cNvSpPr txBox="1">
            <a:spLocks noChangeArrowheads="1"/>
          </p:cNvSpPr>
          <p:nvPr/>
        </p:nvSpPr>
        <p:spPr bwMode="auto">
          <a:xfrm>
            <a:off x="1331913" y="1700213"/>
            <a:ext cx="5327650" cy="1322070"/>
          </a:xfrm>
          <a:prstGeom prst="rect">
            <a:avLst/>
          </a:prstGeom>
          <a:noFill/>
          <a:ln w="9525">
            <a:noFill/>
            <a:miter lim="800000"/>
          </a:ln>
        </p:spPr>
        <p:txBody>
          <a:bodyPr>
            <a:spAutoFit/>
          </a:bodyPr>
          <a:lstStyle/>
          <a:p>
            <a:pPr marL="457200" indent="-457200">
              <a:spcBef>
                <a:spcPts val="600"/>
              </a:spcBef>
              <a:spcAft>
                <a:spcPts val="600"/>
              </a:spcAft>
            </a:pPr>
            <a:r>
              <a:rPr lang="zh-CN" altLang="en-US" sz="2000" b="1" i="0">
                <a:solidFill>
                  <a:srgbClr val="FF0000"/>
                </a:solidFill>
              </a:rPr>
              <a:t>性能监控：</a:t>
            </a:r>
            <a:endParaRPr lang="en-US" altLang="zh-CN" sz="2000" b="1" i="0">
              <a:solidFill>
                <a:srgbClr val="FF0000"/>
              </a:solidFill>
            </a:endParaRPr>
          </a:p>
          <a:p>
            <a:pPr marL="457200" indent="-457200">
              <a:spcBef>
                <a:spcPts val="600"/>
              </a:spcBef>
              <a:spcAft>
                <a:spcPts val="600"/>
              </a:spcAft>
              <a:buFont typeface="黑体" panose="02010609060101010101" pitchFamily="2" charset="-122"/>
              <a:buAutoNum type="circleNumDbPlain"/>
            </a:pPr>
            <a:r>
              <a:rPr lang="en-US" altLang="zh-CN" sz="2000" i="0">
                <a:solidFill>
                  <a:srgbClr val="0000FF"/>
                </a:solidFill>
              </a:rPr>
              <a:t>Web</a:t>
            </a:r>
            <a:r>
              <a:rPr lang="en-US" altLang="en-US" sz="2000" i="0">
                <a:solidFill>
                  <a:srgbClr val="0000FF"/>
                </a:solidFill>
              </a:rPr>
              <a:t>/应用/数据库</a:t>
            </a:r>
            <a:r>
              <a:rPr lang="zh-CN" altLang="en-US" sz="2000" i="0">
                <a:solidFill>
                  <a:srgbClr val="0000FF"/>
                </a:solidFill>
              </a:rPr>
              <a:t>服务器</a:t>
            </a:r>
            <a:endParaRPr lang="en-US" altLang="zh-CN" sz="2000" i="0">
              <a:solidFill>
                <a:srgbClr val="0000FF"/>
              </a:solidFill>
            </a:endParaRPr>
          </a:p>
          <a:p>
            <a:pPr marL="457200" indent="-457200">
              <a:spcBef>
                <a:spcPts val="600"/>
              </a:spcBef>
              <a:spcAft>
                <a:spcPts val="600"/>
              </a:spcAft>
              <a:buFont typeface="黑体" panose="02010609060101010101" pitchFamily="2" charset="-122"/>
              <a:buAutoNum type="circleNumDbPlain"/>
            </a:pPr>
            <a:r>
              <a:rPr lang="zh-CN" altLang="en-US" sz="2000" i="0">
                <a:solidFill>
                  <a:srgbClr val="0000FF"/>
                </a:solidFill>
              </a:rPr>
              <a:t>系统资源、应用资源、硬件资源</a:t>
            </a:r>
            <a:endParaRPr lang="zh-CN" altLang="en-US" sz="2000" i="0">
              <a:solidFill>
                <a:srgbClr val="0000FF"/>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a:defRPr/>
            </a:pPr>
            <a:r>
              <a:rPr kumimoji="1" lang="zh-CN" altLang="en-US" sz="3600" b="1" dirty="0">
                <a:solidFill>
                  <a:srgbClr val="FFFF00"/>
                </a:solidFill>
                <a:latin typeface="+mn-ea"/>
                <a:ea typeface="+mn-ea"/>
              </a:rPr>
              <a:t>示例：监控</a:t>
            </a:r>
            <a:endParaRPr kumimoji="1" lang="zh-CN" altLang="en-US" sz="3600" b="1" dirty="0">
              <a:solidFill>
                <a:srgbClr val="FFFF00"/>
              </a:solidFill>
              <a:latin typeface="+mn-ea"/>
              <a:ea typeface="+mn-ea"/>
            </a:endParaRPr>
          </a:p>
        </p:txBody>
      </p:sp>
      <p:pic>
        <p:nvPicPr>
          <p:cNvPr id="101378" name="图片 2" descr="HP LR Monitor.png"/>
          <p:cNvPicPr>
            <a:picLocks noChangeAspect="1"/>
          </p:cNvPicPr>
          <p:nvPr/>
        </p:nvPicPr>
        <p:blipFill>
          <a:blip r:embed="rId1"/>
          <a:srcRect/>
          <a:stretch>
            <a:fillRect/>
          </a:stretch>
        </p:blipFill>
        <p:spPr bwMode="auto">
          <a:xfrm>
            <a:off x="426085" y="2002790"/>
            <a:ext cx="8361045" cy="42303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146" name="Rectangle 2"/>
          <p:cNvSpPr>
            <a:spLocks noGrp="1" noChangeArrowheads="1"/>
          </p:cNvSpPr>
          <p:nvPr>
            <p:ph type="title"/>
          </p:nvPr>
        </p:nvSpPr>
        <p:spPr>
          <a:xfrm>
            <a:off x="1187450" y="366713"/>
            <a:ext cx="6384925" cy="561975"/>
          </a:xfrm>
        </p:spPr>
        <p:txBody>
          <a:bodyPr/>
          <a:lstStyle/>
          <a:p>
            <a:pPr algn="ctr">
              <a:defRPr/>
            </a:pPr>
            <a:r>
              <a:rPr kumimoji="1" lang="zh-CN" altLang="en-US" sz="3600" b="1" dirty="0" smtClean="0">
                <a:solidFill>
                  <a:srgbClr val="FFFF00"/>
                </a:solidFill>
                <a:latin typeface="+mn-lt"/>
                <a:ea typeface="+mn-ea"/>
              </a:rPr>
              <a:t>演示：</a:t>
            </a:r>
            <a:r>
              <a:rPr kumimoji="1" lang="en-US" altLang="zh-CN" sz="3600" b="1" dirty="0" err="1" smtClean="0">
                <a:solidFill>
                  <a:srgbClr val="FFFF00"/>
                </a:solidFill>
                <a:latin typeface="+mn-lt"/>
                <a:ea typeface="+mn-ea"/>
              </a:rPr>
              <a:t>JMeter</a:t>
            </a:r>
            <a:endParaRPr kumimoji="1" lang="en-US" altLang="zh-CN" sz="3600" b="1" dirty="0">
              <a:solidFill>
                <a:srgbClr val="FFFF00"/>
              </a:solidFill>
              <a:latin typeface="+mn-lt"/>
              <a:ea typeface="+mn-ea"/>
            </a:endParaRPr>
          </a:p>
        </p:txBody>
      </p:sp>
      <p:pic>
        <p:nvPicPr>
          <p:cNvPr id="103426" name="Picture 5" descr="jmeter"/>
          <p:cNvPicPr>
            <a:picLocks noChangeAspect="1" noChangeArrowheads="1"/>
          </p:cNvPicPr>
          <p:nvPr/>
        </p:nvPicPr>
        <p:blipFill>
          <a:blip r:embed="rId1"/>
          <a:srcRect/>
          <a:stretch>
            <a:fillRect/>
          </a:stretch>
        </p:blipFill>
        <p:spPr bwMode="auto">
          <a:xfrm>
            <a:off x="1187450" y="1268730"/>
            <a:ext cx="6797675" cy="5407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幻灯片编号占位符 3"/>
          <p:cNvSpPr>
            <a:spLocks noGrp="1"/>
          </p:cNvSpPr>
          <p:nvPr>
            <p:ph type="sldNum" sz="quarter" idx="10"/>
          </p:nvPr>
        </p:nvSpPr>
        <p:spPr bwMode="auto">
          <a:noFill/>
          <a:ln>
            <a:miter lim="800000"/>
          </a:ln>
        </p:spPr>
        <p:txBody>
          <a:bodyPr vert="horz" wrap="square" lIns="91440" tIns="45720" rIns="91440" bIns="45720" numCol="1" anchor="t" anchorCtr="0" compatLnSpc="1"/>
          <a:lstStyle/>
          <a:p>
            <a:fld id="{E7F9B7CC-F488-4925-9A91-284914ADDDE5}"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105474" name="矩形 4"/>
          <p:cNvSpPr>
            <a:spLocks noChangeArrowheads="1"/>
          </p:cNvSpPr>
          <p:nvPr/>
        </p:nvSpPr>
        <p:spPr bwMode="auto">
          <a:xfrm>
            <a:off x="2411413" y="6308725"/>
            <a:ext cx="3732212" cy="369888"/>
          </a:xfrm>
          <a:prstGeom prst="rect">
            <a:avLst/>
          </a:prstGeom>
          <a:noFill/>
          <a:ln w="9525">
            <a:noFill/>
            <a:miter lim="800000"/>
          </a:ln>
        </p:spPr>
        <p:txBody>
          <a:bodyPr wrap="none">
            <a:spAutoFit/>
          </a:bodyPr>
          <a:lstStyle/>
          <a:p>
            <a:r>
              <a:rPr lang="en-US" altLang="zh-CN">
                <a:hlinkClick r:id="rId1"/>
              </a:rPr>
              <a:t>http://jmeter-plugins.org/wiki/Start/</a:t>
            </a:r>
            <a:r>
              <a:rPr lang="zh-CN" altLang="en-US"/>
              <a:t> </a:t>
            </a:r>
            <a:endParaRPr lang="zh-CN" altLang="en-US"/>
          </a:p>
        </p:txBody>
      </p:sp>
      <p:sp>
        <p:nvSpPr>
          <p:cNvPr id="6" name="Rectangle 2"/>
          <p:cNvSpPr txBox="1">
            <a:spLocks noChangeArrowheads="1"/>
          </p:cNvSpPr>
          <p:nvPr/>
        </p:nvSpPr>
        <p:spPr bwMode="auto">
          <a:xfrm>
            <a:off x="1187450" y="366713"/>
            <a:ext cx="6384925" cy="561975"/>
          </a:xfrm>
          <a:prstGeom prst="rect">
            <a:avLst/>
          </a:prstGeom>
          <a:noFill/>
          <a:ln w="9525">
            <a:noFill/>
            <a:miter lim="800000"/>
          </a:ln>
          <a:effectLst/>
        </p:spPr>
        <p:txBody>
          <a:bodyPr anchor="ctr"/>
          <a:lstStyle>
            <a:lvl1pPr algn="r"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2pPr>
            <a:lvl3pPr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3pPr>
            <a:lvl4pPr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4pPr>
            <a:lvl5pPr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5pPr>
            <a:lvl6pPr marL="4572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9pPr>
          </a:lstStyle>
          <a:p>
            <a:pPr algn="ctr">
              <a:defRPr/>
            </a:pPr>
            <a:r>
              <a:rPr kumimoji="1" lang="en-US" altLang="zh-CN" sz="3600" b="1" dirty="0" err="1" smtClean="0">
                <a:solidFill>
                  <a:srgbClr val="FFFF00"/>
                </a:solidFill>
                <a:latin typeface="+mn-lt"/>
                <a:ea typeface="+mn-ea"/>
              </a:rPr>
              <a:t>JMeter</a:t>
            </a:r>
            <a:r>
              <a:rPr kumimoji="1" lang="zh-CN" altLang="en-US" sz="3600" b="1" dirty="0" smtClean="0">
                <a:solidFill>
                  <a:srgbClr val="FFFF00"/>
                </a:solidFill>
                <a:latin typeface="+mn-lt"/>
                <a:ea typeface="+mn-ea"/>
              </a:rPr>
              <a:t> </a:t>
            </a:r>
            <a:r>
              <a:rPr kumimoji="1" lang="en-US" altLang="zh-CN" sz="3600" b="1" dirty="0" smtClean="0">
                <a:solidFill>
                  <a:srgbClr val="FFFF00"/>
                </a:solidFill>
                <a:latin typeface="+mn-lt"/>
                <a:ea typeface="+mn-ea"/>
              </a:rPr>
              <a:t>Plugins</a:t>
            </a:r>
            <a:endParaRPr kumimoji="1" lang="en-US" altLang="zh-CN" sz="3600" b="1" dirty="0">
              <a:solidFill>
                <a:srgbClr val="FFFF00"/>
              </a:solidFill>
              <a:latin typeface="+mn-lt"/>
              <a:ea typeface="+mn-ea"/>
            </a:endParaRPr>
          </a:p>
        </p:txBody>
      </p:sp>
      <p:pic>
        <p:nvPicPr>
          <p:cNvPr id="105476" name="图片 6" descr="屏幕快照 2014-04-24 上午10.43.39.png"/>
          <p:cNvPicPr>
            <a:picLocks noChangeAspect="1"/>
          </p:cNvPicPr>
          <p:nvPr/>
        </p:nvPicPr>
        <p:blipFill>
          <a:blip r:embed="rId2"/>
          <a:srcRect/>
          <a:stretch>
            <a:fillRect/>
          </a:stretch>
        </p:blipFill>
        <p:spPr bwMode="auto">
          <a:xfrm>
            <a:off x="0" y="1341438"/>
            <a:ext cx="9144000" cy="49657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547813" y="366713"/>
            <a:ext cx="6024562" cy="561975"/>
          </a:xfrm>
        </p:spPr>
        <p:txBody>
          <a:bodyPr/>
          <a:lstStyle/>
          <a:p>
            <a:pPr algn="ctr">
              <a:defRPr/>
            </a:pPr>
            <a:r>
              <a:rPr lang="zh-CN" altLang="en-US" sz="3200" dirty="0" smtClean="0">
                <a:solidFill>
                  <a:srgbClr val="FFFF00"/>
                </a:solidFill>
                <a:latin typeface="+mj-ea"/>
              </a:rPr>
              <a:t>功能完全覆盖</a:t>
            </a:r>
            <a:r>
              <a:rPr lang="zh-CN" altLang="en-US" sz="3200" dirty="0" smtClean="0">
                <a:solidFill>
                  <a:srgbClr val="FFFF00"/>
                </a:solidFill>
                <a:latin typeface="+mj-ea"/>
              </a:rPr>
              <a:t> </a:t>
            </a:r>
            <a:endParaRPr lang="en-US" altLang="zh-CN" sz="3200" dirty="0">
              <a:solidFill>
                <a:srgbClr val="FFFF00"/>
              </a:solidFill>
              <a:latin typeface="+mj-ea"/>
            </a:endParaRPr>
          </a:p>
        </p:txBody>
      </p:sp>
      <p:pic>
        <p:nvPicPr>
          <p:cNvPr id="2" name="Picture 2" descr="Ulink业务功能视图"/>
          <p:cNvPicPr>
            <a:picLocks noChangeAspect="1" noChangeArrowheads="1"/>
          </p:cNvPicPr>
          <p:nvPr/>
        </p:nvPicPr>
        <p:blipFill>
          <a:blip r:embed="rId1"/>
          <a:srcRect/>
          <a:stretch>
            <a:fillRect/>
          </a:stretch>
        </p:blipFill>
        <p:spPr bwMode="auto">
          <a:xfrm>
            <a:off x="869950" y="1246505"/>
            <a:ext cx="7458710" cy="55772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标题 1"/>
          <p:cNvSpPr>
            <a:spLocks noGrp="1"/>
          </p:cNvSpPr>
          <p:nvPr>
            <p:ph type="title"/>
          </p:nvPr>
        </p:nvSpPr>
        <p:spPr>
          <a:xfrm>
            <a:off x="1619250" y="366713"/>
            <a:ext cx="5953125" cy="561975"/>
          </a:xfrm>
        </p:spPr>
        <p:txBody>
          <a:bodyPr/>
          <a:lstStyle/>
          <a:p>
            <a:pPr algn="ctr"/>
            <a:r>
              <a:rPr kumimoji="1" lang="en-US" altLang="zh-CN" sz="3600" smtClean="0">
                <a:solidFill>
                  <a:srgbClr val="FFFF00"/>
                </a:solidFill>
              </a:rPr>
              <a:t>JMeter </a:t>
            </a:r>
            <a:r>
              <a:rPr kumimoji="1" lang="zh-CN" altLang="en-US" sz="3600" smtClean="0">
                <a:solidFill>
                  <a:srgbClr val="FFFF00"/>
                </a:solidFill>
              </a:rPr>
              <a:t>更多参考</a:t>
            </a:r>
            <a:endParaRPr kumimoji="1" lang="zh-CN" altLang="en-US" sz="3600" smtClean="0">
              <a:solidFill>
                <a:srgbClr val="FFFF00"/>
              </a:solidFill>
            </a:endParaRPr>
          </a:p>
        </p:txBody>
      </p:sp>
      <p:sp>
        <p:nvSpPr>
          <p:cNvPr id="106498" name="幻灯片编号占位符 3"/>
          <p:cNvSpPr>
            <a:spLocks noGrp="1"/>
          </p:cNvSpPr>
          <p:nvPr>
            <p:ph type="sldNum" sz="quarter" idx="10"/>
          </p:nvPr>
        </p:nvSpPr>
        <p:spPr bwMode="auto">
          <a:xfrm>
            <a:off x="2484438" y="6308725"/>
            <a:ext cx="3527425" cy="360363"/>
          </a:xfrm>
          <a:noFill/>
          <a:ln>
            <a:miter lim="800000"/>
          </a:ln>
        </p:spPr>
        <p:txBody>
          <a:bodyPr vert="horz" wrap="square" lIns="91440" tIns="45720" rIns="91440" bIns="45720" numCol="1" anchor="t" anchorCtr="0" compatLnSpc="1"/>
          <a:lstStyle/>
          <a:p>
            <a:r>
              <a:rPr lang="en-US" altLang="zh-CN" smtClean="0">
                <a:ea typeface="宋体" panose="02010600030101010101" pitchFamily="2" charset="-122"/>
                <a:hlinkClick r:id="rId1"/>
              </a:rPr>
              <a:t>http://wiki.apache.org/jmeter/</a:t>
            </a:r>
            <a:r>
              <a:rPr lang="zh-CN" altLang="en-US" smtClean="0">
                <a:ea typeface="宋体" panose="02010600030101010101" pitchFamily="2" charset="-122"/>
              </a:rPr>
              <a:t> </a:t>
            </a:r>
            <a:endParaRPr lang="en-US" altLang="zh-CN" smtClean="0">
              <a:ea typeface="宋体" panose="02010600030101010101" pitchFamily="2" charset="-122"/>
            </a:endParaRPr>
          </a:p>
        </p:txBody>
      </p:sp>
      <p:sp>
        <p:nvSpPr>
          <p:cNvPr id="106499" name="矩形 5"/>
          <p:cNvSpPr>
            <a:spLocks noChangeArrowheads="1"/>
          </p:cNvSpPr>
          <p:nvPr/>
        </p:nvSpPr>
        <p:spPr bwMode="auto">
          <a:xfrm>
            <a:off x="1835150" y="5876925"/>
            <a:ext cx="5113338" cy="369888"/>
          </a:xfrm>
          <a:prstGeom prst="rect">
            <a:avLst/>
          </a:prstGeom>
          <a:noFill/>
          <a:ln w="9525">
            <a:noFill/>
            <a:miter lim="800000"/>
          </a:ln>
        </p:spPr>
        <p:txBody>
          <a:bodyPr>
            <a:spAutoFit/>
          </a:bodyPr>
          <a:lstStyle/>
          <a:p>
            <a:r>
              <a:rPr lang="en-US" altLang="zh-CN">
                <a:hlinkClick r:id="rId2"/>
              </a:rPr>
              <a:t>http://jmeter.apache.org/usermanual/index.html</a:t>
            </a:r>
            <a:r>
              <a:rPr lang="zh-CN" altLang="en-US"/>
              <a:t> </a:t>
            </a:r>
            <a:endParaRPr lang="zh-CN" altLang="en-US"/>
          </a:p>
        </p:txBody>
      </p:sp>
      <p:pic>
        <p:nvPicPr>
          <p:cNvPr id="106500" name="图片 6" descr="屏幕快照 2014-04-24 上午10.47.51.png"/>
          <p:cNvPicPr>
            <a:picLocks noChangeAspect="1"/>
          </p:cNvPicPr>
          <p:nvPr/>
        </p:nvPicPr>
        <p:blipFill>
          <a:blip r:embed="rId3"/>
          <a:srcRect/>
          <a:stretch>
            <a:fillRect/>
          </a:stretch>
        </p:blipFill>
        <p:spPr bwMode="auto">
          <a:xfrm>
            <a:off x="323850" y="1412875"/>
            <a:ext cx="4217988" cy="4464050"/>
          </a:xfrm>
          <a:prstGeom prst="rect">
            <a:avLst/>
          </a:prstGeom>
          <a:noFill/>
          <a:ln w="9525">
            <a:noFill/>
            <a:miter lim="800000"/>
            <a:headEnd/>
            <a:tailEnd/>
          </a:ln>
        </p:spPr>
      </p:pic>
      <p:pic>
        <p:nvPicPr>
          <p:cNvPr id="106501" name="图片 7" descr="屏幕快照 2014-04-24 上午10.50.51.png"/>
          <p:cNvPicPr>
            <a:picLocks noChangeAspect="1"/>
          </p:cNvPicPr>
          <p:nvPr/>
        </p:nvPicPr>
        <p:blipFill>
          <a:blip r:embed="rId4"/>
          <a:srcRect/>
          <a:stretch>
            <a:fillRect/>
          </a:stretch>
        </p:blipFill>
        <p:spPr bwMode="auto">
          <a:xfrm>
            <a:off x="4859338" y="1341438"/>
            <a:ext cx="3865562" cy="4437062"/>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547813" y="366713"/>
            <a:ext cx="6024562" cy="561975"/>
          </a:xfrm>
        </p:spPr>
        <p:txBody>
          <a:bodyPr/>
          <a:lstStyle/>
          <a:p>
            <a:pPr algn="ctr">
              <a:defRPr/>
            </a:pPr>
            <a:r>
              <a:rPr kumimoji="1" lang="zh-CN" altLang="en-US" sz="3600" b="1" dirty="0" smtClean="0">
                <a:solidFill>
                  <a:srgbClr val="FFFF00"/>
                </a:solidFill>
                <a:latin typeface="+mn-lt"/>
                <a:ea typeface="+mn-ea"/>
              </a:rPr>
              <a:t>练习</a:t>
            </a:r>
            <a:r>
              <a:rPr kumimoji="1" lang="en-US" altLang="zh-CN" sz="3600" b="1" dirty="0" smtClean="0">
                <a:solidFill>
                  <a:srgbClr val="FFFF00"/>
                </a:solidFill>
                <a:latin typeface="+mn-lt"/>
                <a:ea typeface="+mn-ea"/>
              </a:rPr>
              <a:t>1</a:t>
            </a:r>
            <a:r>
              <a:rPr kumimoji="1" lang="zh-CN" altLang="en-US" sz="3600" b="1" dirty="0" smtClean="0">
                <a:solidFill>
                  <a:srgbClr val="FFFF00"/>
                </a:solidFill>
                <a:latin typeface="+mn-lt"/>
                <a:ea typeface="+mn-ea"/>
              </a:rPr>
              <a:t>：</a:t>
            </a:r>
            <a:r>
              <a:rPr kumimoji="1" lang="en-US" altLang="zh-CN" sz="3600" b="1" dirty="0">
                <a:solidFill>
                  <a:srgbClr val="FFFF00"/>
                </a:solidFill>
                <a:latin typeface="+mn-lt"/>
                <a:ea typeface="+mn-ea"/>
              </a:rPr>
              <a:t>Apache</a:t>
            </a:r>
            <a:r>
              <a:rPr kumimoji="1" lang="zh-CN" altLang="en-US" sz="3600" b="1" dirty="0">
                <a:solidFill>
                  <a:srgbClr val="FFFF00"/>
                </a:solidFill>
                <a:latin typeface="+mn-lt"/>
                <a:ea typeface="+mn-ea"/>
              </a:rPr>
              <a:t> </a:t>
            </a:r>
            <a:r>
              <a:rPr kumimoji="1" lang="en-US" altLang="zh-CN" sz="3600" b="1" dirty="0" err="1">
                <a:solidFill>
                  <a:srgbClr val="FFFF00"/>
                </a:solidFill>
                <a:latin typeface="+mn-lt"/>
                <a:ea typeface="+mn-ea"/>
              </a:rPr>
              <a:t>ab</a:t>
            </a:r>
            <a:endParaRPr kumimoji="1" lang="zh-CN" altLang="en-US" sz="3600" b="1" dirty="0">
              <a:solidFill>
                <a:srgbClr val="FFFF00"/>
              </a:solidFill>
              <a:latin typeface="+mn-lt"/>
              <a:ea typeface="+mn-ea"/>
            </a:endParaRPr>
          </a:p>
        </p:txBody>
      </p:sp>
      <p:sp>
        <p:nvSpPr>
          <p:cNvPr id="107522" name="矩形 3"/>
          <p:cNvSpPr>
            <a:spLocks noChangeArrowheads="1"/>
          </p:cNvSpPr>
          <p:nvPr/>
        </p:nvSpPr>
        <p:spPr bwMode="auto">
          <a:xfrm>
            <a:off x="468313" y="1268413"/>
            <a:ext cx="8207375" cy="5402262"/>
          </a:xfrm>
          <a:prstGeom prst="rect">
            <a:avLst/>
          </a:prstGeom>
          <a:noFill/>
          <a:ln w="9525">
            <a:noFill/>
            <a:miter lim="800000"/>
          </a:ln>
        </p:spPr>
        <p:txBody>
          <a:bodyPr>
            <a:spAutoFit/>
          </a:bodyPr>
          <a:lstStyle/>
          <a:p>
            <a:pPr>
              <a:lnSpc>
                <a:spcPct val="120000"/>
              </a:lnSpc>
            </a:pPr>
            <a:r>
              <a:rPr lang="en-US" altLang="zh-CN"/>
              <a:t>Usage: </a:t>
            </a:r>
            <a:r>
              <a:rPr lang="en-US" altLang="zh-CN" sz="2000" b="1">
                <a:solidFill>
                  <a:srgbClr val="FF0000"/>
                </a:solidFill>
              </a:rPr>
              <a:t>ab</a:t>
            </a:r>
            <a:r>
              <a:rPr lang="en-US" altLang="zh-CN" sz="2000" b="1"/>
              <a:t> </a:t>
            </a:r>
            <a:r>
              <a:rPr lang="en-US" altLang="zh-CN" sz="2000" b="1">
                <a:solidFill>
                  <a:srgbClr val="800000"/>
                </a:solidFill>
              </a:rPr>
              <a:t>[options] [http://]hostname[:port]/path</a:t>
            </a:r>
            <a:endParaRPr lang="en-US" altLang="zh-CN" sz="2000" b="1">
              <a:solidFill>
                <a:srgbClr val="800000"/>
              </a:solidFill>
            </a:endParaRPr>
          </a:p>
          <a:p>
            <a:pPr>
              <a:lnSpc>
                <a:spcPct val="120000"/>
              </a:lnSpc>
            </a:pPr>
            <a:endParaRPr lang="en-US" altLang="zh-CN"/>
          </a:p>
          <a:p>
            <a:pPr>
              <a:lnSpc>
                <a:spcPct val="120000"/>
              </a:lnSpc>
            </a:pPr>
            <a:r>
              <a:rPr lang="en-US" altLang="zh-CN" b="1"/>
              <a:t>Options are:</a:t>
            </a:r>
            <a:endParaRPr lang="en-US" altLang="zh-CN" b="1"/>
          </a:p>
          <a:p>
            <a:pPr>
              <a:lnSpc>
                <a:spcPct val="120000"/>
              </a:lnSpc>
            </a:pPr>
            <a:r>
              <a:rPr lang="en-US" altLang="zh-CN"/>
              <a:t>    -n requests       </a:t>
            </a:r>
            <a:r>
              <a:rPr lang="zh-CN" altLang="en-US"/>
              <a:t> </a:t>
            </a:r>
            <a:r>
              <a:rPr lang="en-US" altLang="zh-CN"/>
              <a:t>Number of requests to perform</a:t>
            </a:r>
            <a:endParaRPr lang="en-US" altLang="zh-CN"/>
          </a:p>
          <a:p>
            <a:pPr>
              <a:lnSpc>
                <a:spcPct val="120000"/>
              </a:lnSpc>
            </a:pPr>
            <a:r>
              <a:rPr lang="en-US" altLang="zh-CN"/>
              <a:t>    -c concurrency  </a:t>
            </a:r>
            <a:r>
              <a:rPr lang="zh-CN" altLang="en-US"/>
              <a:t> </a:t>
            </a:r>
            <a:r>
              <a:rPr lang="en-US" altLang="zh-CN"/>
              <a:t>Number of multiple requests to make</a:t>
            </a:r>
            <a:endParaRPr lang="en-US" altLang="zh-CN"/>
          </a:p>
          <a:p>
            <a:pPr>
              <a:lnSpc>
                <a:spcPct val="120000"/>
              </a:lnSpc>
            </a:pPr>
            <a:r>
              <a:rPr lang="en-US" altLang="zh-CN"/>
              <a:t>    -t</a:t>
            </a:r>
            <a:r>
              <a:rPr lang="zh-CN" altLang="en-US"/>
              <a:t> </a:t>
            </a:r>
            <a:r>
              <a:rPr lang="en-US" altLang="zh-CN"/>
              <a:t>timelimit        Seconds to max. wait for responses</a:t>
            </a:r>
            <a:endParaRPr lang="en-US" altLang="zh-CN"/>
          </a:p>
          <a:p>
            <a:pPr>
              <a:lnSpc>
                <a:spcPct val="120000"/>
              </a:lnSpc>
            </a:pPr>
            <a:r>
              <a:rPr lang="en-US" altLang="zh-CN"/>
              <a:t>    -b windowsize   Size of TCP send/receive buffer, in bytes</a:t>
            </a:r>
            <a:endParaRPr lang="en-US" altLang="zh-CN"/>
          </a:p>
          <a:p>
            <a:pPr>
              <a:lnSpc>
                <a:spcPct val="120000"/>
              </a:lnSpc>
            </a:pPr>
            <a:r>
              <a:rPr lang="en-US" altLang="zh-CN"/>
              <a:t>    -p postfile         File containing data to POST. Remember also to set -T</a:t>
            </a:r>
            <a:endParaRPr lang="en-US" altLang="zh-CN"/>
          </a:p>
          <a:p>
            <a:pPr>
              <a:lnSpc>
                <a:spcPct val="120000"/>
              </a:lnSpc>
            </a:pPr>
            <a:r>
              <a:rPr lang="en-US" altLang="zh-CN"/>
              <a:t>    -u putfile          File containing data to PUT. Remember also to set -T</a:t>
            </a:r>
            <a:endParaRPr lang="en-US" altLang="zh-CN"/>
          </a:p>
          <a:p>
            <a:pPr>
              <a:lnSpc>
                <a:spcPct val="120000"/>
              </a:lnSpc>
            </a:pPr>
            <a:r>
              <a:rPr lang="en-US" altLang="zh-CN"/>
              <a:t>    -T content-type Content-type header for POSTing, eg.</a:t>
            </a:r>
            <a:endParaRPr lang="en-US" altLang="zh-CN"/>
          </a:p>
          <a:p>
            <a:pPr>
              <a:lnSpc>
                <a:spcPct val="120000"/>
              </a:lnSpc>
            </a:pPr>
            <a:r>
              <a:rPr lang="en-US" altLang="zh-CN"/>
              <a:t>                    'application/x-www-form-urlencoded'</a:t>
            </a:r>
            <a:endParaRPr lang="en-US" altLang="zh-CN"/>
          </a:p>
          <a:p>
            <a:pPr>
              <a:lnSpc>
                <a:spcPct val="120000"/>
              </a:lnSpc>
            </a:pPr>
            <a:r>
              <a:rPr lang="en-US" altLang="zh-CN"/>
              <a:t>                    Default is 'text/plain'</a:t>
            </a:r>
            <a:endParaRPr lang="en-US" altLang="zh-CN"/>
          </a:p>
          <a:p>
            <a:pPr>
              <a:lnSpc>
                <a:spcPct val="120000"/>
              </a:lnSpc>
            </a:pPr>
            <a:r>
              <a:rPr lang="en-US" altLang="zh-CN"/>
              <a:t>    -v verbosity    How much troubleshooting info to print</a:t>
            </a:r>
            <a:endParaRPr lang="en-US" altLang="zh-CN"/>
          </a:p>
          <a:p>
            <a:pPr>
              <a:lnSpc>
                <a:spcPct val="120000"/>
              </a:lnSpc>
            </a:pPr>
            <a:r>
              <a:rPr lang="en-US" altLang="zh-CN"/>
              <a:t>    -w              Print out results in HTML tables</a:t>
            </a:r>
            <a:endParaRPr lang="en-US" altLang="zh-CN"/>
          </a:p>
          <a:p>
            <a:pPr>
              <a:lnSpc>
                <a:spcPct val="120000"/>
              </a:lnSpc>
            </a:pPr>
            <a:r>
              <a:rPr lang="en-US" altLang="zh-CN"/>
              <a:t>    -i              Use HEAD instead of GET</a:t>
            </a:r>
            <a:endParaRPr lang="en-US" altLang="zh-CN"/>
          </a:p>
          <a:p>
            <a:pPr>
              <a:lnSpc>
                <a:spcPct val="120000"/>
              </a:lnSpc>
            </a:pPr>
            <a:r>
              <a:rPr lang="en-US" altLang="zh-CN"/>
              <a:t>……</a:t>
            </a:r>
            <a:endParaRPr lang="en-US" altLang="zh-CN"/>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547813" y="366713"/>
            <a:ext cx="6024562" cy="561975"/>
          </a:xfrm>
        </p:spPr>
        <p:txBody>
          <a:bodyPr/>
          <a:lstStyle/>
          <a:p>
            <a:pPr algn="ctr">
              <a:defRPr/>
            </a:pPr>
            <a:r>
              <a:rPr kumimoji="1" lang="zh-CN" altLang="en-US" sz="3600" b="1" dirty="0" smtClean="0">
                <a:solidFill>
                  <a:srgbClr val="FFFF00"/>
                </a:solidFill>
                <a:latin typeface="+mn-lt"/>
                <a:ea typeface="+mn-ea"/>
              </a:rPr>
              <a:t>练习</a:t>
            </a:r>
            <a:r>
              <a:rPr kumimoji="1" lang="en-US" altLang="zh-CN" sz="3600" b="1" dirty="0" smtClean="0">
                <a:solidFill>
                  <a:srgbClr val="FFFF00"/>
                </a:solidFill>
                <a:latin typeface="+mn-lt"/>
                <a:ea typeface="+mn-ea"/>
              </a:rPr>
              <a:t>/</a:t>
            </a:r>
            <a:r>
              <a:rPr kumimoji="1" lang="zh-CN" altLang="en-US" sz="3600" b="1" dirty="0" smtClean="0">
                <a:solidFill>
                  <a:srgbClr val="FFFF00"/>
                </a:solidFill>
                <a:latin typeface="+mn-lt"/>
                <a:ea typeface="+mn-ea"/>
              </a:rPr>
              <a:t>作业：</a:t>
            </a:r>
            <a:r>
              <a:rPr kumimoji="1" lang="en-US" altLang="zh-CN" sz="3600" b="1" dirty="0" err="1" smtClean="0">
                <a:solidFill>
                  <a:srgbClr val="FFFF00"/>
                </a:solidFill>
                <a:latin typeface="+mn-lt"/>
                <a:ea typeface="+mn-ea"/>
              </a:rPr>
              <a:t>JMeter</a:t>
            </a:r>
            <a:endParaRPr kumimoji="1" lang="zh-CN" altLang="en-US" sz="3600" b="1" dirty="0">
              <a:solidFill>
                <a:srgbClr val="FFFF00"/>
              </a:solidFill>
              <a:latin typeface="+mn-lt"/>
              <a:ea typeface="+mn-ea"/>
            </a:endParaRPr>
          </a:p>
        </p:txBody>
      </p:sp>
      <p:sp>
        <p:nvSpPr>
          <p:cNvPr id="109570" name="TextBox 1"/>
          <p:cNvSpPr txBox="1">
            <a:spLocks noChangeArrowheads="1"/>
          </p:cNvSpPr>
          <p:nvPr/>
        </p:nvSpPr>
        <p:spPr bwMode="auto">
          <a:xfrm>
            <a:off x="611188" y="1916113"/>
            <a:ext cx="5689600" cy="4017962"/>
          </a:xfrm>
          <a:prstGeom prst="rect">
            <a:avLst/>
          </a:prstGeom>
          <a:noFill/>
          <a:ln w="9525">
            <a:noFill/>
            <a:miter lim="800000"/>
          </a:ln>
        </p:spPr>
        <p:txBody>
          <a:bodyPr lIns="0" tIns="0" rIns="0" bIns="40078">
            <a:spAutoFit/>
          </a:bodyPr>
          <a:lstStyle/>
          <a:p>
            <a:pPr marL="342900" indent="-342900">
              <a:lnSpc>
                <a:spcPct val="120000"/>
              </a:lnSpc>
              <a:buFont typeface="Wingdings" panose="05000000000000000000" pitchFamily="2" charset="2"/>
              <a:buAutoNum type="circleNumWdBlackPlain"/>
            </a:pPr>
            <a:r>
              <a:rPr lang="zh-CN" altLang="en-US" sz="2400" i="0">
                <a:latin typeface="楷体" panose="02010609060101010101" charset="-122"/>
                <a:ea typeface="楷体" panose="02010609060101010101" charset="-122"/>
                <a:cs typeface="楷体" panose="02010609060101010101" charset="-122"/>
              </a:rPr>
              <a:t>选一个</a:t>
            </a:r>
            <a:r>
              <a:rPr lang="en-US" altLang="zh-CN" sz="2400" i="0">
                <a:latin typeface="楷体" panose="02010609060101010101" charset="-122"/>
                <a:ea typeface="楷体" panose="02010609060101010101" charset="-122"/>
                <a:cs typeface="楷体" panose="02010609060101010101" charset="-122"/>
              </a:rPr>
              <a:t>web</a:t>
            </a:r>
            <a:r>
              <a:rPr lang="zh-CN" altLang="en-US" sz="2400" i="0">
                <a:latin typeface="楷体" panose="02010609060101010101" charset="-122"/>
                <a:ea typeface="楷体" panose="02010609060101010101" charset="-122"/>
                <a:cs typeface="楷体" panose="02010609060101010101" charset="-122"/>
              </a:rPr>
              <a:t>应用，需要用户登录的</a:t>
            </a:r>
            <a:endParaRPr lang="en-US" altLang="zh-CN" sz="2400" i="0">
              <a:latin typeface="楷体" panose="02010609060101010101" charset="-122"/>
              <a:ea typeface="楷体" panose="02010609060101010101" charset="-122"/>
              <a:cs typeface="楷体" panose="02010609060101010101" charset="-122"/>
            </a:endParaRPr>
          </a:p>
          <a:p>
            <a:pPr marL="342900" indent="-342900">
              <a:lnSpc>
                <a:spcPct val="120000"/>
              </a:lnSpc>
              <a:buFont typeface="Wingdings" panose="05000000000000000000" pitchFamily="2" charset="2"/>
              <a:buAutoNum type="circleNumWdBlackPlain"/>
            </a:pPr>
            <a:r>
              <a:rPr lang="zh-CN" altLang="en-US" sz="2400" i="0">
                <a:solidFill>
                  <a:srgbClr val="000000"/>
                </a:solidFill>
                <a:latin typeface="楷体" panose="02010609060101010101" charset="-122"/>
                <a:ea typeface="楷体" panose="02010609060101010101" charset="-122"/>
                <a:cs typeface="楷体" panose="02010609060101010101" charset="-122"/>
              </a:rPr>
              <a:t>会用</a:t>
            </a:r>
            <a:r>
              <a:rPr lang="en-US" altLang="zh-CN" sz="2400" i="0">
                <a:solidFill>
                  <a:srgbClr val="000000"/>
                </a:solidFill>
                <a:latin typeface="楷体" panose="02010609060101010101" charset="-122"/>
                <a:ea typeface="楷体" panose="02010609060101010101" charset="-122"/>
                <a:cs typeface="楷体" panose="02010609060101010101" charset="-122"/>
              </a:rPr>
              <a:t>workbench</a:t>
            </a:r>
            <a:r>
              <a:rPr lang="zh-CN" altLang="en-US" sz="2400" i="0">
                <a:solidFill>
                  <a:srgbClr val="000000"/>
                </a:solidFill>
                <a:latin typeface="楷体" panose="02010609060101010101" charset="-122"/>
                <a:ea typeface="楷体" panose="02010609060101010101" charset="-122"/>
                <a:cs typeface="楷体" panose="02010609060101010101" charset="-122"/>
              </a:rPr>
              <a:t>中功能录制脚本</a:t>
            </a:r>
            <a:endParaRPr lang="en-US" altLang="zh-CN" sz="2400" i="0">
              <a:solidFill>
                <a:srgbClr val="000000"/>
              </a:solidFill>
              <a:latin typeface="楷体" panose="02010609060101010101" charset="-122"/>
              <a:ea typeface="楷体" panose="02010609060101010101" charset="-122"/>
              <a:cs typeface="楷体" panose="02010609060101010101" charset="-122"/>
            </a:endParaRPr>
          </a:p>
          <a:p>
            <a:pPr marL="342900" indent="-342900">
              <a:lnSpc>
                <a:spcPct val="120000"/>
              </a:lnSpc>
              <a:buFont typeface="Wingdings" panose="05000000000000000000" pitchFamily="2" charset="2"/>
              <a:buAutoNum type="circleNumWdBlackPlain"/>
            </a:pPr>
            <a:r>
              <a:rPr lang="zh-CN" altLang="en-US" sz="2400" i="0">
                <a:solidFill>
                  <a:srgbClr val="000000"/>
                </a:solidFill>
                <a:latin typeface="楷体" panose="02010609060101010101" charset="-122"/>
                <a:ea typeface="楷体" panose="02010609060101010101" charset="-122"/>
                <a:cs typeface="楷体" panose="02010609060101010101" charset="-122"/>
              </a:rPr>
              <a:t>设置线程相关参数</a:t>
            </a:r>
            <a:endParaRPr lang="en-US" altLang="zh-CN" sz="2400" i="0">
              <a:solidFill>
                <a:srgbClr val="000000"/>
              </a:solidFill>
              <a:latin typeface="楷体" panose="02010609060101010101" charset="-122"/>
              <a:ea typeface="楷体" panose="02010609060101010101" charset="-122"/>
              <a:cs typeface="楷体" panose="02010609060101010101" charset="-122"/>
            </a:endParaRPr>
          </a:p>
          <a:p>
            <a:pPr marL="342900" indent="-342900">
              <a:lnSpc>
                <a:spcPct val="120000"/>
              </a:lnSpc>
              <a:buFont typeface="Wingdings" panose="05000000000000000000" pitchFamily="2" charset="2"/>
              <a:buAutoNum type="circleNumWdBlackPlain"/>
            </a:pPr>
            <a:r>
              <a:rPr lang="zh-CN" altLang="en-US" sz="2400" i="0">
                <a:latin typeface="楷体" panose="02010609060101010101" charset="-122"/>
                <a:ea typeface="楷体" panose="02010609060101010101" charset="-122"/>
                <a:cs typeface="楷体" panose="02010609060101010101" charset="-122"/>
              </a:rPr>
              <a:t>会使用</a:t>
            </a:r>
            <a:r>
              <a:rPr lang="en-US" altLang="zh-CN" sz="2400" i="0">
                <a:latin typeface="楷体" panose="02010609060101010101" charset="-122"/>
                <a:ea typeface="楷体" panose="02010609060101010101" charset="-122"/>
                <a:cs typeface="楷体" panose="02010609060101010101" charset="-122"/>
              </a:rPr>
              <a:t>2-3</a:t>
            </a:r>
            <a:r>
              <a:rPr lang="zh-CN" altLang="en-US" sz="2400" i="0">
                <a:latin typeface="楷体" panose="02010609060101010101" charset="-122"/>
                <a:ea typeface="楷体" panose="02010609060101010101" charset="-122"/>
                <a:cs typeface="楷体" panose="02010609060101010101" charset="-122"/>
              </a:rPr>
              <a:t>种控制器</a:t>
            </a:r>
            <a:endParaRPr lang="en-US" altLang="zh-CN" sz="2400" i="0">
              <a:latin typeface="楷体" panose="02010609060101010101" charset="-122"/>
              <a:ea typeface="楷体" panose="02010609060101010101" charset="-122"/>
              <a:cs typeface="楷体" panose="02010609060101010101" charset="-122"/>
            </a:endParaRPr>
          </a:p>
          <a:p>
            <a:pPr marL="342900" indent="-342900">
              <a:lnSpc>
                <a:spcPct val="120000"/>
              </a:lnSpc>
              <a:buFont typeface="Wingdings" panose="05000000000000000000" pitchFamily="2" charset="2"/>
              <a:buAutoNum type="circleNumWdBlackPlain"/>
            </a:pPr>
            <a:r>
              <a:rPr lang="zh-CN" altLang="en-US" sz="2400" i="0">
                <a:solidFill>
                  <a:srgbClr val="000000"/>
                </a:solidFill>
                <a:latin typeface="楷体" panose="02010609060101010101" charset="-122"/>
                <a:ea typeface="楷体" panose="02010609060101010101" charset="-122"/>
                <a:cs typeface="楷体" panose="02010609060101010101" charset="-122"/>
              </a:rPr>
              <a:t>会配置</a:t>
            </a:r>
            <a:r>
              <a:rPr lang="en-US" altLang="zh-CN" sz="2400" i="0">
                <a:solidFill>
                  <a:srgbClr val="000000"/>
                </a:solidFill>
                <a:latin typeface="楷体" panose="02010609060101010101" charset="-122"/>
                <a:ea typeface="楷体" panose="02010609060101010101" charset="-122"/>
                <a:cs typeface="楷体" panose="02010609060101010101" charset="-122"/>
              </a:rPr>
              <a:t>2-3</a:t>
            </a:r>
            <a:r>
              <a:rPr lang="zh-CN" altLang="en-US" sz="2400" i="0">
                <a:solidFill>
                  <a:srgbClr val="000000"/>
                </a:solidFill>
                <a:latin typeface="楷体" panose="02010609060101010101" charset="-122"/>
                <a:ea typeface="楷体" panose="02010609060101010101" charset="-122"/>
                <a:cs typeface="楷体" panose="02010609060101010101" charset="-122"/>
              </a:rPr>
              <a:t>种采样器</a:t>
            </a:r>
            <a:endParaRPr lang="en-US" altLang="zh-CN" sz="2400" i="0">
              <a:solidFill>
                <a:srgbClr val="000000"/>
              </a:solidFill>
              <a:latin typeface="楷体" panose="02010609060101010101" charset="-122"/>
              <a:ea typeface="楷体" panose="02010609060101010101" charset="-122"/>
              <a:cs typeface="楷体" panose="02010609060101010101" charset="-122"/>
            </a:endParaRPr>
          </a:p>
          <a:p>
            <a:pPr marL="342900" indent="-342900">
              <a:lnSpc>
                <a:spcPct val="120000"/>
              </a:lnSpc>
              <a:buFont typeface="Wingdings" panose="05000000000000000000" pitchFamily="2" charset="2"/>
              <a:buAutoNum type="circleNumWdBlackPlain"/>
            </a:pPr>
            <a:r>
              <a:rPr lang="zh-CN" altLang="en-US" sz="2400" i="0">
                <a:solidFill>
                  <a:srgbClr val="000000"/>
                </a:solidFill>
                <a:latin typeface="楷体" panose="02010609060101010101" charset="-122"/>
                <a:ea typeface="楷体" panose="02010609060101010101" charset="-122"/>
                <a:cs typeface="楷体" panose="02010609060101010101" charset="-122"/>
              </a:rPr>
              <a:t>会使用</a:t>
            </a:r>
            <a:r>
              <a:rPr lang="en-US" altLang="zh-CN" sz="2400" i="0">
                <a:solidFill>
                  <a:srgbClr val="000000"/>
                </a:solidFill>
                <a:latin typeface="楷体" panose="02010609060101010101" charset="-122"/>
                <a:ea typeface="楷体" panose="02010609060101010101" charset="-122"/>
                <a:cs typeface="楷体" panose="02010609060101010101" charset="-122"/>
              </a:rPr>
              <a:t>HTTP</a:t>
            </a:r>
            <a:r>
              <a:rPr lang="zh-CN" altLang="en-US" sz="2400" i="0">
                <a:solidFill>
                  <a:srgbClr val="000000"/>
                </a:solidFill>
                <a:latin typeface="楷体" panose="02010609060101010101" charset="-122"/>
                <a:ea typeface="楷体" panose="02010609060101010101" charset="-122"/>
                <a:cs typeface="楷体" panose="02010609060101010101" charset="-122"/>
              </a:rPr>
              <a:t> 授权、</a:t>
            </a:r>
            <a:r>
              <a:rPr lang="en-US" altLang="zh-CN" sz="2400" i="0">
                <a:solidFill>
                  <a:srgbClr val="000000"/>
                </a:solidFill>
                <a:latin typeface="楷体" panose="02010609060101010101" charset="-122"/>
                <a:ea typeface="楷体" panose="02010609060101010101" charset="-122"/>
                <a:cs typeface="楷体" panose="02010609060101010101" charset="-122"/>
              </a:rPr>
              <a:t>cookie</a:t>
            </a:r>
            <a:r>
              <a:rPr lang="zh-CN" altLang="en-US" sz="2400" i="0">
                <a:solidFill>
                  <a:srgbClr val="000000"/>
                </a:solidFill>
                <a:latin typeface="楷体" panose="02010609060101010101" charset="-122"/>
                <a:ea typeface="楷体" panose="02010609060101010101" charset="-122"/>
                <a:cs typeface="楷体" panose="02010609060101010101" charset="-122"/>
              </a:rPr>
              <a:t>管理器</a:t>
            </a:r>
            <a:endParaRPr lang="en-US" altLang="zh-CN" sz="2400" i="0">
              <a:solidFill>
                <a:srgbClr val="000000"/>
              </a:solidFill>
              <a:latin typeface="楷体" panose="02010609060101010101" charset="-122"/>
              <a:ea typeface="楷体" panose="02010609060101010101" charset="-122"/>
              <a:cs typeface="楷体" panose="02010609060101010101" charset="-122"/>
            </a:endParaRPr>
          </a:p>
          <a:p>
            <a:pPr marL="342900" indent="-342900">
              <a:lnSpc>
                <a:spcPct val="120000"/>
              </a:lnSpc>
              <a:buFont typeface="Wingdings" panose="05000000000000000000" pitchFamily="2" charset="2"/>
              <a:buAutoNum type="circleNumWdBlackPlain"/>
            </a:pPr>
            <a:r>
              <a:rPr lang="zh-CN" altLang="en-US" sz="2400" i="0">
                <a:solidFill>
                  <a:srgbClr val="000000"/>
                </a:solidFill>
                <a:latin typeface="楷体" panose="02010609060101010101" charset="-122"/>
                <a:ea typeface="楷体" panose="02010609060101010101" charset="-122"/>
                <a:cs typeface="楷体" panose="02010609060101010101" charset="-122"/>
              </a:rPr>
              <a:t>会设置断言</a:t>
            </a:r>
            <a:endParaRPr lang="en-US" altLang="zh-CN" sz="2400" i="0">
              <a:solidFill>
                <a:srgbClr val="000000"/>
              </a:solidFill>
              <a:latin typeface="楷体" panose="02010609060101010101" charset="-122"/>
              <a:ea typeface="楷体" panose="02010609060101010101" charset="-122"/>
              <a:cs typeface="楷体" panose="02010609060101010101" charset="-122"/>
            </a:endParaRPr>
          </a:p>
          <a:p>
            <a:pPr marL="342900" indent="-342900">
              <a:lnSpc>
                <a:spcPct val="120000"/>
              </a:lnSpc>
              <a:buFont typeface="Wingdings" panose="05000000000000000000" pitchFamily="2" charset="2"/>
              <a:buAutoNum type="circleNumWdBlackPlain"/>
            </a:pPr>
            <a:r>
              <a:rPr lang="zh-CN" altLang="en-US" sz="2400" i="0">
                <a:solidFill>
                  <a:srgbClr val="000000"/>
                </a:solidFill>
                <a:latin typeface="楷体" panose="02010609060101010101" charset="-122"/>
                <a:ea typeface="楷体" panose="02010609060101010101" charset="-122"/>
                <a:cs typeface="楷体" panose="02010609060101010101" charset="-122"/>
              </a:rPr>
              <a:t>会使用</a:t>
            </a:r>
            <a:r>
              <a:rPr lang="en-US" altLang="zh-CN" sz="2400" i="0">
                <a:solidFill>
                  <a:srgbClr val="000000"/>
                </a:solidFill>
                <a:latin typeface="楷体" panose="02010609060101010101" charset="-122"/>
                <a:ea typeface="楷体" panose="02010609060101010101" charset="-122"/>
                <a:cs typeface="楷体" panose="02010609060101010101" charset="-122"/>
              </a:rPr>
              <a:t>JDBC</a:t>
            </a:r>
            <a:r>
              <a:rPr lang="zh-CN" altLang="en-US" sz="2400" i="0">
                <a:solidFill>
                  <a:srgbClr val="000000"/>
                </a:solidFill>
                <a:latin typeface="楷体" panose="02010609060101010101" charset="-122"/>
                <a:ea typeface="楷体" panose="02010609060101010101" charset="-122"/>
                <a:cs typeface="楷体" panose="02010609060101010101" charset="-122"/>
              </a:rPr>
              <a:t>连接预处理</a:t>
            </a:r>
            <a:endParaRPr lang="en-US" altLang="zh-CN" sz="2400" i="0">
              <a:solidFill>
                <a:srgbClr val="000000"/>
              </a:solidFill>
              <a:latin typeface="楷体" panose="02010609060101010101" charset="-122"/>
              <a:ea typeface="楷体" panose="02010609060101010101" charset="-122"/>
              <a:cs typeface="楷体" panose="02010609060101010101" charset="-122"/>
            </a:endParaRPr>
          </a:p>
          <a:p>
            <a:pPr marL="342900" indent="-342900">
              <a:lnSpc>
                <a:spcPct val="120000"/>
              </a:lnSpc>
              <a:buFont typeface="Wingdings" panose="05000000000000000000" pitchFamily="2" charset="2"/>
              <a:buAutoNum type="circleNumWdBlackPlain"/>
            </a:pPr>
            <a:r>
              <a:rPr lang="zh-CN" altLang="en-US" sz="2400" i="0">
                <a:latin typeface="楷体" panose="02010609060101010101" charset="-122"/>
                <a:ea typeface="楷体" panose="02010609060101010101" charset="-122"/>
                <a:cs typeface="楷体" panose="02010609060101010101" charset="-122"/>
              </a:rPr>
              <a:t>会使用</a:t>
            </a:r>
            <a:r>
              <a:rPr lang="en-US" altLang="zh-CN" sz="2400" i="0">
                <a:latin typeface="楷体" panose="02010609060101010101" charset="-122"/>
                <a:ea typeface="楷体" panose="02010609060101010101" charset="-122"/>
                <a:cs typeface="楷体" panose="02010609060101010101" charset="-122"/>
              </a:rPr>
              <a:t>2-3</a:t>
            </a:r>
            <a:r>
              <a:rPr lang="zh-CN" altLang="en-US" sz="2400" i="0">
                <a:latin typeface="楷体" panose="02010609060101010101" charset="-122"/>
                <a:ea typeface="楷体" panose="02010609060101010101" charset="-122"/>
                <a:cs typeface="楷体" panose="02010609060101010101" charset="-122"/>
              </a:rPr>
              <a:t>种监听器（如查看树、图）</a:t>
            </a:r>
            <a:endParaRPr lang="en-US" altLang="zh-CN" sz="2400" i="0">
              <a:latin typeface="楷体" panose="02010609060101010101" charset="-122"/>
              <a:ea typeface="楷体" panose="02010609060101010101" charset="-122"/>
              <a:cs typeface="楷体" panose="02010609060101010101" charset="-122"/>
            </a:endParaRPr>
          </a:p>
        </p:txBody>
      </p:sp>
      <p:sp>
        <p:nvSpPr>
          <p:cNvPr id="109571" name="文本框 1"/>
          <p:cNvSpPr txBox="1">
            <a:spLocks noChangeArrowheads="1"/>
          </p:cNvSpPr>
          <p:nvPr/>
        </p:nvSpPr>
        <p:spPr bwMode="auto">
          <a:xfrm>
            <a:off x="5795963" y="2276475"/>
            <a:ext cx="3168650" cy="2924175"/>
          </a:xfrm>
          <a:prstGeom prst="rect">
            <a:avLst/>
          </a:prstGeom>
          <a:solidFill>
            <a:srgbClr val="800000"/>
          </a:solidFill>
          <a:ln w="9525">
            <a:noFill/>
            <a:miter lim="800000"/>
          </a:ln>
        </p:spPr>
        <p:txBody>
          <a:bodyPr>
            <a:spAutoFit/>
          </a:bodyPr>
          <a:lstStyle/>
          <a:p>
            <a:pPr algn="ctr"/>
            <a:r>
              <a:rPr kumimoji="1" lang="zh-CN" altLang="en-US" sz="2400" b="1" i="0">
                <a:solidFill>
                  <a:schemeClr val="bg1"/>
                </a:solidFill>
              </a:rPr>
              <a:t>提交</a:t>
            </a:r>
            <a:endParaRPr kumimoji="1" lang="en-US" altLang="zh-CN" sz="2400" b="1" i="0">
              <a:solidFill>
                <a:schemeClr val="bg1"/>
              </a:solidFill>
            </a:endParaRPr>
          </a:p>
          <a:p>
            <a:r>
              <a:rPr kumimoji="1" lang="zh-CN" altLang="en-US" sz="2400" b="1" i="0">
                <a:solidFill>
                  <a:srgbClr val="FFFF00"/>
                </a:solidFill>
              </a:rPr>
              <a:t>性能测试报告</a:t>
            </a:r>
            <a:r>
              <a:rPr kumimoji="1" lang="zh-CN" altLang="en-US" i="0">
                <a:solidFill>
                  <a:schemeClr val="bg1"/>
                </a:solidFill>
              </a:rPr>
              <a:t>（</a:t>
            </a:r>
            <a:r>
              <a:rPr kumimoji="1" lang="en-US" altLang="zh-CN" i="0">
                <a:solidFill>
                  <a:schemeClr val="bg1"/>
                </a:solidFill>
              </a:rPr>
              <a:t>word</a:t>
            </a:r>
            <a:r>
              <a:rPr kumimoji="1" lang="zh-CN" altLang="en-US" i="0">
                <a:solidFill>
                  <a:schemeClr val="bg1"/>
                </a:solidFill>
              </a:rPr>
              <a:t>格式，含测试系统、环境、场景设计、执行和结果分析）</a:t>
            </a:r>
            <a:endParaRPr kumimoji="1" lang="en-US" altLang="zh-CN" i="0">
              <a:solidFill>
                <a:schemeClr val="bg1"/>
              </a:solidFill>
            </a:endParaRPr>
          </a:p>
          <a:p>
            <a:r>
              <a:rPr kumimoji="1" lang="zh-CN" altLang="en-US" sz="2000" b="1" i="0">
                <a:solidFill>
                  <a:srgbClr val="FFFF00"/>
                </a:solidFill>
              </a:rPr>
              <a:t>性能测试脚本</a:t>
            </a:r>
            <a:r>
              <a:rPr kumimoji="1" lang="zh-CN" altLang="en-US" sz="2000" i="0">
                <a:solidFill>
                  <a:schemeClr val="bg1"/>
                </a:solidFill>
              </a:rPr>
              <a:t>（</a:t>
            </a:r>
            <a:r>
              <a:rPr kumimoji="1" lang="en-US" altLang="zh-CN" sz="2000" i="0">
                <a:solidFill>
                  <a:schemeClr val="bg1"/>
                </a:solidFill>
              </a:rPr>
              <a:t>.jmx</a:t>
            </a:r>
            <a:r>
              <a:rPr kumimoji="1" lang="zh-CN" altLang="en-US" sz="2000" i="0">
                <a:solidFill>
                  <a:schemeClr val="bg1"/>
                </a:solidFill>
              </a:rPr>
              <a:t> 文件）</a:t>
            </a:r>
            <a:endParaRPr kumimoji="1" lang="en-US" altLang="zh-CN" sz="2000" i="0">
              <a:solidFill>
                <a:schemeClr val="bg1"/>
              </a:solidFill>
            </a:endParaRPr>
          </a:p>
          <a:p>
            <a:endParaRPr kumimoji="1" lang="en-US" altLang="zh-CN" sz="2000" i="0">
              <a:solidFill>
                <a:schemeClr val="bg1"/>
              </a:solidFill>
            </a:endParaRPr>
          </a:p>
          <a:p>
            <a:r>
              <a:rPr kumimoji="1" lang="zh-CN" altLang="en-US" i="0">
                <a:solidFill>
                  <a:schemeClr val="bg1"/>
                </a:solidFill>
              </a:rPr>
              <a:t>注：可以使用</a:t>
            </a:r>
            <a:r>
              <a:rPr kumimoji="1" lang="en-US" altLang="zh-CN" i="0">
                <a:solidFill>
                  <a:schemeClr val="bg1"/>
                </a:solidFill>
              </a:rPr>
              <a:t>LoadRunner</a:t>
            </a:r>
            <a:r>
              <a:rPr kumimoji="1" lang="zh-CN" altLang="en-US" i="0">
                <a:solidFill>
                  <a:schemeClr val="bg1"/>
                </a:solidFill>
              </a:rPr>
              <a:t>等其它工具，要求不变，提交成果不变</a:t>
            </a:r>
            <a:r>
              <a:rPr kumimoji="1" lang="zh-CN" altLang="en-US">
                <a:solidFill>
                  <a:schemeClr val="bg1"/>
                </a:solidFill>
              </a:rPr>
              <a:t>。</a:t>
            </a:r>
            <a:endParaRPr kumimoji="1" lang="zh-CN" altLang="en-US">
              <a:solidFill>
                <a:schemeClr val="bg1"/>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a:defRPr/>
            </a:pPr>
            <a:r>
              <a:rPr kumimoji="1" lang="zh-CN" altLang="en-US" sz="3600" b="1" dirty="0">
                <a:solidFill>
                  <a:srgbClr val="FFFF00"/>
                </a:solidFill>
                <a:latin typeface="+mn-ea"/>
                <a:ea typeface="+mn-ea"/>
              </a:rPr>
              <a:t>示例：结果分析</a:t>
            </a:r>
            <a:endParaRPr kumimoji="1" lang="zh-CN" altLang="en-US" sz="3600" b="1" dirty="0">
              <a:solidFill>
                <a:srgbClr val="FFFF00"/>
              </a:solidFill>
              <a:latin typeface="+mn-ea"/>
              <a:ea typeface="+mn-ea"/>
            </a:endParaRPr>
          </a:p>
        </p:txBody>
      </p:sp>
      <p:pic>
        <p:nvPicPr>
          <p:cNvPr id="111618" name="图片 2" descr="HP LR Runner1.png"/>
          <p:cNvPicPr>
            <a:picLocks noChangeAspect="1"/>
          </p:cNvPicPr>
          <p:nvPr/>
        </p:nvPicPr>
        <p:blipFill>
          <a:blip r:embed="rId1"/>
          <a:srcRect/>
          <a:stretch>
            <a:fillRect/>
          </a:stretch>
        </p:blipFill>
        <p:spPr bwMode="auto">
          <a:xfrm>
            <a:off x="69850" y="1700530"/>
            <a:ext cx="8961755" cy="48685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a:defRPr/>
            </a:pPr>
            <a:r>
              <a:rPr kumimoji="1" lang="zh-CN" altLang="en-US" sz="3600" b="1" dirty="0">
                <a:solidFill>
                  <a:srgbClr val="FFFF00"/>
                </a:solidFill>
                <a:latin typeface="+mn-ea"/>
                <a:ea typeface="+mn-ea"/>
              </a:rPr>
              <a:t>结果分析</a:t>
            </a:r>
            <a:endParaRPr kumimoji="1" lang="zh-CN" altLang="en-US" sz="3600" b="1" dirty="0">
              <a:solidFill>
                <a:srgbClr val="FFFF00"/>
              </a:solidFill>
              <a:latin typeface="+mn-ea"/>
              <a:ea typeface="+mn-ea"/>
            </a:endParaRPr>
          </a:p>
        </p:txBody>
      </p:sp>
      <p:grpSp>
        <p:nvGrpSpPr>
          <p:cNvPr id="113666" name="组合 8"/>
          <p:cNvGrpSpPr/>
          <p:nvPr/>
        </p:nvGrpSpPr>
        <p:grpSpPr bwMode="auto">
          <a:xfrm>
            <a:off x="1547813" y="2205038"/>
            <a:ext cx="6119812" cy="4256087"/>
            <a:chOff x="1008063" y="2312988"/>
            <a:chExt cx="6551612" cy="4437062"/>
          </a:xfrm>
        </p:grpSpPr>
        <p:pic>
          <p:nvPicPr>
            <p:cNvPr id="113669" name="Picture 8" descr="response time MSDN"/>
            <p:cNvPicPr>
              <a:picLocks noChangeAspect="1" noChangeArrowheads="1"/>
            </p:cNvPicPr>
            <p:nvPr/>
          </p:nvPicPr>
          <p:blipFill>
            <a:blip r:embed="rId1"/>
            <a:srcRect/>
            <a:stretch>
              <a:fillRect/>
            </a:stretch>
          </p:blipFill>
          <p:spPr bwMode="auto">
            <a:xfrm>
              <a:off x="1008063" y="2312988"/>
              <a:ext cx="6551612" cy="4437062"/>
            </a:xfrm>
            <a:prstGeom prst="rect">
              <a:avLst/>
            </a:prstGeom>
            <a:noFill/>
            <a:ln w="9525">
              <a:noFill/>
              <a:miter lim="800000"/>
              <a:headEnd/>
              <a:tailEnd/>
            </a:ln>
          </p:spPr>
        </p:pic>
        <p:sp>
          <p:nvSpPr>
            <p:cNvPr id="113670" name="Oval 11"/>
            <p:cNvSpPr>
              <a:spLocks noChangeArrowheads="1"/>
            </p:cNvSpPr>
            <p:nvPr/>
          </p:nvSpPr>
          <p:spPr bwMode="auto">
            <a:xfrm>
              <a:off x="5651500" y="4652963"/>
              <a:ext cx="252413" cy="252412"/>
            </a:xfrm>
            <a:prstGeom prst="ellipse">
              <a:avLst/>
            </a:prstGeom>
            <a:noFill/>
            <a:ln w="19050" algn="ctr">
              <a:solidFill>
                <a:srgbClr val="FF0000"/>
              </a:solidFill>
              <a:prstDash val="dash"/>
              <a:round/>
            </a:ln>
          </p:spPr>
          <p:txBody>
            <a:bodyPr wrap="none" lIns="0" tIns="0" rIns="0" bIns="0" anchor="ctr">
              <a:spAutoFit/>
            </a:bodyPr>
            <a:lstStyle/>
            <a:p>
              <a:endParaRPr lang="zh-CN" altLang="en-US"/>
            </a:p>
          </p:txBody>
        </p:sp>
        <p:sp>
          <p:nvSpPr>
            <p:cNvPr id="113671" name="Oval 12"/>
            <p:cNvSpPr>
              <a:spLocks noChangeArrowheads="1"/>
            </p:cNvSpPr>
            <p:nvPr/>
          </p:nvSpPr>
          <p:spPr bwMode="auto">
            <a:xfrm>
              <a:off x="6084888" y="4292600"/>
              <a:ext cx="252412" cy="252413"/>
            </a:xfrm>
            <a:prstGeom prst="ellipse">
              <a:avLst/>
            </a:prstGeom>
            <a:noFill/>
            <a:ln w="19050" algn="ctr">
              <a:solidFill>
                <a:srgbClr val="FF0000"/>
              </a:solidFill>
              <a:prstDash val="dash"/>
              <a:round/>
            </a:ln>
          </p:spPr>
          <p:txBody>
            <a:bodyPr wrap="none" lIns="0" tIns="0" rIns="0" bIns="0" anchor="ctr">
              <a:spAutoFit/>
            </a:bodyPr>
            <a:lstStyle/>
            <a:p>
              <a:endParaRPr lang="zh-CN" altLang="en-US"/>
            </a:p>
          </p:txBody>
        </p:sp>
      </p:grpSp>
      <p:sp>
        <p:nvSpPr>
          <p:cNvPr id="113667" name="Rectangle 7"/>
          <p:cNvSpPr>
            <a:spLocks noChangeArrowheads="1"/>
          </p:cNvSpPr>
          <p:nvPr/>
        </p:nvSpPr>
        <p:spPr bwMode="auto">
          <a:xfrm>
            <a:off x="827088" y="1557338"/>
            <a:ext cx="7378700" cy="365125"/>
          </a:xfrm>
          <a:prstGeom prst="rect">
            <a:avLst/>
          </a:prstGeom>
          <a:noFill/>
          <a:ln w="9525" algn="ctr">
            <a:noFill/>
            <a:miter lim="800000"/>
          </a:ln>
        </p:spPr>
        <p:txBody>
          <a:bodyPr wrap="none" lIns="0" tIns="0" rIns="0" bIns="0" anchor="ctr">
            <a:spAutoFit/>
          </a:bodyPr>
          <a:lstStyle/>
          <a:p>
            <a:r>
              <a:rPr lang="zh-CN" altLang="en-US" sz="2400">
                <a:solidFill>
                  <a:srgbClr val="CA351C"/>
                </a:solidFill>
                <a:ea typeface="楷体_GB2312"/>
                <a:cs typeface="楷体_GB2312"/>
              </a:rPr>
              <a:t>要善于捕捉被监控的数据曲线发生突变的地方</a:t>
            </a:r>
            <a:r>
              <a:rPr lang="en-US" altLang="zh-CN" sz="2400">
                <a:solidFill>
                  <a:srgbClr val="CA351C"/>
                </a:solidFill>
                <a:ea typeface="楷体_GB2312"/>
                <a:cs typeface="楷体_GB2312"/>
              </a:rPr>
              <a:t>——</a:t>
            </a:r>
            <a:r>
              <a:rPr lang="zh-CN" altLang="en-US" sz="2400">
                <a:solidFill>
                  <a:srgbClr val="CA351C"/>
                </a:solidFill>
                <a:ea typeface="楷体_GB2312"/>
                <a:cs typeface="楷体_GB2312"/>
              </a:rPr>
              <a:t>拐点</a:t>
            </a:r>
            <a:r>
              <a:rPr lang="zh-CN" altLang="en-US"/>
              <a:t> </a:t>
            </a:r>
            <a:endParaRPr lang="zh-CN" altLang="en-US"/>
          </a:p>
        </p:txBody>
      </p:sp>
      <p:cxnSp>
        <p:nvCxnSpPr>
          <p:cNvPr id="8" name="直接箭头连接符 7"/>
          <p:cNvCxnSpPr/>
          <p:nvPr/>
        </p:nvCxnSpPr>
        <p:spPr>
          <a:xfrm flipH="1">
            <a:off x="6480175" y="1916113"/>
            <a:ext cx="1187450" cy="2305050"/>
          </a:xfrm>
          <a:prstGeom prst="straightConnector1">
            <a:avLst/>
          </a:prstGeom>
          <a:ln w="28575">
            <a:solidFill>
              <a:srgbClr val="D9271B"/>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555875" y="333375"/>
            <a:ext cx="4402138" cy="609600"/>
          </a:xfrm>
        </p:spPr>
        <p:txBody>
          <a:bodyPr/>
          <a:lstStyle/>
          <a:p>
            <a:pPr algn="ctr">
              <a:defRPr/>
            </a:pPr>
            <a:r>
              <a:rPr kumimoji="1" lang="zh-CN" altLang="en-US" sz="3600" b="1" dirty="0">
                <a:solidFill>
                  <a:srgbClr val="FFFF00"/>
                </a:solidFill>
                <a:latin typeface="+mn-ea"/>
                <a:ea typeface="+mn-ea"/>
              </a:rPr>
              <a:t>响应时间分析</a:t>
            </a:r>
            <a:endParaRPr kumimoji="1" lang="en-US" altLang="zh-CN" sz="3600" b="1" dirty="0">
              <a:solidFill>
                <a:srgbClr val="FFFF00"/>
              </a:solidFill>
              <a:latin typeface="+mn-ea"/>
              <a:ea typeface="+mn-ea"/>
            </a:endParaRPr>
          </a:p>
        </p:txBody>
      </p:sp>
      <p:sp>
        <p:nvSpPr>
          <p:cNvPr id="115714" name="Rectangle 3"/>
          <p:cNvSpPr>
            <a:spLocks noGrp="1" noChangeArrowheads="1"/>
          </p:cNvSpPr>
          <p:nvPr>
            <p:ph type="body" idx="1"/>
          </p:nvPr>
        </p:nvSpPr>
        <p:spPr>
          <a:xfrm>
            <a:off x="431800" y="1700213"/>
            <a:ext cx="8135938" cy="1081087"/>
          </a:xfrm>
        </p:spPr>
        <p:txBody>
          <a:bodyPr/>
          <a:lstStyle/>
          <a:p>
            <a:pPr>
              <a:buFont typeface="Wingdings" panose="05000000000000000000" pitchFamily="2" charset="2"/>
              <a:buNone/>
            </a:pPr>
            <a:r>
              <a:rPr lang="zh-CN" altLang="en-US" i="1" smtClean="0">
                <a:solidFill>
                  <a:srgbClr val="000000"/>
                </a:solidFill>
                <a:latin typeface="宋体" panose="02010600030101010101" pitchFamily="2" charset="-122"/>
              </a:rPr>
              <a:t>	在某一点上，执行队列开始增长，因为服务器上所有的线程都已投入使用，传入的请求不再被立即处理，而是放入队列中，当线程空闲时再处理。</a:t>
            </a:r>
            <a:endParaRPr lang="zh-CN" altLang="en-US" i="1" smtClean="0">
              <a:latin typeface="宋体" panose="02010600030101010101" pitchFamily="2" charset="-122"/>
            </a:endParaRPr>
          </a:p>
        </p:txBody>
      </p:sp>
      <p:sp>
        <p:nvSpPr>
          <p:cNvPr id="1614855" name="Text Box 7"/>
          <p:cNvSpPr txBox="1">
            <a:spLocks noChangeArrowheads="1"/>
          </p:cNvSpPr>
          <p:nvPr/>
        </p:nvSpPr>
        <p:spPr bwMode="auto">
          <a:xfrm>
            <a:off x="827088" y="2960688"/>
            <a:ext cx="7632700" cy="1006475"/>
          </a:xfrm>
          <a:prstGeom prst="rect">
            <a:avLst/>
          </a:prstGeom>
          <a:noFill/>
          <a:ln w="9525">
            <a:noFill/>
            <a:miter lim="800000"/>
          </a:ln>
        </p:spPr>
        <p:txBody>
          <a:bodyPr>
            <a:spAutoFit/>
          </a:bodyPr>
          <a:lstStyle/>
          <a:p>
            <a:r>
              <a:rPr lang="zh-CN" altLang="en-US" sz="2000">
                <a:solidFill>
                  <a:srgbClr val="000000"/>
                </a:solidFill>
                <a:latin typeface="宋体" panose="02010600030101010101" pitchFamily="2" charset="-122"/>
                <a:cs typeface="Arial" panose="020B0604020202020204" pitchFamily="34" charset="0"/>
              </a:rPr>
              <a:t>当系统达到饱和点，服务器吞吐量保持稳定后，就达到了给定条件下的系统上限。但是，随着服务器负载的继续增长，响应时间也随之延长，虽然吞吐量保持稳定。</a:t>
            </a:r>
            <a:endParaRPr lang="en-US" altLang="zh-CN" sz="2000">
              <a:solidFill>
                <a:srgbClr val="000000"/>
              </a:solidFill>
              <a:latin typeface="宋体" panose="02010600030101010101" pitchFamily="2" charset="-122"/>
              <a:cs typeface="Arial" panose="020B0604020202020204" pitchFamily="34" charset="0"/>
            </a:endParaRPr>
          </a:p>
        </p:txBody>
      </p:sp>
      <p:sp>
        <p:nvSpPr>
          <p:cNvPr id="1614862" name="Oval 14"/>
          <p:cNvSpPr>
            <a:spLocks noChangeArrowheads="1"/>
          </p:cNvSpPr>
          <p:nvPr/>
        </p:nvSpPr>
        <p:spPr bwMode="auto">
          <a:xfrm>
            <a:off x="3492500" y="5516563"/>
            <a:ext cx="142875" cy="180975"/>
          </a:xfrm>
          <a:prstGeom prst="ellipse">
            <a:avLst/>
          </a:prstGeom>
          <a:solidFill>
            <a:schemeClr val="hlink">
              <a:alpha val="50195"/>
            </a:schemeClr>
          </a:solidFill>
          <a:ln w="9525">
            <a:solidFill>
              <a:schemeClr val="hlink"/>
            </a:solidFill>
            <a:round/>
          </a:ln>
        </p:spPr>
        <p:txBody>
          <a:bodyPr wrap="none" lIns="0" tIns="0" rIns="0" bIns="0" anchor="ctr"/>
          <a:lstStyle/>
          <a:p>
            <a:endParaRPr lang="zh-CN" altLang="en-US"/>
          </a:p>
        </p:txBody>
      </p:sp>
      <p:sp>
        <p:nvSpPr>
          <p:cNvPr id="1614865" name="Line 17"/>
          <p:cNvSpPr>
            <a:spLocks noChangeShapeType="1"/>
          </p:cNvSpPr>
          <p:nvPr/>
        </p:nvSpPr>
        <p:spPr bwMode="auto">
          <a:xfrm flipV="1">
            <a:off x="3708400" y="5624513"/>
            <a:ext cx="4787900" cy="0"/>
          </a:xfrm>
          <a:prstGeom prst="line">
            <a:avLst/>
          </a:prstGeom>
          <a:noFill/>
          <a:ln w="38100" cmpd="dbl">
            <a:solidFill>
              <a:schemeClr val="hlink"/>
            </a:solidFill>
            <a:round/>
            <a:tailEnd type="arrow" w="med" len="med"/>
          </a:ln>
        </p:spPr>
        <p:txBody>
          <a:bodyPr lIns="0" tIns="0" rIns="0" bIns="0" anchor="ctr"/>
          <a:lstStyle/>
          <a:p>
            <a:endParaRPr lang="zh-CN" altLang="en-US"/>
          </a:p>
        </p:txBody>
      </p:sp>
      <p:grpSp>
        <p:nvGrpSpPr>
          <p:cNvPr id="2" name="Group 21"/>
          <p:cNvGrpSpPr/>
          <p:nvPr/>
        </p:nvGrpSpPr>
        <p:grpSpPr bwMode="auto">
          <a:xfrm>
            <a:off x="334645" y="1665605"/>
            <a:ext cx="8522335" cy="5068570"/>
            <a:chOff x="408" y="1003"/>
            <a:chExt cx="5352" cy="2890"/>
          </a:xfrm>
        </p:grpSpPr>
        <p:pic>
          <p:nvPicPr>
            <p:cNvPr id="115721" name="Picture 13" descr="2b-JMX-1"/>
            <p:cNvPicPr>
              <a:picLocks noChangeAspect="1" noChangeArrowheads="1"/>
            </p:cNvPicPr>
            <p:nvPr/>
          </p:nvPicPr>
          <p:blipFill>
            <a:blip r:embed="rId1"/>
            <a:srcRect/>
            <a:stretch>
              <a:fillRect/>
            </a:stretch>
          </p:blipFill>
          <p:spPr bwMode="auto">
            <a:xfrm>
              <a:off x="408" y="1003"/>
              <a:ext cx="5352" cy="2890"/>
            </a:xfrm>
            <a:prstGeom prst="rect">
              <a:avLst/>
            </a:prstGeom>
            <a:noFill/>
            <a:ln w="9525">
              <a:noFill/>
              <a:miter lim="800000"/>
              <a:headEnd/>
              <a:tailEnd/>
            </a:ln>
          </p:spPr>
        </p:pic>
        <p:sp>
          <p:nvSpPr>
            <p:cNvPr id="115722" name="Text Box 18"/>
            <p:cNvSpPr txBox="1">
              <a:spLocks noChangeArrowheads="1"/>
            </p:cNvSpPr>
            <p:nvPr/>
          </p:nvSpPr>
          <p:spPr bwMode="auto">
            <a:xfrm>
              <a:off x="1655" y="3226"/>
              <a:ext cx="657" cy="158"/>
            </a:xfrm>
            <a:prstGeom prst="rect">
              <a:avLst/>
            </a:prstGeom>
            <a:noFill/>
            <a:ln w="9525">
              <a:noFill/>
              <a:miter lim="800000"/>
            </a:ln>
          </p:spPr>
          <p:txBody>
            <a:bodyPr lIns="0" tIns="0" rIns="0" bIns="0">
              <a:spAutoFit/>
            </a:bodyPr>
            <a:lstStyle/>
            <a:p>
              <a:pPr>
                <a:spcBef>
                  <a:spcPct val="50000"/>
                </a:spcBef>
              </a:pPr>
              <a:r>
                <a:rPr lang="zh-CN" altLang="en-US" b="1"/>
                <a:t>队列产生</a:t>
              </a:r>
              <a:endParaRPr lang="zh-CN" altLang="en-US" b="1"/>
            </a:p>
          </p:txBody>
        </p:sp>
        <p:sp>
          <p:nvSpPr>
            <p:cNvPr id="115723" name="Text Box 19"/>
            <p:cNvSpPr txBox="1">
              <a:spLocks noChangeArrowheads="1"/>
            </p:cNvSpPr>
            <p:nvPr/>
          </p:nvSpPr>
          <p:spPr bwMode="auto">
            <a:xfrm>
              <a:off x="4967" y="3702"/>
              <a:ext cx="657" cy="158"/>
            </a:xfrm>
            <a:prstGeom prst="rect">
              <a:avLst/>
            </a:prstGeom>
            <a:noFill/>
            <a:ln w="9525">
              <a:noFill/>
              <a:miter lim="800000"/>
            </a:ln>
          </p:spPr>
          <p:txBody>
            <a:bodyPr lIns="0" tIns="0" rIns="0" bIns="0">
              <a:spAutoFit/>
            </a:bodyPr>
            <a:lstStyle/>
            <a:p>
              <a:pPr>
                <a:spcBef>
                  <a:spcPct val="50000"/>
                </a:spcBef>
              </a:pPr>
              <a:r>
                <a:rPr lang="zh-CN" altLang="en-US" b="1"/>
                <a:t>响应时间</a:t>
              </a:r>
              <a:endParaRPr lang="zh-CN" altLang="en-US" b="1"/>
            </a:p>
          </p:txBody>
        </p:sp>
        <p:sp>
          <p:nvSpPr>
            <p:cNvPr id="115724" name="Text Box 20"/>
            <p:cNvSpPr txBox="1">
              <a:spLocks noChangeArrowheads="1"/>
            </p:cNvSpPr>
            <p:nvPr/>
          </p:nvSpPr>
          <p:spPr bwMode="auto">
            <a:xfrm>
              <a:off x="1020" y="1139"/>
              <a:ext cx="703" cy="158"/>
            </a:xfrm>
            <a:prstGeom prst="rect">
              <a:avLst/>
            </a:prstGeom>
            <a:noFill/>
            <a:ln w="9525">
              <a:noFill/>
              <a:miter lim="800000"/>
            </a:ln>
          </p:spPr>
          <p:txBody>
            <a:bodyPr lIns="0" tIns="0" rIns="0" bIns="0">
              <a:spAutoFit/>
            </a:bodyPr>
            <a:lstStyle/>
            <a:p>
              <a:pPr>
                <a:spcBef>
                  <a:spcPct val="50000"/>
                </a:spcBef>
              </a:pPr>
              <a:r>
                <a:rPr lang="zh-CN" altLang="en-US" b="1"/>
                <a:t>资源使用</a:t>
              </a:r>
              <a:endParaRPr lang="zh-CN" altLang="en-US" b="1"/>
            </a:p>
          </p:txBody>
        </p:sp>
      </p:grpSp>
      <p:sp>
        <p:nvSpPr>
          <p:cNvPr id="1614863" name="Oval 15"/>
          <p:cNvSpPr>
            <a:spLocks noChangeArrowheads="1"/>
          </p:cNvSpPr>
          <p:nvPr/>
        </p:nvSpPr>
        <p:spPr bwMode="auto">
          <a:xfrm>
            <a:off x="7704138" y="1952625"/>
            <a:ext cx="396875" cy="325438"/>
          </a:xfrm>
          <a:prstGeom prst="ellipse">
            <a:avLst/>
          </a:prstGeom>
          <a:solidFill>
            <a:schemeClr val="accent2">
              <a:alpha val="50195"/>
            </a:schemeClr>
          </a:solidFill>
          <a:ln w="9525">
            <a:solidFill>
              <a:schemeClr val="hlink"/>
            </a:solidFill>
            <a:round/>
          </a:ln>
        </p:spPr>
        <p:txBody>
          <a:bodyPr wrap="none" lIns="0" tIns="0" rIns="0" bIns="0" anchor="ctr"/>
          <a:lstStyle/>
          <a:p>
            <a:endParaRPr lang="zh-CN" altLang="en-US"/>
          </a:p>
        </p:txBody>
      </p:sp>
      <p:sp>
        <p:nvSpPr>
          <p:cNvPr id="1614864" name="Line 16"/>
          <p:cNvSpPr>
            <a:spLocks noChangeShapeType="1"/>
          </p:cNvSpPr>
          <p:nvPr/>
        </p:nvSpPr>
        <p:spPr bwMode="auto">
          <a:xfrm flipV="1">
            <a:off x="3816350" y="2205038"/>
            <a:ext cx="3959225" cy="3671887"/>
          </a:xfrm>
          <a:prstGeom prst="line">
            <a:avLst/>
          </a:prstGeom>
          <a:noFill/>
          <a:ln w="38100" cmpd="dbl">
            <a:solidFill>
              <a:schemeClr val="hlink"/>
            </a:solidFill>
            <a:round/>
            <a:tailEnd type="arrow" w="med" len="med"/>
          </a:ln>
        </p:spPr>
        <p:txBody>
          <a:bodyPr lIns="0" tIns="0" rIns="0" bIns="0"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14855"/>
                                        </p:tgtEl>
                                        <p:attrNameLst>
                                          <p:attrName>style.visibility</p:attrName>
                                        </p:attrNameLst>
                                      </p:cBhvr>
                                      <p:to>
                                        <p:strVal val="visible"/>
                                      </p:to>
                                    </p:set>
                                    <p:anim calcmode="lin" valueType="num">
                                      <p:cBhvr additive="base">
                                        <p:cTn id="7" dur="500" fill="hold"/>
                                        <p:tgtEl>
                                          <p:spTgt spid="1614855"/>
                                        </p:tgtEl>
                                        <p:attrNameLst>
                                          <p:attrName>ppt_x</p:attrName>
                                        </p:attrNameLst>
                                      </p:cBhvr>
                                      <p:tavLst>
                                        <p:tav tm="0">
                                          <p:val>
                                            <p:strVal val="#ppt_x"/>
                                          </p:val>
                                        </p:tav>
                                        <p:tav tm="100000">
                                          <p:val>
                                            <p:strVal val="#ppt_x"/>
                                          </p:val>
                                        </p:tav>
                                      </p:tavLst>
                                    </p:anim>
                                    <p:anim calcmode="lin" valueType="num">
                                      <p:cBhvr additive="base">
                                        <p:cTn id="8" dur="500" fill="hold"/>
                                        <p:tgtEl>
                                          <p:spTgt spid="161485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14862"/>
                                        </p:tgtEl>
                                        <p:attrNameLst>
                                          <p:attrName>style.visibility</p:attrName>
                                        </p:attrNameLst>
                                      </p:cBhvr>
                                      <p:to>
                                        <p:strVal val="visible"/>
                                      </p:to>
                                    </p:set>
                                    <p:anim calcmode="lin" valueType="num">
                                      <p:cBhvr additive="base">
                                        <p:cTn id="19" dur="500" fill="hold"/>
                                        <p:tgtEl>
                                          <p:spTgt spid="1614862"/>
                                        </p:tgtEl>
                                        <p:attrNameLst>
                                          <p:attrName>ppt_x</p:attrName>
                                        </p:attrNameLst>
                                      </p:cBhvr>
                                      <p:tavLst>
                                        <p:tav tm="0">
                                          <p:val>
                                            <p:strVal val="0-#ppt_w/2"/>
                                          </p:val>
                                        </p:tav>
                                        <p:tav tm="100000">
                                          <p:val>
                                            <p:strVal val="#ppt_x"/>
                                          </p:val>
                                        </p:tav>
                                      </p:tavLst>
                                    </p:anim>
                                    <p:anim calcmode="lin" valueType="num">
                                      <p:cBhvr additive="base">
                                        <p:cTn id="20" dur="500" fill="hold"/>
                                        <p:tgtEl>
                                          <p:spTgt spid="16148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14864"/>
                                        </p:tgtEl>
                                        <p:attrNameLst>
                                          <p:attrName>style.visibility</p:attrName>
                                        </p:attrNameLst>
                                      </p:cBhvr>
                                      <p:to>
                                        <p:strVal val="visible"/>
                                      </p:to>
                                    </p:set>
                                    <p:anim calcmode="lin" valueType="num">
                                      <p:cBhvr additive="base">
                                        <p:cTn id="25" dur="500" fill="hold"/>
                                        <p:tgtEl>
                                          <p:spTgt spid="1614864"/>
                                        </p:tgtEl>
                                        <p:attrNameLst>
                                          <p:attrName>ppt_x</p:attrName>
                                        </p:attrNameLst>
                                      </p:cBhvr>
                                      <p:tavLst>
                                        <p:tav tm="0">
                                          <p:val>
                                            <p:strVal val="0-#ppt_w/2"/>
                                          </p:val>
                                        </p:tav>
                                        <p:tav tm="100000">
                                          <p:val>
                                            <p:strVal val="#ppt_x"/>
                                          </p:val>
                                        </p:tav>
                                      </p:tavLst>
                                    </p:anim>
                                    <p:anim calcmode="lin" valueType="num">
                                      <p:cBhvr additive="base">
                                        <p:cTn id="26" dur="500" fill="hold"/>
                                        <p:tgtEl>
                                          <p:spTgt spid="1614864"/>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614865"/>
                                        </p:tgtEl>
                                        <p:attrNameLst>
                                          <p:attrName>style.visibility</p:attrName>
                                        </p:attrNameLst>
                                      </p:cBhvr>
                                      <p:to>
                                        <p:strVal val="visible"/>
                                      </p:to>
                                    </p:set>
                                    <p:anim calcmode="lin" valueType="num">
                                      <p:cBhvr additive="base">
                                        <p:cTn id="29" dur="500" fill="hold"/>
                                        <p:tgtEl>
                                          <p:spTgt spid="1614865"/>
                                        </p:tgtEl>
                                        <p:attrNameLst>
                                          <p:attrName>ppt_x</p:attrName>
                                        </p:attrNameLst>
                                      </p:cBhvr>
                                      <p:tavLst>
                                        <p:tav tm="0">
                                          <p:val>
                                            <p:strVal val="0-#ppt_w/2"/>
                                          </p:val>
                                        </p:tav>
                                        <p:tav tm="100000">
                                          <p:val>
                                            <p:strVal val="#ppt_x"/>
                                          </p:val>
                                        </p:tav>
                                      </p:tavLst>
                                    </p:anim>
                                    <p:anim calcmode="lin" valueType="num">
                                      <p:cBhvr additive="base">
                                        <p:cTn id="30" dur="500" fill="hold"/>
                                        <p:tgtEl>
                                          <p:spTgt spid="161486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614863"/>
                                        </p:tgtEl>
                                        <p:attrNameLst>
                                          <p:attrName>style.visibility</p:attrName>
                                        </p:attrNameLst>
                                      </p:cBhvr>
                                      <p:to>
                                        <p:strVal val="visible"/>
                                      </p:to>
                                    </p:set>
                                    <p:anim calcmode="lin" valueType="num">
                                      <p:cBhvr additive="base">
                                        <p:cTn id="35" dur="500" fill="hold"/>
                                        <p:tgtEl>
                                          <p:spTgt spid="1614863"/>
                                        </p:tgtEl>
                                        <p:attrNameLst>
                                          <p:attrName>ppt_x</p:attrName>
                                        </p:attrNameLst>
                                      </p:cBhvr>
                                      <p:tavLst>
                                        <p:tav tm="0">
                                          <p:val>
                                            <p:strVal val="0-#ppt_w/2"/>
                                          </p:val>
                                        </p:tav>
                                        <p:tav tm="100000">
                                          <p:val>
                                            <p:strVal val="#ppt_x"/>
                                          </p:val>
                                        </p:tav>
                                      </p:tavLst>
                                    </p:anim>
                                    <p:anim calcmode="lin" valueType="num">
                                      <p:cBhvr additive="base">
                                        <p:cTn id="36" dur="500" fill="hold"/>
                                        <p:tgtEl>
                                          <p:spTgt spid="16148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4855" grpId="0"/>
      <p:bldP spid="1614862" grpId="0" animBg="1"/>
      <p:bldP spid="1614865" grpId="0" animBg="1"/>
      <p:bldP spid="1614863" grpId="0" animBg="1"/>
      <p:bldP spid="161486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258888" y="188913"/>
            <a:ext cx="6648450" cy="836612"/>
          </a:xfrm>
        </p:spPr>
        <p:txBody>
          <a:bodyPr/>
          <a:lstStyle/>
          <a:p>
            <a:pPr algn="ctr">
              <a:defRPr/>
            </a:pPr>
            <a:r>
              <a:rPr kumimoji="1" lang="zh-CN" altLang="en-US" sz="3600" b="1" dirty="0" smtClean="0">
                <a:solidFill>
                  <a:srgbClr val="FFFF00"/>
                </a:solidFill>
                <a:latin typeface="+mn-ea"/>
                <a:ea typeface="+mn-ea"/>
              </a:rPr>
              <a:t>性能测试要点 </a:t>
            </a:r>
            <a:r>
              <a:rPr kumimoji="1" lang="en-US" altLang="zh-CN" sz="3600" b="1" dirty="0" smtClean="0">
                <a:solidFill>
                  <a:srgbClr val="FFFF00"/>
                </a:solidFill>
                <a:latin typeface="+mn-ea"/>
                <a:ea typeface="+mn-ea"/>
              </a:rPr>
              <a:t>-1</a:t>
            </a:r>
            <a:endParaRPr kumimoji="1" lang="en-US" altLang="zh-CN" sz="3600" b="1" dirty="0" smtClean="0">
              <a:solidFill>
                <a:srgbClr val="FFFF00"/>
              </a:solidFill>
              <a:latin typeface="+mn-ea"/>
              <a:ea typeface="+mn-ea"/>
            </a:endParaRPr>
          </a:p>
        </p:txBody>
      </p:sp>
      <p:sp>
        <p:nvSpPr>
          <p:cNvPr id="1604611" name="Rectangle 3"/>
          <p:cNvSpPr>
            <a:spLocks noGrp="1" noChangeArrowheads="1"/>
          </p:cNvSpPr>
          <p:nvPr>
            <p:ph type="body" idx="1"/>
          </p:nvPr>
        </p:nvSpPr>
        <p:spPr>
          <a:xfrm>
            <a:off x="539750" y="1557655"/>
            <a:ext cx="8136255" cy="4716780"/>
          </a:xfrm>
        </p:spPr>
        <p:txBody>
          <a:bodyPr/>
          <a:lstStyle/>
          <a:p>
            <a:pPr marL="532130" lvl="1" indent="-532130" eaLnBrk="1" latinLnBrk="0" hangingPunct="1">
              <a:lnSpc>
                <a:spcPct val="155000"/>
              </a:lnSpc>
              <a:spcBef>
                <a:spcPts val="0"/>
              </a:spcBef>
              <a:spcAft>
                <a:spcPts val="0"/>
              </a:spcAft>
              <a:buClr>
                <a:srgbClr val="91AC4E"/>
              </a:buClr>
              <a:buFont typeface="Wingdings" panose="05000000000000000000" pitchFamily="2" charset="2"/>
              <a:buChar char="p"/>
            </a:pPr>
            <a:r>
              <a:rPr lang="zh-CN" altLang="en-US" sz="2400" smtClean="0">
                <a:solidFill>
                  <a:srgbClr val="0070C0"/>
                </a:solidFill>
                <a:latin typeface="宋体" panose="02010600030101010101" pitchFamily="2" charset="-122"/>
                <a:ea typeface="宋体" panose="02010600030101010101" pitchFamily="2" charset="-122"/>
              </a:rPr>
              <a:t>测试环境应尽量与产品运行环境保持一致，应单独运行尽量避免与其他软件同时使用</a:t>
            </a:r>
            <a:endParaRPr lang="zh-CN" altLang="en-US" sz="2400" smtClean="0">
              <a:solidFill>
                <a:srgbClr val="0070C0"/>
              </a:solidFill>
              <a:latin typeface="宋体" panose="02010600030101010101" pitchFamily="2" charset="-122"/>
              <a:ea typeface="宋体" panose="02010600030101010101" pitchFamily="2" charset="-122"/>
            </a:endParaRPr>
          </a:p>
          <a:p>
            <a:pPr marL="532130" lvl="1" indent="-532130" eaLnBrk="1" latinLnBrk="0" hangingPunct="1">
              <a:lnSpc>
                <a:spcPct val="155000"/>
              </a:lnSpc>
              <a:spcBef>
                <a:spcPts val="0"/>
              </a:spcBef>
              <a:spcAft>
                <a:spcPts val="0"/>
              </a:spcAft>
              <a:buClr>
                <a:srgbClr val="91AC4E"/>
              </a:buClr>
              <a:buFont typeface="Wingdings" panose="05000000000000000000" pitchFamily="2" charset="2"/>
              <a:buChar char="p"/>
            </a:pPr>
            <a:r>
              <a:rPr lang="zh-CN" altLang="en-US" sz="2400" smtClean="0">
                <a:solidFill>
                  <a:srgbClr val="0070C0"/>
                </a:solidFill>
                <a:latin typeface="宋体" panose="02010600030101010101" pitchFamily="2" charset="-122"/>
                <a:ea typeface="宋体" panose="02010600030101010101" pitchFamily="2" charset="-122"/>
              </a:rPr>
              <a:t>录制脚本和手工编写脚本相结合</a:t>
            </a:r>
            <a:endParaRPr lang="zh-CN" altLang="en-US" sz="2400" smtClean="0">
              <a:solidFill>
                <a:srgbClr val="0070C0"/>
              </a:solidFill>
              <a:latin typeface="宋体" panose="02010600030101010101" pitchFamily="2" charset="-122"/>
              <a:ea typeface="宋体" panose="02010600030101010101" pitchFamily="2" charset="-122"/>
            </a:endParaRPr>
          </a:p>
          <a:p>
            <a:pPr marL="532130" lvl="1" indent="-532130" eaLnBrk="1" latinLnBrk="0" hangingPunct="1">
              <a:lnSpc>
                <a:spcPct val="155000"/>
              </a:lnSpc>
              <a:spcBef>
                <a:spcPts val="0"/>
              </a:spcBef>
              <a:spcAft>
                <a:spcPts val="0"/>
              </a:spcAft>
              <a:buClr>
                <a:srgbClr val="91AC4E"/>
              </a:buClr>
              <a:buFont typeface="Wingdings" panose="05000000000000000000" pitchFamily="2" charset="2"/>
              <a:buChar char="p"/>
            </a:pPr>
            <a:r>
              <a:rPr lang="zh-CN" altLang="en-US" sz="2400" smtClean="0">
                <a:solidFill>
                  <a:srgbClr val="0070C0"/>
                </a:solidFill>
                <a:latin typeface="宋体" panose="02010600030101010101" pitchFamily="2" charset="-122"/>
                <a:ea typeface="宋体" panose="02010600030101010101" pitchFamily="2" charset="-122"/>
              </a:rPr>
              <a:t>重点在于前期数据的设计与后期数据的分析</a:t>
            </a:r>
            <a:endParaRPr lang="zh-CN" altLang="en-US" sz="2400" smtClean="0">
              <a:solidFill>
                <a:srgbClr val="0070C0"/>
              </a:solidFill>
              <a:latin typeface="宋体" panose="02010600030101010101" pitchFamily="2" charset="-122"/>
              <a:ea typeface="宋体" panose="02010600030101010101" pitchFamily="2" charset="-122"/>
            </a:endParaRPr>
          </a:p>
          <a:p>
            <a:pPr marL="532130" lvl="1" indent="-532130" eaLnBrk="1" latinLnBrk="0" hangingPunct="1">
              <a:lnSpc>
                <a:spcPct val="155000"/>
              </a:lnSpc>
              <a:spcBef>
                <a:spcPts val="0"/>
              </a:spcBef>
              <a:spcAft>
                <a:spcPts val="0"/>
              </a:spcAft>
              <a:buClr>
                <a:srgbClr val="91AC4E"/>
              </a:buClr>
              <a:buFont typeface="Wingdings" panose="05000000000000000000" pitchFamily="2" charset="2"/>
              <a:buChar char="p"/>
            </a:pPr>
            <a:r>
              <a:rPr lang="zh-CN" altLang="en-US" sz="2400" smtClean="0">
                <a:solidFill>
                  <a:srgbClr val="0070C0"/>
                </a:solidFill>
                <a:latin typeface="宋体" panose="02010600030101010101" pitchFamily="2" charset="-122"/>
                <a:ea typeface="宋体" panose="02010600030101010101" pitchFamily="2" charset="-122"/>
              </a:rPr>
              <a:t>设置数据池，实现变量加载</a:t>
            </a:r>
            <a:endParaRPr lang="zh-CN" altLang="en-US" sz="2400" smtClean="0">
              <a:solidFill>
                <a:srgbClr val="0070C0"/>
              </a:solidFill>
              <a:latin typeface="宋体" panose="02010600030101010101" pitchFamily="2" charset="-122"/>
              <a:ea typeface="宋体" panose="02010600030101010101" pitchFamily="2" charset="-122"/>
            </a:endParaRPr>
          </a:p>
          <a:p>
            <a:pPr marL="532130" lvl="1" indent="-532130" eaLnBrk="1" latinLnBrk="0" hangingPunct="1">
              <a:lnSpc>
                <a:spcPct val="155000"/>
              </a:lnSpc>
              <a:spcBef>
                <a:spcPts val="0"/>
              </a:spcBef>
              <a:spcAft>
                <a:spcPts val="0"/>
              </a:spcAft>
              <a:buClr>
                <a:srgbClr val="91AC4E"/>
              </a:buClr>
              <a:buFont typeface="Wingdings" panose="05000000000000000000" pitchFamily="2" charset="2"/>
              <a:buChar char="p"/>
            </a:pPr>
            <a:r>
              <a:rPr lang="zh-CN" altLang="en-US" sz="2400" smtClean="0">
                <a:solidFill>
                  <a:srgbClr val="0070C0"/>
                </a:solidFill>
                <a:latin typeface="宋体" panose="02010600030101010101" pitchFamily="2" charset="-122"/>
                <a:ea typeface="宋体" panose="02010600030101010101" pitchFamily="2" charset="-122"/>
              </a:rPr>
              <a:t>采用复合交易测试方案、业务批量执行</a:t>
            </a:r>
            <a:endParaRPr lang="en-US" altLang="zh-CN" sz="2400" smtClean="0">
              <a:solidFill>
                <a:srgbClr val="0070C0"/>
              </a:solidFill>
              <a:latin typeface="宋体" panose="02010600030101010101" pitchFamily="2" charset="-122"/>
              <a:ea typeface="宋体" panose="02010600030101010101" pitchFamily="2" charset="-122"/>
            </a:endParaRPr>
          </a:p>
          <a:p>
            <a:pPr marL="532130" lvl="1" indent="-532130" eaLnBrk="1" latinLnBrk="0" hangingPunct="1">
              <a:lnSpc>
                <a:spcPct val="155000"/>
              </a:lnSpc>
              <a:spcBef>
                <a:spcPts val="0"/>
              </a:spcBef>
              <a:spcAft>
                <a:spcPts val="0"/>
              </a:spcAft>
              <a:buClr>
                <a:srgbClr val="91AC4E"/>
              </a:buClr>
              <a:buFont typeface="Wingdings" panose="05000000000000000000" pitchFamily="2" charset="2"/>
              <a:buChar char="p"/>
            </a:pPr>
            <a:r>
              <a:rPr lang="zh-CN" altLang="en-US" sz="2400" smtClean="0">
                <a:solidFill>
                  <a:srgbClr val="0070C0"/>
                </a:solidFill>
                <a:latin typeface="宋体" panose="02010600030101010101" pitchFamily="2" charset="-122"/>
                <a:ea typeface="宋体" panose="02010600030101010101" pitchFamily="2" charset="-122"/>
              </a:rPr>
              <a:t>需要同时监控数据库服务器、</a:t>
            </a:r>
            <a:r>
              <a:rPr lang="en-US" altLang="zh-CN" sz="2400" smtClean="0">
                <a:solidFill>
                  <a:srgbClr val="0070C0"/>
                </a:solidFill>
                <a:latin typeface="宋体" panose="02010600030101010101" pitchFamily="2" charset="-122"/>
                <a:ea typeface="宋体" panose="02010600030101010101" pitchFamily="2" charset="-122"/>
              </a:rPr>
              <a:t>Web</a:t>
            </a:r>
            <a:r>
              <a:rPr lang="zh-CN" altLang="en-US" sz="2400" smtClean="0">
                <a:solidFill>
                  <a:srgbClr val="0070C0"/>
                </a:solidFill>
                <a:latin typeface="宋体" panose="02010600030101010101" pitchFamily="2" charset="-122"/>
                <a:ea typeface="宋体" panose="02010600030101010101" pitchFamily="2" charset="-122"/>
              </a:rPr>
              <a:t>服务器以及网络资源等使用情况，以便对系统的性能做全面评估</a:t>
            </a:r>
            <a:endParaRPr lang="zh-CN" altLang="en-US" sz="2400" smtClean="0">
              <a:solidFill>
                <a:srgbClr val="0070C0"/>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04611">
                                            <p:txEl>
                                              <p:pRg st="1" end="1"/>
                                            </p:txEl>
                                          </p:spTgt>
                                        </p:tgtEl>
                                        <p:attrNameLst>
                                          <p:attrName>style.visibility</p:attrName>
                                        </p:attrNameLst>
                                      </p:cBhvr>
                                      <p:to>
                                        <p:strVal val="visible"/>
                                      </p:to>
                                    </p:set>
                                    <p:anim calcmode="lin" valueType="num">
                                      <p:cBhvr additive="base">
                                        <p:cTn id="7" dur="1000" fill="hold"/>
                                        <p:tgtEl>
                                          <p:spTgt spid="1604611">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6046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04611">
                                            <p:txEl>
                                              <p:pRg st="2" end="2"/>
                                            </p:txEl>
                                          </p:spTgt>
                                        </p:tgtEl>
                                        <p:attrNameLst>
                                          <p:attrName>style.visibility</p:attrName>
                                        </p:attrNameLst>
                                      </p:cBhvr>
                                      <p:to>
                                        <p:strVal val="visible"/>
                                      </p:to>
                                    </p:set>
                                    <p:anim calcmode="lin" valueType="num">
                                      <p:cBhvr additive="base">
                                        <p:cTn id="13" dur="1000" fill="hold"/>
                                        <p:tgtEl>
                                          <p:spTgt spid="1604611">
                                            <p:txEl>
                                              <p:pRg st="2" end="2"/>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16046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04611">
                                            <p:txEl>
                                              <p:pRg st="3" end="3"/>
                                            </p:txEl>
                                          </p:spTgt>
                                        </p:tgtEl>
                                        <p:attrNameLst>
                                          <p:attrName>style.visibility</p:attrName>
                                        </p:attrNameLst>
                                      </p:cBhvr>
                                      <p:to>
                                        <p:strVal val="visible"/>
                                      </p:to>
                                    </p:set>
                                    <p:anim calcmode="lin" valueType="num">
                                      <p:cBhvr additive="base">
                                        <p:cTn id="19" dur="1000" fill="hold"/>
                                        <p:tgtEl>
                                          <p:spTgt spid="1604611">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16046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04611">
                                            <p:txEl>
                                              <p:pRg st="4" end="4"/>
                                            </p:txEl>
                                          </p:spTgt>
                                        </p:tgtEl>
                                        <p:attrNameLst>
                                          <p:attrName>style.visibility</p:attrName>
                                        </p:attrNameLst>
                                      </p:cBhvr>
                                      <p:to>
                                        <p:strVal val="visible"/>
                                      </p:to>
                                    </p:set>
                                    <p:anim calcmode="lin" valueType="num">
                                      <p:cBhvr additive="base">
                                        <p:cTn id="25" dur="1000" fill="hold"/>
                                        <p:tgtEl>
                                          <p:spTgt spid="1604611">
                                            <p:txEl>
                                              <p:pRg st="4" end="4"/>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16046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04611">
                                            <p:txEl>
                                              <p:pRg st="5" end="5"/>
                                            </p:txEl>
                                          </p:spTgt>
                                        </p:tgtEl>
                                        <p:attrNameLst>
                                          <p:attrName>style.visibility</p:attrName>
                                        </p:attrNameLst>
                                      </p:cBhvr>
                                      <p:to>
                                        <p:strVal val="visible"/>
                                      </p:to>
                                    </p:set>
                                    <p:anim calcmode="lin" valueType="num">
                                      <p:cBhvr additive="base">
                                        <p:cTn id="31" dur="1000" fill="hold"/>
                                        <p:tgtEl>
                                          <p:spTgt spid="1604611">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6046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258888" y="188913"/>
            <a:ext cx="6648450" cy="836612"/>
          </a:xfrm>
        </p:spPr>
        <p:txBody>
          <a:bodyPr/>
          <a:lstStyle/>
          <a:p>
            <a:pPr algn="ctr">
              <a:defRPr/>
            </a:pPr>
            <a:r>
              <a:rPr kumimoji="1" lang="zh-CN" altLang="en-US" sz="3600" b="1" dirty="0" smtClean="0">
                <a:solidFill>
                  <a:srgbClr val="FFFF00"/>
                </a:solidFill>
                <a:latin typeface="+mn-ea"/>
                <a:ea typeface="+mn-ea"/>
              </a:rPr>
              <a:t>性能测试要点 </a:t>
            </a:r>
            <a:r>
              <a:rPr kumimoji="1" lang="en-US" altLang="zh-CN" sz="3600" b="1" dirty="0" smtClean="0">
                <a:solidFill>
                  <a:srgbClr val="FFFF00"/>
                </a:solidFill>
                <a:latin typeface="+mn-ea"/>
                <a:ea typeface="+mn-ea"/>
              </a:rPr>
              <a:t>-2</a:t>
            </a:r>
            <a:endParaRPr kumimoji="1" lang="en-US" altLang="zh-CN" sz="3600" b="1" dirty="0" smtClean="0">
              <a:solidFill>
                <a:srgbClr val="FFFF00"/>
              </a:solidFill>
              <a:latin typeface="+mn-ea"/>
              <a:ea typeface="+mn-ea"/>
            </a:endParaRPr>
          </a:p>
        </p:txBody>
      </p:sp>
      <p:sp>
        <p:nvSpPr>
          <p:cNvPr id="119810" name="Rectangle 3"/>
          <p:cNvSpPr>
            <a:spLocks noGrp="1" noChangeArrowheads="1"/>
          </p:cNvSpPr>
          <p:nvPr>
            <p:ph type="body" idx="1"/>
          </p:nvPr>
        </p:nvSpPr>
        <p:spPr>
          <a:xfrm>
            <a:off x="971550" y="1773555"/>
            <a:ext cx="7056755" cy="4570730"/>
          </a:xfrm>
        </p:spPr>
        <p:txBody>
          <a:bodyPr/>
          <a:lstStyle/>
          <a:p>
            <a:pPr marL="532130" lvl="1" indent="-532130" eaLnBrk="1" latinLnBrk="0" hangingPunct="1">
              <a:lnSpc>
                <a:spcPct val="175000"/>
              </a:lnSpc>
              <a:spcBef>
                <a:spcPts val="0"/>
              </a:spcBef>
              <a:spcAft>
                <a:spcPts val="0"/>
              </a:spcAft>
              <a:buClr>
                <a:srgbClr val="91AC4E"/>
              </a:buClr>
              <a:buFont typeface="Wingdings" panose="05000000000000000000" pitchFamily="2" charset="2"/>
              <a:buChar char="p"/>
            </a:pPr>
            <a:r>
              <a:rPr lang="zh-CN" altLang="en-US" sz="2400" smtClean="0">
                <a:solidFill>
                  <a:srgbClr val="0070C0"/>
                </a:solidFill>
                <a:latin typeface="宋体" panose="02010600030101010101" pitchFamily="2" charset="-122"/>
                <a:ea typeface="宋体" panose="02010600030101010101" pitchFamily="2" charset="-122"/>
              </a:rPr>
              <a:t>模拟用户数的递增 </a:t>
            </a:r>
            <a:endParaRPr lang="zh-CN" altLang="en-US" sz="2400" smtClean="0">
              <a:solidFill>
                <a:srgbClr val="0070C0"/>
              </a:solidFill>
              <a:latin typeface="宋体" panose="02010600030101010101" pitchFamily="2" charset="-122"/>
              <a:ea typeface="宋体" panose="02010600030101010101" pitchFamily="2" charset="-122"/>
            </a:endParaRPr>
          </a:p>
          <a:p>
            <a:pPr marL="532130" lvl="1" indent="-532130" eaLnBrk="1" latinLnBrk="0" hangingPunct="1">
              <a:lnSpc>
                <a:spcPct val="175000"/>
              </a:lnSpc>
              <a:spcBef>
                <a:spcPts val="0"/>
              </a:spcBef>
              <a:spcAft>
                <a:spcPts val="0"/>
              </a:spcAft>
              <a:buClr>
                <a:srgbClr val="91AC4E"/>
              </a:buClr>
              <a:buFont typeface="Wingdings" panose="05000000000000000000" pitchFamily="2" charset="2"/>
              <a:buChar char="p"/>
            </a:pPr>
            <a:r>
              <a:rPr lang="zh-CN" altLang="en-US" sz="2400" smtClean="0">
                <a:solidFill>
                  <a:srgbClr val="0070C0"/>
                </a:solidFill>
                <a:latin typeface="宋体" panose="02010600030101010101" pitchFamily="2" charset="-122"/>
                <a:ea typeface="宋体" panose="02010600030101010101" pitchFamily="2" charset="-122"/>
              </a:rPr>
              <a:t>合理设置交易之间时间间隔 </a:t>
            </a:r>
            <a:endParaRPr lang="zh-CN" altLang="en-US" sz="2400" smtClean="0">
              <a:solidFill>
                <a:srgbClr val="0070C0"/>
              </a:solidFill>
              <a:latin typeface="宋体" panose="02010600030101010101" pitchFamily="2" charset="-122"/>
              <a:ea typeface="宋体" panose="02010600030101010101" pitchFamily="2" charset="-122"/>
            </a:endParaRPr>
          </a:p>
          <a:p>
            <a:pPr marL="532130" lvl="1" indent="-532130" eaLnBrk="1" latinLnBrk="0" hangingPunct="1">
              <a:lnSpc>
                <a:spcPct val="175000"/>
              </a:lnSpc>
              <a:spcBef>
                <a:spcPts val="0"/>
              </a:spcBef>
              <a:spcAft>
                <a:spcPts val="0"/>
              </a:spcAft>
              <a:buClr>
                <a:srgbClr val="91AC4E"/>
              </a:buClr>
              <a:buFont typeface="Wingdings" panose="05000000000000000000" pitchFamily="2" charset="2"/>
              <a:buChar char="p"/>
            </a:pPr>
            <a:r>
              <a:rPr lang="zh-CN" altLang="en-US" sz="2400" smtClean="0">
                <a:solidFill>
                  <a:srgbClr val="0070C0"/>
                </a:solidFill>
                <a:latin typeface="宋体" panose="02010600030101010101" pitchFamily="2" charset="-122"/>
                <a:ea typeface="宋体" panose="02010600030101010101" pitchFamily="2" charset="-122"/>
              </a:rPr>
              <a:t>超时（</a:t>
            </a:r>
            <a:r>
              <a:rPr lang="en-US" altLang="zh-CN" sz="2400" smtClean="0">
                <a:solidFill>
                  <a:srgbClr val="0070C0"/>
                </a:solidFill>
                <a:latin typeface="宋体" panose="02010600030101010101" pitchFamily="2" charset="-122"/>
                <a:ea typeface="宋体" panose="02010600030101010101" pitchFamily="2" charset="-122"/>
              </a:rPr>
              <a:t>timeout</a:t>
            </a:r>
            <a:r>
              <a:rPr lang="zh-CN" altLang="en-US" sz="2400" smtClean="0">
                <a:solidFill>
                  <a:srgbClr val="0070C0"/>
                </a:solidFill>
                <a:latin typeface="宋体" panose="02010600030101010101" pitchFamily="2" charset="-122"/>
                <a:ea typeface="宋体" panose="02010600030101010101" pitchFamily="2" charset="-122"/>
              </a:rPr>
              <a:t>）的设置、错误处理</a:t>
            </a:r>
            <a:endParaRPr lang="zh-CN" altLang="en-US" sz="2400" smtClean="0">
              <a:solidFill>
                <a:srgbClr val="0070C0"/>
              </a:solidFill>
              <a:latin typeface="宋体" panose="02010600030101010101" pitchFamily="2" charset="-122"/>
              <a:ea typeface="宋体" panose="02010600030101010101" pitchFamily="2" charset="-122"/>
            </a:endParaRPr>
          </a:p>
          <a:p>
            <a:pPr marL="532130" lvl="1" indent="-532130" eaLnBrk="1" latinLnBrk="0" hangingPunct="1">
              <a:lnSpc>
                <a:spcPct val="175000"/>
              </a:lnSpc>
              <a:spcBef>
                <a:spcPts val="0"/>
              </a:spcBef>
              <a:spcAft>
                <a:spcPts val="0"/>
              </a:spcAft>
              <a:buClr>
                <a:srgbClr val="91AC4E"/>
              </a:buClr>
              <a:buFont typeface="Wingdings" panose="05000000000000000000" pitchFamily="2" charset="2"/>
              <a:buChar char="p"/>
            </a:pPr>
            <a:r>
              <a:rPr lang="zh-CN" altLang="en-US" sz="2400" smtClean="0">
                <a:solidFill>
                  <a:srgbClr val="0070C0"/>
                </a:solidFill>
                <a:latin typeface="宋体" panose="02010600030101010101" pitchFamily="2" charset="-122"/>
                <a:ea typeface="宋体" panose="02010600030101010101" pitchFamily="2" charset="-122"/>
              </a:rPr>
              <a:t>并发用户连续执行交易数的设置、设置并发点</a:t>
            </a:r>
            <a:endParaRPr lang="zh-CN" altLang="en-US" sz="2400" smtClean="0">
              <a:solidFill>
                <a:srgbClr val="0070C0"/>
              </a:solidFill>
              <a:latin typeface="宋体" panose="02010600030101010101" pitchFamily="2" charset="-122"/>
              <a:ea typeface="宋体" panose="02010600030101010101" pitchFamily="2" charset="-122"/>
            </a:endParaRPr>
          </a:p>
          <a:p>
            <a:pPr marL="532130" lvl="1" indent="-532130" eaLnBrk="1" latinLnBrk="0" hangingPunct="1">
              <a:lnSpc>
                <a:spcPct val="175000"/>
              </a:lnSpc>
              <a:spcBef>
                <a:spcPts val="0"/>
              </a:spcBef>
              <a:spcAft>
                <a:spcPts val="0"/>
              </a:spcAft>
              <a:buClr>
                <a:srgbClr val="91AC4E"/>
              </a:buClr>
              <a:buFont typeface="Wingdings" panose="05000000000000000000" pitchFamily="2" charset="2"/>
              <a:buChar char="p"/>
            </a:pPr>
            <a:r>
              <a:rPr lang="zh-CN" altLang="en-US" sz="2400" smtClean="0">
                <a:solidFill>
                  <a:srgbClr val="0070C0"/>
                </a:solidFill>
                <a:latin typeface="宋体" panose="02010600030101010101" pitchFamily="2" charset="-122"/>
                <a:ea typeface="宋体" panose="02010600030101010101" pitchFamily="2" charset="-122"/>
              </a:rPr>
              <a:t>并发用户数量极限点</a:t>
            </a:r>
            <a:endParaRPr lang="zh-CN" altLang="en-US" sz="2400" smtClean="0">
              <a:solidFill>
                <a:srgbClr val="0070C0"/>
              </a:solidFill>
              <a:latin typeface="宋体" panose="02010600030101010101" pitchFamily="2" charset="-122"/>
              <a:ea typeface="宋体" panose="02010600030101010101" pitchFamily="2" charset="-122"/>
            </a:endParaRPr>
          </a:p>
          <a:p>
            <a:pPr marL="532130" lvl="1" indent="-532130" eaLnBrk="1" latinLnBrk="0" hangingPunct="1">
              <a:lnSpc>
                <a:spcPct val="175000"/>
              </a:lnSpc>
              <a:spcBef>
                <a:spcPts val="0"/>
              </a:spcBef>
              <a:spcAft>
                <a:spcPts val="0"/>
              </a:spcAft>
              <a:buClr>
                <a:srgbClr val="91AC4E"/>
              </a:buClr>
              <a:buFont typeface="Wingdings" panose="05000000000000000000" pitchFamily="2" charset="2"/>
              <a:buChar char="p"/>
            </a:pPr>
            <a:r>
              <a:rPr lang="zh-CN" altLang="en-US" sz="2400" smtClean="0">
                <a:solidFill>
                  <a:srgbClr val="0070C0"/>
                </a:solidFill>
                <a:latin typeface="宋体" panose="02010600030101010101" pitchFamily="2" charset="-122"/>
                <a:ea typeface="宋体" panose="02010600030101010101" pitchFamily="2" charset="-122"/>
              </a:rPr>
              <a:t>尽量将执行负载测试的机器合理分布 </a:t>
            </a:r>
            <a:endParaRPr lang="zh-CN" altLang="en-US" sz="2400" smtClean="0">
              <a:solidFill>
                <a:srgbClr val="0070C0"/>
              </a:solidFill>
              <a:latin typeface="宋体" panose="02010600030101010101" pitchFamily="2" charset="-122"/>
              <a:ea typeface="宋体" panose="02010600030101010101" pitchFamily="2" charset="-122"/>
            </a:endParaRPr>
          </a:p>
          <a:p>
            <a:pPr marL="532130" lvl="1" indent="-532130" eaLnBrk="1" latinLnBrk="0" hangingPunct="1">
              <a:lnSpc>
                <a:spcPct val="175000"/>
              </a:lnSpc>
              <a:spcBef>
                <a:spcPts val="0"/>
              </a:spcBef>
              <a:spcAft>
                <a:spcPts val="0"/>
              </a:spcAft>
              <a:buClr>
                <a:srgbClr val="91AC4E"/>
              </a:buClr>
              <a:buFont typeface="Wingdings" panose="05000000000000000000" pitchFamily="2" charset="2"/>
              <a:buChar char="p"/>
            </a:pPr>
            <a:r>
              <a:rPr lang="zh-CN" altLang="en-US" sz="2400" smtClean="0">
                <a:solidFill>
                  <a:srgbClr val="0070C0"/>
                </a:solidFill>
                <a:latin typeface="宋体" panose="02010600030101010101" pitchFamily="2" charset="-122"/>
                <a:ea typeface="宋体" panose="02010600030101010101" pitchFamily="2" charset="-122"/>
              </a:rPr>
              <a:t>加压机器的</a:t>
            </a:r>
            <a:r>
              <a:rPr lang="en-US" altLang="zh-CN" sz="2400" smtClean="0">
                <a:solidFill>
                  <a:srgbClr val="0070C0"/>
                </a:solidFill>
                <a:latin typeface="宋体" panose="02010600030101010101" pitchFamily="2" charset="-122"/>
                <a:ea typeface="宋体" panose="02010600030101010101" pitchFamily="2" charset="-122"/>
              </a:rPr>
              <a:t>CPU</a:t>
            </a:r>
            <a:r>
              <a:rPr lang="zh-CN" altLang="en-US" sz="2400" smtClean="0">
                <a:solidFill>
                  <a:srgbClr val="0070C0"/>
                </a:solidFill>
                <a:latin typeface="宋体" panose="02010600030101010101" pitchFamily="2" charset="-122"/>
                <a:ea typeface="宋体" panose="02010600030101010101" pitchFamily="2" charset="-122"/>
              </a:rPr>
              <a:t>使用率也有必要监控 </a:t>
            </a:r>
            <a:endParaRPr lang="zh-CN" altLang="en-US" sz="2400" smtClean="0">
              <a:solidFill>
                <a:srgbClr val="0070C0"/>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5"/>
          <p:cNvSpPr>
            <a:spLocks noGrp="1" noChangeArrowheads="1"/>
          </p:cNvSpPr>
          <p:nvPr>
            <p:ph type="body" idx="1"/>
          </p:nvPr>
        </p:nvSpPr>
        <p:spPr>
          <a:xfrm>
            <a:off x="755650" y="1844675"/>
            <a:ext cx="7777480" cy="4675505"/>
          </a:xfrm>
        </p:spPr>
        <p:txBody>
          <a:bodyPr/>
          <a:lstStyle/>
          <a:p>
            <a:pPr marL="532130" lvl="1" indent="-532130" eaLnBrk="1" latinLnBrk="0" hangingPunct="1">
              <a:lnSpc>
                <a:spcPct val="175000"/>
              </a:lnSpc>
              <a:spcBef>
                <a:spcPts val="0"/>
              </a:spcBef>
              <a:spcAft>
                <a:spcPts val="0"/>
              </a:spcAft>
              <a:buClr>
                <a:srgbClr val="91AC4E"/>
              </a:buClr>
              <a:buFont typeface="Wingdings" panose="05000000000000000000" pitchFamily="2" charset="2"/>
              <a:buChar char="p"/>
            </a:pPr>
            <a:r>
              <a:rPr lang="zh-CN" altLang="en-US" sz="2400" smtClean="0">
                <a:solidFill>
                  <a:srgbClr val="0070C0"/>
                </a:solidFill>
                <a:ea typeface="宋体" panose="02010600030101010101" pitchFamily="2" charset="-122"/>
              </a:rPr>
              <a:t>能模拟实际用户的操作行为，记录和回放多用户测试中的事务处理过程，自动生成相应的测试脚本</a:t>
            </a:r>
            <a:endParaRPr lang="zh-CN" altLang="en-US" sz="2400" smtClean="0">
              <a:solidFill>
                <a:srgbClr val="0070C0"/>
              </a:solidFill>
              <a:ea typeface="宋体" panose="02010600030101010101" pitchFamily="2" charset="-122"/>
            </a:endParaRPr>
          </a:p>
          <a:p>
            <a:pPr marL="532130" lvl="1" indent="-532130" eaLnBrk="1" latinLnBrk="0" hangingPunct="1">
              <a:lnSpc>
                <a:spcPct val="175000"/>
              </a:lnSpc>
              <a:spcBef>
                <a:spcPts val="0"/>
              </a:spcBef>
              <a:spcAft>
                <a:spcPts val="0"/>
              </a:spcAft>
              <a:buClr>
                <a:srgbClr val="91AC4E"/>
              </a:buClr>
              <a:buFont typeface="Wingdings" panose="05000000000000000000" pitchFamily="2" charset="2"/>
              <a:buChar char="p"/>
            </a:pPr>
            <a:r>
              <a:rPr lang="zh-CN" altLang="en-US" sz="2400" smtClean="0">
                <a:solidFill>
                  <a:srgbClr val="0070C0"/>
                </a:solidFill>
                <a:ea typeface="宋体" panose="02010600030101010101" pitchFamily="2" charset="-122"/>
              </a:rPr>
              <a:t>能针对脚本进行修改，增加逻辑控制、完成参数化和数据关联 </a:t>
            </a:r>
            <a:endParaRPr lang="zh-CN" altLang="en-US" sz="2400" smtClean="0">
              <a:solidFill>
                <a:srgbClr val="0070C0"/>
              </a:solidFill>
              <a:ea typeface="宋体" panose="02010600030101010101" pitchFamily="2" charset="-122"/>
            </a:endParaRPr>
          </a:p>
          <a:p>
            <a:pPr marL="532130" lvl="1" indent="-532130" eaLnBrk="1" latinLnBrk="0" hangingPunct="1">
              <a:lnSpc>
                <a:spcPct val="175000"/>
              </a:lnSpc>
              <a:spcBef>
                <a:spcPts val="0"/>
              </a:spcBef>
              <a:spcAft>
                <a:spcPts val="0"/>
              </a:spcAft>
              <a:buClr>
                <a:srgbClr val="91AC4E"/>
              </a:buClr>
              <a:buFont typeface="Wingdings" panose="05000000000000000000" pitchFamily="2" charset="2"/>
              <a:buChar char="p"/>
            </a:pPr>
            <a:r>
              <a:rPr lang="zh-CN" altLang="en-US" sz="2400" smtClean="0">
                <a:solidFill>
                  <a:srgbClr val="0070C0"/>
                </a:solidFill>
                <a:ea typeface="宋体" panose="02010600030101010101" pitchFamily="2" charset="-122"/>
              </a:rPr>
              <a:t>可以设置不同的应用环境和场景，通过虚拟用户执行相应的测试脚本 </a:t>
            </a:r>
            <a:endParaRPr lang="zh-CN" altLang="en-US" sz="2400" smtClean="0">
              <a:solidFill>
                <a:srgbClr val="0070C0"/>
              </a:solidFill>
              <a:ea typeface="宋体" panose="02010600030101010101" pitchFamily="2" charset="-122"/>
            </a:endParaRPr>
          </a:p>
          <a:p>
            <a:pPr marL="532130" lvl="1" indent="-532130" eaLnBrk="1" latinLnBrk="0" hangingPunct="1">
              <a:lnSpc>
                <a:spcPct val="175000"/>
              </a:lnSpc>
              <a:spcBef>
                <a:spcPts val="0"/>
              </a:spcBef>
              <a:spcAft>
                <a:spcPts val="0"/>
              </a:spcAft>
              <a:buClr>
                <a:srgbClr val="91AC4E"/>
              </a:buClr>
              <a:buFont typeface="Wingdings" panose="05000000000000000000" pitchFamily="2" charset="2"/>
              <a:buChar char="p"/>
            </a:pPr>
            <a:r>
              <a:rPr lang="zh-CN" altLang="en-US" sz="2400" smtClean="0">
                <a:solidFill>
                  <a:srgbClr val="0070C0"/>
                </a:solidFill>
                <a:ea typeface="宋体" panose="02010600030101010101" pitchFamily="2" charset="-122"/>
              </a:rPr>
              <a:t>通过系统监控工具获得系统性能的相关指标的值 </a:t>
            </a:r>
            <a:endParaRPr lang="zh-CN" altLang="en-US" sz="2400" smtClean="0">
              <a:solidFill>
                <a:srgbClr val="0070C0"/>
              </a:solidFill>
              <a:ea typeface="宋体" panose="02010600030101010101" pitchFamily="2" charset="-122"/>
            </a:endParaRPr>
          </a:p>
        </p:txBody>
      </p:sp>
      <p:sp>
        <p:nvSpPr>
          <p:cNvPr id="6" name="Rectangle 2"/>
          <p:cNvSpPr>
            <a:spLocks noGrp="1" noChangeArrowheads="1"/>
          </p:cNvSpPr>
          <p:nvPr>
            <p:ph type="title"/>
          </p:nvPr>
        </p:nvSpPr>
        <p:spPr>
          <a:xfrm>
            <a:off x="1258888" y="366713"/>
            <a:ext cx="6313487" cy="561975"/>
          </a:xfrm>
        </p:spPr>
        <p:txBody>
          <a:bodyPr/>
          <a:lstStyle/>
          <a:p>
            <a:pPr algn="ctr">
              <a:defRPr/>
            </a:pPr>
            <a:r>
              <a:rPr kumimoji="1" lang="zh-CN" altLang="en-US" sz="3600" b="1" dirty="0">
                <a:solidFill>
                  <a:srgbClr val="FFFF00"/>
                </a:solidFill>
                <a:latin typeface="+mn-ea"/>
                <a:ea typeface="+mn-ea"/>
              </a:rPr>
              <a:t>性能测试工具</a:t>
            </a:r>
            <a:endParaRPr kumimoji="1" lang="zh-CN" altLang="en-US" sz="3600" b="1" dirty="0">
              <a:solidFill>
                <a:srgbClr val="FFFF00"/>
              </a:solidFill>
              <a:latin typeface="+mn-ea"/>
              <a:ea typeface="+mn-ea"/>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746" name="Rectangle 2"/>
          <p:cNvSpPr>
            <a:spLocks noGrp="1" noChangeArrowheads="1"/>
          </p:cNvSpPr>
          <p:nvPr>
            <p:ph type="title"/>
          </p:nvPr>
        </p:nvSpPr>
        <p:spPr>
          <a:xfrm>
            <a:off x="1403350" y="366713"/>
            <a:ext cx="6169025" cy="561975"/>
          </a:xfrm>
        </p:spPr>
        <p:txBody>
          <a:bodyPr/>
          <a:lstStyle/>
          <a:p>
            <a:pPr algn="ctr">
              <a:defRPr/>
            </a:pPr>
            <a:r>
              <a:rPr kumimoji="1" lang="zh-CN" altLang="en-US" sz="3600" b="1" dirty="0">
                <a:solidFill>
                  <a:srgbClr val="FFFF00"/>
                </a:solidFill>
                <a:latin typeface="+mn-lt"/>
                <a:ea typeface="+mn-ea"/>
              </a:rPr>
              <a:t>开源工具</a:t>
            </a:r>
            <a:endParaRPr kumimoji="1" lang="zh-CN" altLang="en-US" sz="3600" b="1" dirty="0">
              <a:solidFill>
                <a:srgbClr val="FFFF00"/>
              </a:solidFill>
              <a:latin typeface="+mn-lt"/>
              <a:ea typeface="+mn-ea"/>
            </a:endParaRPr>
          </a:p>
        </p:txBody>
      </p:sp>
      <p:sp>
        <p:nvSpPr>
          <p:cNvPr id="123906" name="Rectangle 3"/>
          <p:cNvSpPr>
            <a:spLocks noGrp="1" noChangeArrowheads="1"/>
          </p:cNvSpPr>
          <p:nvPr>
            <p:ph type="body" idx="1"/>
          </p:nvPr>
        </p:nvSpPr>
        <p:spPr>
          <a:xfrm>
            <a:off x="323850" y="1412875"/>
            <a:ext cx="8351838" cy="5256213"/>
          </a:xfrm>
        </p:spPr>
        <p:txBody>
          <a:bodyPr/>
          <a:lstStyle/>
          <a:p>
            <a:pPr marL="532130" lvl="1" indent="-532130">
              <a:lnSpc>
                <a:spcPct val="130000"/>
              </a:lnSpc>
              <a:spcBef>
                <a:spcPct val="10000"/>
              </a:spcBef>
              <a:spcAft>
                <a:spcPct val="10000"/>
              </a:spcAft>
              <a:buClr>
                <a:srgbClr val="91AC4E"/>
              </a:buClr>
              <a:buFont typeface="Wingdings" panose="05000000000000000000" pitchFamily="2" charset="2"/>
              <a:buChar char="p"/>
            </a:pPr>
            <a:r>
              <a:rPr lang="en-US" altLang="zh-CN" b="1" smtClean="0">
                <a:solidFill>
                  <a:srgbClr val="0000FF"/>
                </a:solidFill>
                <a:ea typeface="宋体" panose="02010600030101010101" pitchFamily="2" charset="-122"/>
              </a:rPr>
              <a:t>Apache</a:t>
            </a:r>
            <a:r>
              <a:rPr lang="zh-CN" altLang="en-US" b="1" smtClean="0">
                <a:solidFill>
                  <a:srgbClr val="0000FF"/>
                </a:solidFill>
                <a:ea typeface="宋体" panose="02010600030101010101" pitchFamily="2" charset="-122"/>
              </a:rPr>
              <a:t> </a:t>
            </a:r>
            <a:r>
              <a:rPr lang="en-US" altLang="zh-CN" b="1" smtClean="0">
                <a:solidFill>
                  <a:srgbClr val="0000FF"/>
                </a:solidFill>
                <a:ea typeface="宋体" panose="02010600030101010101" pitchFamily="2" charset="-122"/>
              </a:rPr>
              <a:t>Flood </a:t>
            </a:r>
            <a:r>
              <a:rPr lang="zh-CN" altLang="en-US" smtClean="0">
                <a:solidFill>
                  <a:srgbClr val="0070C0"/>
                </a:solidFill>
              </a:rPr>
              <a:t>（</a:t>
            </a:r>
            <a:r>
              <a:rPr lang="en-US" altLang="zh-CN" u="sng" smtClean="0">
                <a:solidFill>
                  <a:srgbClr val="0070C0"/>
                </a:solidFill>
                <a:hlinkClick r:id="rId1"/>
              </a:rPr>
              <a:t>http://httpd.apache.org/test/flood/</a:t>
            </a:r>
            <a:r>
              <a:rPr lang="zh-CN" altLang="en-US" smtClean="0">
                <a:solidFill>
                  <a:srgbClr val="0070C0"/>
                </a:solidFill>
              </a:rPr>
              <a:t>）一个</a:t>
            </a:r>
            <a:r>
              <a:rPr lang="en-US" altLang="zh-CN" smtClean="0">
                <a:solidFill>
                  <a:srgbClr val="0070C0"/>
                </a:solidFill>
              </a:rPr>
              <a:t>Web</a:t>
            </a:r>
            <a:r>
              <a:rPr lang="zh-CN" altLang="en-US" smtClean="0">
                <a:solidFill>
                  <a:srgbClr val="0070C0"/>
                </a:solidFill>
              </a:rPr>
              <a:t>性能测试工具</a:t>
            </a:r>
            <a:endParaRPr lang="en-US" altLang="zh-CN" smtClean="0">
              <a:solidFill>
                <a:srgbClr val="0070C0"/>
              </a:solidFill>
            </a:endParaRPr>
          </a:p>
          <a:p>
            <a:pPr marL="532130" lvl="1" indent="-532130">
              <a:lnSpc>
                <a:spcPct val="130000"/>
              </a:lnSpc>
              <a:spcBef>
                <a:spcPct val="10000"/>
              </a:spcBef>
              <a:spcAft>
                <a:spcPct val="10000"/>
              </a:spcAft>
              <a:buClr>
                <a:srgbClr val="91AC4E"/>
              </a:buClr>
              <a:buFont typeface="Wingdings" panose="05000000000000000000" pitchFamily="2" charset="2"/>
              <a:buChar char="p"/>
            </a:pPr>
            <a:r>
              <a:rPr lang="en-US" altLang="zh-CN" b="1" smtClean="0">
                <a:solidFill>
                  <a:srgbClr val="0000FF"/>
                </a:solidFill>
                <a:ea typeface="宋体" panose="02010600030101010101" pitchFamily="2" charset="-122"/>
              </a:rPr>
              <a:t>Gatling</a:t>
            </a:r>
            <a:r>
              <a:rPr lang="en-US" altLang="zh-CN" smtClean="0">
                <a:solidFill>
                  <a:srgbClr val="0070C0"/>
                </a:solidFill>
              </a:rPr>
              <a:t>(</a:t>
            </a:r>
            <a:r>
              <a:rPr lang="en-US" altLang="zh-CN" smtClean="0">
                <a:solidFill>
                  <a:srgbClr val="0070C0"/>
                </a:solidFill>
                <a:hlinkClick r:id="rId2"/>
              </a:rPr>
              <a:t>http://gatling-tool.org</a:t>
            </a:r>
            <a:r>
              <a:rPr lang="zh-CN" altLang="en-US" smtClean="0">
                <a:solidFill>
                  <a:srgbClr val="0070C0"/>
                </a:solidFill>
              </a:rPr>
              <a:t> </a:t>
            </a:r>
            <a:r>
              <a:rPr lang="en-US" altLang="zh-CN" smtClean="0">
                <a:solidFill>
                  <a:srgbClr val="0070C0"/>
                </a:solidFill>
              </a:rPr>
              <a:t>)</a:t>
            </a:r>
            <a:r>
              <a:rPr lang="zh-CN" altLang="en-US" smtClean="0">
                <a:solidFill>
                  <a:srgbClr val="0070C0"/>
                </a:solidFill>
                <a:ea typeface="宋体" panose="02010600030101010101" pitchFamily="2" charset="-122"/>
              </a:rPr>
              <a:t>是一款基于</a:t>
            </a:r>
            <a:r>
              <a:rPr lang="en-US" altLang="zh-CN" smtClean="0">
                <a:solidFill>
                  <a:srgbClr val="0070C0"/>
                </a:solidFill>
                <a:ea typeface="宋体" panose="02010600030101010101" pitchFamily="2" charset="-122"/>
              </a:rPr>
              <a:t>Scala </a:t>
            </a:r>
            <a:r>
              <a:rPr lang="zh-CN" altLang="en-US" smtClean="0">
                <a:solidFill>
                  <a:srgbClr val="0070C0"/>
                </a:solidFill>
                <a:ea typeface="宋体" panose="02010600030101010101" pitchFamily="2" charset="-122"/>
              </a:rPr>
              <a:t>开发的</a:t>
            </a:r>
            <a:r>
              <a:rPr lang="en-US" altLang="zh-CN" smtClean="0">
                <a:solidFill>
                  <a:srgbClr val="0070C0"/>
                </a:solidFill>
                <a:ea typeface="宋体" panose="02010600030101010101" pitchFamily="2" charset="-122"/>
              </a:rPr>
              <a:t>Web</a:t>
            </a:r>
            <a:r>
              <a:rPr lang="zh-CN" altLang="en-US" smtClean="0">
                <a:solidFill>
                  <a:srgbClr val="0070C0"/>
                </a:solidFill>
                <a:ea typeface="宋体" panose="02010600030101010101" pitchFamily="2" charset="-122"/>
              </a:rPr>
              <a:t>高性能服务器性能测试工具</a:t>
            </a:r>
            <a:endParaRPr lang="en-US" altLang="zh-TW" smtClean="0">
              <a:solidFill>
                <a:srgbClr val="0070C0"/>
              </a:solidFill>
              <a:ea typeface="宋体" panose="02010600030101010101" pitchFamily="2" charset="-122"/>
            </a:endParaRPr>
          </a:p>
          <a:p>
            <a:pPr marL="532130" lvl="1" indent="-532130">
              <a:lnSpc>
                <a:spcPct val="130000"/>
              </a:lnSpc>
              <a:spcBef>
                <a:spcPct val="10000"/>
              </a:spcBef>
              <a:spcAft>
                <a:spcPct val="10000"/>
              </a:spcAft>
              <a:buClr>
                <a:srgbClr val="91AC4E"/>
              </a:buClr>
              <a:buFont typeface="Wingdings" panose="05000000000000000000" pitchFamily="2" charset="2"/>
              <a:buChar char="p"/>
            </a:pPr>
            <a:r>
              <a:rPr lang="en-US" altLang="zh-TW" b="1" smtClean="0">
                <a:solidFill>
                  <a:srgbClr val="0000FF"/>
                </a:solidFill>
                <a:ea typeface="宋体" panose="02010600030101010101" pitchFamily="2" charset="-122"/>
              </a:rPr>
              <a:t>nGrinder</a:t>
            </a:r>
            <a:r>
              <a:rPr lang="zh-CN" altLang="en-US" smtClean="0">
                <a:solidFill>
                  <a:srgbClr val="0070C0"/>
                </a:solidFill>
                <a:ea typeface="宋体" panose="02010600030101010101" pitchFamily="2" charset="-122"/>
              </a:rPr>
              <a:t>（</a:t>
            </a:r>
            <a:r>
              <a:rPr lang="en-US" altLang="zh-CN" smtClean="0">
                <a:solidFill>
                  <a:srgbClr val="0070C0"/>
                </a:solidFill>
                <a:ea typeface="宋体" panose="02010600030101010101" pitchFamily="2" charset="-122"/>
                <a:hlinkClick r:id="rId3"/>
              </a:rPr>
              <a:t>http://www.nhnopensource.org/ngrinder/</a:t>
            </a:r>
            <a:r>
              <a:rPr lang="zh-CN" altLang="en-US" smtClean="0">
                <a:solidFill>
                  <a:srgbClr val="0070C0"/>
                </a:solidFill>
                <a:ea typeface="宋体" panose="02010600030101010101" pitchFamily="2" charset="-122"/>
              </a:rPr>
              <a:t>），</a:t>
            </a:r>
            <a:r>
              <a:rPr lang="en-US" altLang="zh-TW" smtClean="0">
                <a:solidFill>
                  <a:srgbClr val="0070C0"/>
                </a:solidFill>
                <a:ea typeface="宋体" panose="02010600030101010101" pitchFamily="2" charset="-122"/>
              </a:rPr>
              <a:t>Web </a:t>
            </a:r>
            <a:r>
              <a:rPr lang="zh-TW" altLang="en-US" smtClean="0">
                <a:solidFill>
                  <a:srgbClr val="0070C0"/>
                </a:solidFill>
                <a:ea typeface="宋体" panose="02010600030101010101" pitchFamily="2" charset="-122"/>
              </a:rPr>
              <a:t>分布式压力测试系统</a:t>
            </a:r>
            <a:r>
              <a:rPr lang="zh-CN" altLang="en-US" smtClean="0">
                <a:solidFill>
                  <a:srgbClr val="0070C0"/>
                </a:solidFill>
                <a:ea typeface="宋体" panose="02010600030101010101" pitchFamily="2" charset="-122"/>
              </a:rPr>
              <a:t> </a:t>
            </a:r>
            <a:endParaRPr lang="zh-TW" altLang="en-US" smtClean="0">
              <a:solidFill>
                <a:srgbClr val="0070C0"/>
              </a:solidFill>
              <a:ea typeface="宋体" panose="02010600030101010101" pitchFamily="2" charset="-122"/>
            </a:endParaRPr>
          </a:p>
          <a:p>
            <a:pPr marL="532130" lvl="1" indent="-532130">
              <a:lnSpc>
                <a:spcPct val="130000"/>
              </a:lnSpc>
              <a:spcBef>
                <a:spcPct val="10000"/>
              </a:spcBef>
              <a:spcAft>
                <a:spcPct val="10000"/>
              </a:spcAft>
              <a:buClr>
                <a:srgbClr val="91AC4E"/>
              </a:buClr>
              <a:buFont typeface="Wingdings" panose="05000000000000000000" pitchFamily="2" charset="2"/>
              <a:buChar char="p"/>
            </a:pPr>
            <a:r>
              <a:rPr lang="en-US" altLang="zh-CN" b="1" smtClean="0">
                <a:solidFill>
                  <a:srgbClr val="0000FF"/>
                </a:solidFill>
                <a:ea typeface="宋体" panose="02010600030101010101" pitchFamily="2" charset="-122"/>
              </a:rPr>
              <a:t>Siege</a:t>
            </a:r>
            <a:r>
              <a:rPr lang="zh-CN" altLang="en-US" smtClean="0">
                <a:solidFill>
                  <a:srgbClr val="0070C0"/>
                </a:solidFill>
                <a:ea typeface="宋体" panose="02010600030101010101" pitchFamily="2" charset="-122"/>
              </a:rPr>
              <a:t>（</a:t>
            </a:r>
            <a:r>
              <a:rPr lang="en-US" altLang="zh-CN" smtClean="0">
                <a:solidFill>
                  <a:srgbClr val="0070C0"/>
                </a:solidFill>
                <a:ea typeface="宋体" panose="02010600030101010101" pitchFamily="2" charset="-122"/>
                <a:hlinkClick r:id="rId4"/>
              </a:rPr>
              <a:t>http://www.joedog.org/JoeDog/Siege</a:t>
            </a:r>
            <a:r>
              <a:rPr lang="zh-CN" altLang="en-US" smtClean="0">
                <a:solidFill>
                  <a:srgbClr val="0070C0"/>
                </a:solidFill>
                <a:ea typeface="宋体" panose="02010600030101010101" pitchFamily="2" charset="-122"/>
              </a:rPr>
              <a:t>）是一个开源的</a:t>
            </a:r>
            <a:r>
              <a:rPr lang="en-US" altLang="zh-CN" smtClean="0">
                <a:solidFill>
                  <a:srgbClr val="0070C0"/>
                </a:solidFill>
                <a:ea typeface="宋体" panose="02010600030101010101" pitchFamily="2" charset="-122"/>
              </a:rPr>
              <a:t>Web</a:t>
            </a:r>
            <a:r>
              <a:rPr lang="zh-CN" altLang="en-US" smtClean="0">
                <a:solidFill>
                  <a:srgbClr val="0070C0"/>
                </a:solidFill>
                <a:ea typeface="宋体" panose="02010600030101010101" pitchFamily="2" charset="-122"/>
              </a:rPr>
              <a:t>压力测试和评测工具。</a:t>
            </a:r>
            <a:endParaRPr lang="zh-CN" altLang="en-US" smtClean="0">
              <a:solidFill>
                <a:srgbClr val="0070C0"/>
              </a:solidFill>
              <a:ea typeface="宋体" panose="02010600030101010101" pitchFamily="2" charset="-122"/>
            </a:endParaRPr>
          </a:p>
          <a:p>
            <a:pPr marL="532130" lvl="1" indent="-532130">
              <a:lnSpc>
                <a:spcPct val="130000"/>
              </a:lnSpc>
              <a:spcBef>
                <a:spcPct val="10000"/>
              </a:spcBef>
              <a:spcAft>
                <a:spcPct val="10000"/>
              </a:spcAft>
              <a:buClr>
                <a:srgbClr val="91AC4E"/>
              </a:buClr>
              <a:buFont typeface="Wingdings" panose="05000000000000000000" pitchFamily="2" charset="2"/>
              <a:buChar char="p"/>
            </a:pPr>
            <a:r>
              <a:rPr lang="en-US" altLang="zh-CN" b="1" smtClean="0">
                <a:solidFill>
                  <a:srgbClr val="0000FF"/>
                </a:solidFill>
                <a:ea typeface="宋体" panose="02010600030101010101" pitchFamily="2" charset="-122"/>
              </a:rPr>
              <a:t>DBMonster</a:t>
            </a:r>
            <a:r>
              <a:rPr lang="zh-CN" altLang="en-US" smtClean="0">
                <a:solidFill>
                  <a:srgbClr val="0070C0"/>
                </a:solidFill>
                <a:ea typeface="宋体" panose="02010600030101010101" pitchFamily="2" charset="-122"/>
              </a:rPr>
              <a:t>是一个生成随机数据、用来测试</a:t>
            </a:r>
            <a:r>
              <a:rPr lang="en-US" altLang="zh-CN" smtClean="0">
                <a:solidFill>
                  <a:srgbClr val="0070C0"/>
                </a:solidFill>
                <a:ea typeface="宋体" panose="02010600030101010101" pitchFamily="2" charset="-122"/>
              </a:rPr>
              <a:t>SQL</a:t>
            </a:r>
            <a:r>
              <a:rPr lang="zh-CN" altLang="en-US" smtClean="0">
                <a:solidFill>
                  <a:srgbClr val="0070C0"/>
                </a:solidFill>
                <a:ea typeface="宋体" panose="02010600030101010101" pitchFamily="2" charset="-122"/>
              </a:rPr>
              <a:t>数据库的压力</a:t>
            </a:r>
            <a:r>
              <a:rPr lang="zh-CN" altLang="en-US" smtClean="0">
                <a:solidFill>
                  <a:srgbClr val="0070C0"/>
                </a:solidFill>
                <a:ea typeface="宋体" panose="02010600030101010101" pitchFamily="2" charset="-122"/>
                <a:hlinkClick r:id="rId5"/>
              </a:rPr>
              <a:t>测试工具</a:t>
            </a:r>
            <a:r>
              <a:rPr lang="zh-CN" altLang="en-US" smtClean="0">
                <a:solidFill>
                  <a:srgbClr val="0070C0"/>
                </a:solidFill>
                <a:ea typeface="宋体" panose="02010600030101010101" pitchFamily="2" charset="-122"/>
              </a:rPr>
              <a:t>，详见</a:t>
            </a:r>
            <a:r>
              <a:rPr lang="en-US" altLang="zh-CN" smtClean="0">
                <a:solidFill>
                  <a:srgbClr val="0070C0"/>
                </a:solidFill>
                <a:ea typeface="宋体" panose="02010600030101010101" pitchFamily="2" charset="-122"/>
                <a:hlinkClick r:id="rId6"/>
              </a:rPr>
              <a:t>http://dbmonster.kernelpanic.pl/</a:t>
            </a:r>
            <a:r>
              <a:rPr lang="zh-CN" altLang="en-US" smtClean="0">
                <a:solidFill>
                  <a:srgbClr val="0070C0"/>
                </a:solidFill>
                <a:ea typeface="宋体" panose="02010600030101010101" pitchFamily="2" charset="-122"/>
              </a:rPr>
              <a:t>。</a:t>
            </a:r>
            <a:endParaRPr lang="zh-CN" altLang="en-US" smtClean="0">
              <a:solidFill>
                <a:srgbClr val="0070C0"/>
              </a:solidFill>
              <a:ea typeface="宋体" panose="02010600030101010101" pitchFamily="2" charset="-122"/>
            </a:endParaRPr>
          </a:p>
          <a:p>
            <a:pPr marL="532130" lvl="1" indent="-532130">
              <a:lnSpc>
                <a:spcPct val="130000"/>
              </a:lnSpc>
              <a:spcBef>
                <a:spcPct val="10000"/>
              </a:spcBef>
              <a:spcAft>
                <a:spcPct val="10000"/>
              </a:spcAft>
              <a:buClr>
                <a:srgbClr val="91AC4E"/>
              </a:buClr>
              <a:buFont typeface="Wingdings" panose="05000000000000000000" pitchFamily="2" charset="2"/>
              <a:buChar char="p"/>
            </a:pPr>
            <a:r>
              <a:rPr lang="zh-CN" altLang="en-US" smtClean="0">
                <a:solidFill>
                  <a:srgbClr val="0070C0"/>
                </a:solidFill>
                <a:ea typeface="宋体" panose="02010600030101010101" pitchFamily="2" charset="-122"/>
              </a:rPr>
              <a:t>更多的性能测试工具，可访问</a:t>
            </a:r>
            <a:r>
              <a:rPr lang="en-US" altLang="zh-CN" sz="1800" smtClean="0">
                <a:solidFill>
                  <a:srgbClr val="0070C0"/>
                </a:solidFill>
                <a:ea typeface="宋体" panose="02010600030101010101" pitchFamily="2" charset="-122"/>
                <a:hlinkClick r:id="rId5"/>
              </a:rPr>
              <a:t>http://www.opensourcetesting.org/performance.php</a:t>
            </a:r>
            <a:r>
              <a:rPr lang="en-US" altLang="zh-CN" sz="1800" smtClean="0">
                <a:solidFill>
                  <a:srgbClr val="0070C0"/>
                </a:solidFill>
                <a:ea typeface="宋体" panose="02010600030101010101" pitchFamily="2" charset="-122"/>
              </a:rPr>
              <a:t> </a:t>
            </a:r>
            <a:endParaRPr lang="en-US" altLang="zh-CN" sz="1800" smtClean="0">
              <a:solidFill>
                <a:srgbClr val="0070C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922338" y="376238"/>
            <a:ext cx="7104062" cy="561975"/>
          </a:xfrm>
        </p:spPr>
        <p:txBody>
          <a:bodyPr/>
          <a:lstStyle/>
          <a:p>
            <a:pPr algn="ctr">
              <a:defRPr/>
            </a:pPr>
            <a:r>
              <a:rPr lang="zh-CN" altLang="en-US" sz="3200" dirty="0">
                <a:solidFill>
                  <a:srgbClr val="FFFF00"/>
                </a:solidFill>
                <a:latin typeface="+mj-ea"/>
              </a:rPr>
              <a:t>业务逻辑是关键</a:t>
            </a:r>
            <a:endParaRPr lang="en-US" altLang="zh-CN" sz="3200" dirty="0">
              <a:solidFill>
                <a:srgbClr val="FFFF00"/>
              </a:solidFill>
              <a:latin typeface="+mj-ea"/>
            </a:endParaRPr>
          </a:p>
        </p:txBody>
      </p:sp>
      <p:pic>
        <p:nvPicPr>
          <p:cNvPr id="26626" name="Picture 4" descr="http://www.idcun.com/uploads/allimg/c100503/12HV22N5B10-35D5.jpg"/>
          <p:cNvPicPr>
            <a:picLocks noChangeAspect="1" noChangeArrowheads="1"/>
          </p:cNvPicPr>
          <p:nvPr/>
        </p:nvPicPr>
        <p:blipFill>
          <a:blip r:embed="rId1"/>
          <a:srcRect/>
          <a:stretch>
            <a:fillRect/>
          </a:stretch>
        </p:blipFill>
        <p:spPr bwMode="auto">
          <a:xfrm>
            <a:off x="341630" y="1557655"/>
            <a:ext cx="8482965" cy="48844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3"/>
          <p:cNvSpPr>
            <a:spLocks noGrp="1" noChangeArrowheads="1"/>
          </p:cNvSpPr>
          <p:nvPr>
            <p:ph type="body" idx="1"/>
          </p:nvPr>
        </p:nvSpPr>
        <p:spPr>
          <a:xfrm>
            <a:off x="468313" y="2781300"/>
            <a:ext cx="2447925" cy="2857500"/>
          </a:xfrm>
        </p:spPr>
        <p:txBody>
          <a:bodyPr/>
          <a:lstStyle/>
          <a:p>
            <a:pPr marL="609600" indent="-609600">
              <a:lnSpc>
                <a:spcPct val="90000"/>
              </a:lnSpc>
              <a:buFont typeface="Wingdings" panose="05000000000000000000" pitchFamily="2" charset="2"/>
              <a:buNone/>
            </a:pPr>
            <a:endParaRPr lang="zh-CN" altLang="en-US" smtClean="0">
              <a:solidFill>
                <a:srgbClr val="0070C0"/>
              </a:solidFill>
            </a:endParaRPr>
          </a:p>
          <a:p>
            <a:pPr marL="532130" lvl="1" indent="-532130">
              <a:lnSpc>
                <a:spcPct val="130000"/>
              </a:lnSpc>
              <a:spcBef>
                <a:spcPct val="10000"/>
              </a:spcBef>
              <a:spcAft>
                <a:spcPct val="10000"/>
              </a:spcAft>
              <a:buClr>
                <a:srgbClr val="91AC4E"/>
              </a:buClr>
              <a:buFont typeface="Wingdings" panose="05000000000000000000" pitchFamily="2" charset="2"/>
              <a:buChar char="p"/>
            </a:pPr>
            <a:r>
              <a:rPr lang="zh-CN" altLang="en-US" sz="2400" b="1" smtClean="0">
                <a:solidFill>
                  <a:srgbClr val="0070C0"/>
                </a:solidFill>
                <a:ea typeface="宋体" panose="02010600030101010101" pitchFamily="2" charset="-122"/>
              </a:rPr>
              <a:t>安装</a:t>
            </a:r>
            <a:endParaRPr lang="en-US" altLang="zh-CN" sz="2400" b="1" smtClean="0">
              <a:solidFill>
                <a:srgbClr val="0070C0"/>
              </a:solidFill>
              <a:ea typeface="宋体" panose="02010600030101010101" pitchFamily="2" charset="-122"/>
            </a:endParaRPr>
          </a:p>
          <a:p>
            <a:pPr marL="532130" lvl="1" indent="-532130">
              <a:lnSpc>
                <a:spcPct val="130000"/>
              </a:lnSpc>
              <a:spcBef>
                <a:spcPct val="10000"/>
              </a:spcBef>
              <a:spcAft>
                <a:spcPct val="10000"/>
              </a:spcAft>
              <a:buClr>
                <a:srgbClr val="91AC4E"/>
              </a:buClr>
              <a:buFont typeface="Wingdings" panose="05000000000000000000" pitchFamily="2" charset="2"/>
              <a:buChar char="p"/>
            </a:pPr>
            <a:r>
              <a:rPr lang="zh-CN" altLang="en-US" sz="2400" b="1" smtClean="0">
                <a:solidFill>
                  <a:srgbClr val="0070C0"/>
                </a:solidFill>
                <a:ea typeface="宋体" panose="02010600030101010101" pitchFamily="2" charset="-122"/>
              </a:rPr>
              <a:t>设置</a:t>
            </a:r>
            <a:r>
              <a:rPr lang="en-US" altLang="zh-CN" sz="2400" b="1" smtClean="0">
                <a:solidFill>
                  <a:srgbClr val="0070C0"/>
                </a:solidFill>
                <a:ea typeface="宋体" panose="02010600030101010101" pitchFamily="2" charset="-122"/>
              </a:rPr>
              <a:t>Flood</a:t>
            </a:r>
            <a:endParaRPr lang="en-US" altLang="zh-CN" sz="2400" b="1" smtClean="0">
              <a:solidFill>
                <a:srgbClr val="0070C0"/>
              </a:solidFill>
              <a:ea typeface="宋体" panose="02010600030101010101" pitchFamily="2" charset="-122"/>
            </a:endParaRPr>
          </a:p>
          <a:p>
            <a:pPr marL="532130" lvl="1" indent="-532130">
              <a:lnSpc>
                <a:spcPct val="130000"/>
              </a:lnSpc>
              <a:spcBef>
                <a:spcPct val="10000"/>
              </a:spcBef>
              <a:spcAft>
                <a:spcPct val="10000"/>
              </a:spcAft>
              <a:buClr>
                <a:srgbClr val="91AC4E"/>
              </a:buClr>
              <a:buFont typeface="Wingdings" panose="05000000000000000000" pitchFamily="2" charset="2"/>
              <a:buChar char="p"/>
            </a:pPr>
            <a:r>
              <a:rPr lang="zh-CN" altLang="en-US" sz="2400" b="1" smtClean="0">
                <a:solidFill>
                  <a:srgbClr val="0070C0"/>
                </a:solidFill>
                <a:ea typeface="宋体" panose="02010600030101010101" pitchFamily="2" charset="-122"/>
              </a:rPr>
              <a:t>实例</a:t>
            </a:r>
            <a:endParaRPr lang="en-US" altLang="zh-CN" sz="2400" b="1" smtClean="0">
              <a:solidFill>
                <a:srgbClr val="0070C0"/>
              </a:solidFill>
              <a:ea typeface="宋体" panose="02010600030101010101" pitchFamily="2" charset="-122"/>
            </a:endParaRPr>
          </a:p>
          <a:p>
            <a:pPr marL="532130" lvl="1" indent="-532130">
              <a:lnSpc>
                <a:spcPct val="130000"/>
              </a:lnSpc>
              <a:spcBef>
                <a:spcPct val="10000"/>
              </a:spcBef>
              <a:spcAft>
                <a:spcPct val="10000"/>
              </a:spcAft>
              <a:buClr>
                <a:srgbClr val="91AC4E"/>
              </a:buClr>
              <a:buFont typeface="Wingdings" panose="05000000000000000000" pitchFamily="2" charset="2"/>
              <a:buChar char="p"/>
            </a:pPr>
            <a:r>
              <a:rPr lang="zh-CN" altLang="en-US" sz="2400" b="1" smtClean="0">
                <a:solidFill>
                  <a:srgbClr val="0070C0"/>
                </a:solidFill>
                <a:ea typeface="宋体" panose="02010600030101010101" pitchFamily="2" charset="-122"/>
              </a:rPr>
              <a:t>扩展</a:t>
            </a:r>
            <a:endParaRPr lang="en-US" altLang="zh-CN" sz="2400" b="1" smtClean="0">
              <a:solidFill>
                <a:srgbClr val="0070C0"/>
              </a:solidFill>
              <a:ea typeface="宋体" panose="02010600030101010101" pitchFamily="2" charset="-122"/>
            </a:endParaRPr>
          </a:p>
          <a:p>
            <a:pPr marL="1752600" lvl="3" indent="-446405">
              <a:lnSpc>
                <a:spcPct val="90000"/>
              </a:lnSpc>
              <a:buFont typeface="Wingdings" panose="05000000000000000000" pitchFamily="2" charset="2"/>
              <a:buNone/>
            </a:pPr>
            <a:endParaRPr lang="en-US" altLang="zh-CN" sz="2400" b="1" smtClean="0">
              <a:solidFill>
                <a:srgbClr val="0070C0"/>
              </a:solidFill>
              <a:ea typeface="宋体" panose="02010600030101010101" pitchFamily="2" charset="-122"/>
            </a:endParaRPr>
          </a:p>
        </p:txBody>
      </p:sp>
      <p:pic>
        <p:nvPicPr>
          <p:cNvPr id="125954" name="Picture 4" descr="9-2.gif"/>
          <p:cNvPicPr>
            <a:picLocks noChangeAspect="1"/>
          </p:cNvPicPr>
          <p:nvPr/>
        </p:nvPicPr>
        <p:blipFill>
          <a:blip r:embed="rId1"/>
          <a:srcRect/>
          <a:stretch>
            <a:fillRect/>
          </a:stretch>
        </p:blipFill>
        <p:spPr bwMode="auto">
          <a:xfrm>
            <a:off x="2987675" y="2205038"/>
            <a:ext cx="5794375" cy="3286125"/>
          </a:xfrm>
          <a:prstGeom prst="rect">
            <a:avLst/>
          </a:prstGeom>
          <a:noFill/>
          <a:ln w="9525">
            <a:noFill/>
            <a:miter lim="800000"/>
            <a:headEnd/>
            <a:tailEnd/>
          </a:ln>
        </p:spPr>
      </p:pic>
      <p:sp>
        <p:nvSpPr>
          <p:cNvPr id="125955" name="标题 1"/>
          <p:cNvSpPr>
            <a:spLocks noGrp="1"/>
          </p:cNvSpPr>
          <p:nvPr>
            <p:ph type="title"/>
          </p:nvPr>
        </p:nvSpPr>
        <p:spPr>
          <a:xfrm>
            <a:off x="179388" y="1628775"/>
            <a:ext cx="2592387" cy="706438"/>
          </a:xfrm>
        </p:spPr>
        <p:txBody>
          <a:bodyPr/>
          <a:lstStyle/>
          <a:p>
            <a:pPr algn="ctr"/>
            <a:r>
              <a:rPr kumimoji="1" lang="zh-CN" altLang="en-US" b="1" smtClean="0">
                <a:solidFill>
                  <a:srgbClr val="800000"/>
                </a:solidFill>
              </a:rPr>
              <a:t>示例</a:t>
            </a:r>
            <a:br>
              <a:rPr kumimoji="1" lang="en-US" altLang="zh-CN" b="1" smtClean="0">
                <a:solidFill>
                  <a:srgbClr val="800000"/>
                </a:solidFill>
              </a:rPr>
            </a:br>
            <a:r>
              <a:rPr kumimoji="1" lang="en-US" altLang="zh-CN" b="1" smtClean="0">
                <a:solidFill>
                  <a:srgbClr val="800000"/>
                </a:solidFill>
              </a:rPr>
              <a:t>Apache</a:t>
            </a:r>
            <a:r>
              <a:rPr kumimoji="1" lang="zh-CN" altLang="en-US" b="1" smtClean="0">
                <a:solidFill>
                  <a:srgbClr val="800000"/>
                </a:solidFill>
              </a:rPr>
              <a:t> </a:t>
            </a:r>
            <a:r>
              <a:rPr kumimoji="1" lang="en-US" altLang="zh-CN" b="1" smtClean="0">
                <a:solidFill>
                  <a:srgbClr val="800000"/>
                </a:solidFill>
              </a:rPr>
              <a:t>Flood</a:t>
            </a:r>
            <a:r>
              <a:rPr kumimoji="1" lang="zh-CN" altLang="en-US" b="1" smtClean="0">
                <a:solidFill>
                  <a:srgbClr val="800000"/>
                </a:solidFill>
              </a:rPr>
              <a:t> </a:t>
            </a:r>
            <a:endParaRPr kumimoji="1" lang="zh-CN" altLang="en-US" sz="2000" smtClean="0">
              <a:solidFill>
                <a:srgbClr val="800000"/>
              </a:solidFill>
            </a:endParaRPr>
          </a:p>
        </p:txBody>
      </p:sp>
      <p:pic>
        <p:nvPicPr>
          <p:cNvPr id="125956" name="图片 2" descr="屏幕快照 2014-04-22 下午7.28.51.png"/>
          <p:cNvPicPr>
            <a:picLocks noChangeAspect="1"/>
          </p:cNvPicPr>
          <p:nvPr/>
        </p:nvPicPr>
        <p:blipFill>
          <a:blip r:embed="rId2"/>
          <a:srcRect/>
          <a:stretch>
            <a:fillRect/>
          </a:stretch>
        </p:blipFill>
        <p:spPr bwMode="auto">
          <a:xfrm>
            <a:off x="2916238" y="30163"/>
            <a:ext cx="5807075" cy="6858000"/>
          </a:xfrm>
          <a:prstGeom prst="rect">
            <a:avLst/>
          </a:prstGeom>
          <a:noFill/>
          <a:ln w="9525">
            <a:noFill/>
            <a:miter lim="800000"/>
            <a:headEnd/>
            <a:tailEnd/>
          </a:ln>
        </p:spPr>
      </p:pic>
    </p:spTree>
  </p:cSld>
  <p:clrMapOvr>
    <a:masterClrMapping/>
  </p:clrMapOvr>
  <p:transition spd="med">
    <p:newsflash/>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146" name="Rectangle 2"/>
          <p:cNvSpPr>
            <a:spLocks noGrp="1" noChangeArrowheads="1"/>
          </p:cNvSpPr>
          <p:nvPr>
            <p:ph type="title"/>
          </p:nvPr>
        </p:nvSpPr>
        <p:spPr>
          <a:xfrm>
            <a:off x="1187450" y="366713"/>
            <a:ext cx="6384925" cy="561975"/>
          </a:xfrm>
        </p:spPr>
        <p:txBody>
          <a:bodyPr/>
          <a:lstStyle/>
          <a:p>
            <a:pPr algn="ctr">
              <a:defRPr/>
            </a:pPr>
            <a:r>
              <a:rPr kumimoji="1" lang="zh-CN" altLang="en-US" sz="3600" b="1" dirty="0" smtClean="0">
                <a:solidFill>
                  <a:srgbClr val="FFFF00"/>
                </a:solidFill>
                <a:latin typeface="+mn-lt"/>
                <a:ea typeface="+mn-ea"/>
              </a:rPr>
              <a:t>示例：</a:t>
            </a:r>
            <a:r>
              <a:rPr kumimoji="1" lang="en-US" altLang="zh-CN" sz="3600" b="1" dirty="0" err="1" smtClean="0">
                <a:solidFill>
                  <a:srgbClr val="FFFF00"/>
                </a:solidFill>
                <a:latin typeface="+mn-lt"/>
                <a:ea typeface="+mn-ea"/>
              </a:rPr>
              <a:t>nGrinder</a:t>
            </a:r>
            <a:endParaRPr kumimoji="1" lang="en-US" altLang="zh-CN" sz="3600" b="1" dirty="0">
              <a:solidFill>
                <a:srgbClr val="FFFF00"/>
              </a:solidFill>
              <a:latin typeface="+mn-lt"/>
              <a:ea typeface="+mn-ea"/>
            </a:endParaRPr>
          </a:p>
        </p:txBody>
      </p:sp>
      <p:pic>
        <p:nvPicPr>
          <p:cNvPr id="128002" name="图片 2" descr="12183229_qE9x.png"/>
          <p:cNvPicPr>
            <a:picLocks noChangeAspect="1"/>
          </p:cNvPicPr>
          <p:nvPr/>
        </p:nvPicPr>
        <p:blipFill>
          <a:blip r:embed="rId1"/>
          <a:srcRect/>
          <a:stretch>
            <a:fillRect/>
          </a:stretch>
        </p:blipFill>
        <p:spPr bwMode="auto">
          <a:xfrm>
            <a:off x="0" y="1484313"/>
            <a:ext cx="9144000" cy="48847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794" name="Rectangle 2"/>
          <p:cNvSpPr>
            <a:spLocks noGrp="1" noChangeArrowheads="1"/>
          </p:cNvSpPr>
          <p:nvPr>
            <p:ph type="title"/>
          </p:nvPr>
        </p:nvSpPr>
        <p:spPr/>
        <p:txBody>
          <a:bodyPr/>
          <a:lstStyle/>
          <a:p>
            <a:pPr algn="ctr">
              <a:defRPr/>
            </a:pPr>
            <a:r>
              <a:rPr kumimoji="1" lang="zh-CN" altLang="en-US" sz="3600" b="1" dirty="0">
                <a:solidFill>
                  <a:srgbClr val="FFFF00"/>
                </a:solidFill>
                <a:latin typeface="+mn-lt"/>
                <a:ea typeface="+mn-ea"/>
              </a:rPr>
              <a:t>商业工具 </a:t>
            </a:r>
            <a:endParaRPr kumimoji="1" lang="zh-CN" altLang="en-US" sz="3600" b="1" dirty="0">
              <a:solidFill>
                <a:srgbClr val="FFFF00"/>
              </a:solidFill>
              <a:latin typeface="+mn-lt"/>
              <a:ea typeface="+mn-ea"/>
            </a:endParaRPr>
          </a:p>
        </p:txBody>
      </p:sp>
      <p:sp>
        <p:nvSpPr>
          <p:cNvPr id="130050" name="Rectangle 3"/>
          <p:cNvSpPr>
            <a:spLocks noGrp="1" noChangeArrowheads="1"/>
          </p:cNvSpPr>
          <p:nvPr>
            <p:ph type="body" idx="1"/>
          </p:nvPr>
        </p:nvSpPr>
        <p:spPr>
          <a:xfrm>
            <a:off x="1116330" y="1844675"/>
            <a:ext cx="6769100" cy="4691380"/>
          </a:xfrm>
        </p:spPr>
        <p:txBody>
          <a:bodyPr/>
          <a:lstStyle/>
          <a:p>
            <a:pPr marL="532130" lvl="1" indent="-532130" eaLnBrk="1" latinLnBrk="0" hangingPunct="1">
              <a:lnSpc>
                <a:spcPct val="175000"/>
              </a:lnSpc>
              <a:spcBef>
                <a:spcPts val="0"/>
              </a:spcBef>
              <a:spcAft>
                <a:spcPts val="0"/>
              </a:spcAft>
              <a:buClr>
                <a:srgbClr val="91AC4E"/>
              </a:buClr>
              <a:buFont typeface="Wingdings" panose="05000000000000000000" pitchFamily="2" charset="2"/>
              <a:buChar char="p"/>
            </a:pPr>
            <a:r>
              <a:rPr lang="en-US" altLang="zh-CN" smtClean="0">
                <a:solidFill>
                  <a:srgbClr val="0070C0"/>
                </a:solidFill>
                <a:ea typeface="宋体" panose="02010600030101010101" pitchFamily="2" charset="-122"/>
              </a:rPr>
              <a:t>HP LoadRunner</a:t>
            </a:r>
            <a:endParaRPr lang="en-US" altLang="zh-CN" smtClean="0">
              <a:solidFill>
                <a:srgbClr val="0070C0"/>
              </a:solidFill>
              <a:ea typeface="宋体" panose="02010600030101010101" pitchFamily="2" charset="-122"/>
            </a:endParaRPr>
          </a:p>
          <a:p>
            <a:pPr marL="532130" lvl="1" indent="-532130" eaLnBrk="1" latinLnBrk="0" hangingPunct="1">
              <a:lnSpc>
                <a:spcPct val="175000"/>
              </a:lnSpc>
              <a:spcBef>
                <a:spcPts val="0"/>
              </a:spcBef>
              <a:spcAft>
                <a:spcPts val="0"/>
              </a:spcAft>
              <a:buClr>
                <a:srgbClr val="91AC4E"/>
              </a:buClr>
              <a:buFont typeface="Wingdings" panose="05000000000000000000" pitchFamily="2" charset="2"/>
              <a:buChar char="p"/>
            </a:pPr>
            <a:r>
              <a:rPr lang="en-US" altLang="zh-CN" smtClean="0">
                <a:solidFill>
                  <a:srgbClr val="0070C0"/>
                </a:solidFill>
                <a:ea typeface="宋体" panose="02010600030101010101" pitchFamily="2" charset="-122"/>
              </a:rPr>
              <a:t>IBM Rational Performance Tester</a:t>
            </a:r>
            <a:endParaRPr lang="zh-CN" altLang="en-US" smtClean="0">
              <a:solidFill>
                <a:srgbClr val="0070C0"/>
              </a:solidFill>
              <a:ea typeface="宋体" panose="02010600030101010101" pitchFamily="2" charset="-122"/>
            </a:endParaRPr>
          </a:p>
          <a:p>
            <a:pPr marL="532130" lvl="1" indent="-532130" eaLnBrk="1" latinLnBrk="0" hangingPunct="1">
              <a:lnSpc>
                <a:spcPct val="175000"/>
              </a:lnSpc>
              <a:spcBef>
                <a:spcPts val="0"/>
              </a:spcBef>
              <a:spcAft>
                <a:spcPts val="0"/>
              </a:spcAft>
              <a:buClr>
                <a:srgbClr val="91AC4E"/>
              </a:buClr>
              <a:buFont typeface="Wingdings" panose="05000000000000000000" pitchFamily="2" charset="2"/>
              <a:buChar char="p"/>
            </a:pPr>
            <a:r>
              <a:rPr lang="en-US" altLang="zh-CN" smtClean="0">
                <a:solidFill>
                  <a:srgbClr val="0070C0"/>
                </a:solidFill>
                <a:ea typeface="宋体" panose="02010600030101010101" pitchFamily="2" charset="-122"/>
                <a:hlinkClick r:id="rId1"/>
              </a:rPr>
              <a:t>Radview</a:t>
            </a:r>
            <a:r>
              <a:rPr lang="en-US" altLang="zh-CN" smtClean="0">
                <a:solidFill>
                  <a:srgbClr val="0070C0"/>
                </a:solidFill>
                <a:ea typeface="宋体" panose="02010600030101010101" pitchFamily="2" charset="-122"/>
              </a:rPr>
              <a:t> WebLoad </a:t>
            </a:r>
            <a:endParaRPr lang="en-US" altLang="zh-CN" smtClean="0">
              <a:solidFill>
                <a:srgbClr val="0070C0"/>
              </a:solidFill>
              <a:ea typeface="宋体" panose="02010600030101010101" pitchFamily="2" charset="-122"/>
            </a:endParaRPr>
          </a:p>
          <a:p>
            <a:pPr marL="532130" lvl="1" indent="-532130" eaLnBrk="1" latinLnBrk="0" hangingPunct="1">
              <a:lnSpc>
                <a:spcPct val="175000"/>
              </a:lnSpc>
              <a:spcBef>
                <a:spcPts val="0"/>
              </a:spcBef>
              <a:spcAft>
                <a:spcPts val="0"/>
              </a:spcAft>
              <a:buClr>
                <a:srgbClr val="91AC4E"/>
              </a:buClr>
              <a:buFont typeface="Wingdings" panose="05000000000000000000" pitchFamily="2" charset="2"/>
              <a:buChar char="p"/>
            </a:pPr>
            <a:r>
              <a:rPr lang="en-US" altLang="zh-CN" smtClean="0">
                <a:solidFill>
                  <a:srgbClr val="0070C0"/>
                </a:solidFill>
                <a:ea typeface="宋体" panose="02010600030101010101" pitchFamily="2" charset="-122"/>
              </a:rPr>
              <a:t>Compuware QA Load </a:t>
            </a:r>
            <a:endParaRPr lang="en-US" altLang="zh-CN" smtClean="0">
              <a:solidFill>
                <a:srgbClr val="0070C0"/>
              </a:solidFill>
              <a:ea typeface="宋体" panose="02010600030101010101" pitchFamily="2" charset="-122"/>
            </a:endParaRPr>
          </a:p>
          <a:p>
            <a:pPr marL="532130" lvl="1" indent="-532130" eaLnBrk="1" latinLnBrk="0" hangingPunct="1">
              <a:lnSpc>
                <a:spcPct val="175000"/>
              </a:lnSpc>
              <a:spcBef>
                <a:spcPts val="0"/>
              </a:spcBef>
              <a:spcAft>
                <a:spcPts val="0"/>
              </a:spcAft>
              <a:buClr>
                <a:srgbClr val="91AC4E"/>
              </a:buClr>
              <a:buFont typeface="Wingdings" panose="05000000000000000000" pitchFamily="2" charset="2"/>
              <a:buChar char="p"/>
            </a:pPr>
            <a:r>
              <a:rPr lang="en-US" altLang="zh-CN" smtClean="0">
                <a:solidFill>
                  <a:srgbClr val="0070C0"/>
                </a:solidFill>
                <a:ea typeface="宋体" panose="02010600030101010101" pitchFamily="2" charset="-122"/>
              </a:rPr>
              <a:t>Quest Benchmark Factory </a:t>
            </a:r>
            <a:endParaRPr lang="en-US" altLang="zh-CN" smtClean="0">
              <a:solidFill>
                <a:srgbClr val="0070C0"/>
              </a:solidFill>
              <a:ea typeface="宋体" panose="02010600030101010101" pitchFamily="2" charset="-122"/>
            </a:endParaRPr>
          </a:p>
          <a:p>
            <a:pPr marL="532130" lvl="1" indent="-532130" eaLnBrk="1" latinLnBrk="0" hangingPunct="1">
              <a:lnSpc>
                <a:spcPct val="175000"/>
              </a:lnSpc>
              <a:spcBef>
                <a:spcPts val="0"/>
              </a:spcBef>
              <a:spcAft>
                <a:spcPts val="0"/>
              </a:spcAft>
              <a:buClr>
                <a:srgbClr val="91AC4E"/>
              </a:buClr>
              <a:buFont typeface="Wingdings" panose="05000000000000000000" pitchFamily="2" charset="2"/>
              <a:buChar char="p"/>
            </a:pPr>
            <a:r>
              <a:rPr lang="zh-CN" altLang="en-US" smtClean="0">
                <a:solidFill>
                  <a:srgbClr val="0070C0"/>
                </a:solidFill>
                <a:ea typeface="宋体" panose="02010600030101010101" pitchFamily="2" charset="-122"/>
              </a:rPr>
              <a:t>微软</a:t>
            </a:r>
            <a:r>
              <a:rPr lang="en-US" altLang="zh-CN" smtClean="0">
                <a:solidFill>
                  <a:srgbClr val="0070C0"/>
                </a:solidFill>
                <a:ea typeface="宋体" panose="02010600030101010101" pitchFamily="2" charset="-122"/>
              </a:rPr>
              <a:t>WAS</a:t>
            </a:r>
            <a:r>
              <a:rPr lang="zh-CN" altLang="en-US" smtClean="0">
                <a:solidFill>
                  <a:srgbClr val="0070C0"/>
                </a:solidFill>
                <a:ea typeface="宋体" panose="02010600030101010101" pitchFamily="2" charset="-122"/>
              </a:rPr>
              <a:t>（</a:t>
            </a:r>
            <a:r>
              <a:rPr lang="en-US" altLang="zh-CN" smtClean="0">
                <a:solidFill>
                  <a:srgbClr val="0070C0"/>
                </a:solidFill>
                <a:ea typeface="宋体" panose="02010600030101010101" pitchFamily="2" charset="-122"/>
              </a:rPr>
              <a:t>Web Access Stress test</a:t>
            </a:r>
            <a:r>
              <a:rPr lang="zh-CN" altLang="en-US" smtClean="0">
                <a:solidFill>
                  <a:srgbClr val="0070C0"/>
                </a:solidFill>
                <a:ea typeface="宋体" panose="02010600030101010101" pitchFamily="2" charset="-122"/>
              </a:rPr>
              <a:t>） </a:t>
            </a:r>
            <a:endParaRPr lang="zh-CN" altLang="en-US" smtClean="0">
              <a:solidFill>
                <a:srgbClr val="0070C0"/>
              </a:solidFill>
              <a:ea typeface="宋体" panose="02010600030101010101" pitchFamily="2" charset="-122"/>
            </a:endParaRPr>
          </a:p>
          <a:p>
            <a:pPr marL="532130" lvl="1" indent="-532130" eaLnBrk="1" latinLnBrk="0" hangingPunct="1">
              <a:lnSpc>
                <a:spcPct val="175000"/>
              </a:lnSpc>
              <a:spcBef>
                <a:spcPts val="0"/>
              </a:spcBef>
              <a:spcAft>
                <a:spcPts val="0"/>
              </a:spcAft>
              <a:buClr>
                <a:srgbClr val="91AC4E"/>
              </a:buClr>
              <a:buFont typeface="Wingdings" panose="05000000000000000000" pitchFamily="2" charset="2"/>
              <a:buChar char="p"/>
            </a:pPr>
            <a:r>
              <a:rPr lang="en-US" altLang="zh-CN" smtClean="0">
                <a:solidFill>
                  <a:srgbClr val="0070C0"/>
                </a:solidFill>
                <a:ea typeface="宋体" panose="02010600030101010101" pitchFamily="2" charset="-122"/>
              </a:rPr>
              <a:t>Paessler Webserver Stress Tool </a:t>
            </a:r>
            <a:endParaRPr lang="en-US" altLang="zh-CN" smtClean="0">
              <a:solidFill>
                <a:srgbClr val="0070C0"/>
              </a:solidFill>
              <a:ea typeface="宋体" panose="02010600030101010101" pitchFamily="2" charset="-122"/>
            </a:endParaRPr>
          </a:p>
          <a:p>
            <a:pPr marL="532130" lvl="1" indent="-532130" eaLnBrk="1" latinLnBrk="0" hangingPunct="1">
              <a:lnSpc>
                <a:spcPct val="175000"/>
              </a:lnSpc>
              <a:spcBef>
                <a:spcPts val="0"/>
              </a:spcBef>
              <a:spcAft>
                <a:spcPts val="0"/>
              </a:spcAft>
              <a:buClr>
                <a:srgbClr val="91AC4E"/>
              </a:buClr>
              <a:buFont typeface="Wingdings" panose="05000000000000000000" pitchFamily="2" charset="2"/>
              <a:buChar char="p"/>
            </a:pPr>
            <a:r>
              <a:rPr lang="en-US" altLang="zh-CN" smtClean="0">
                <a:solidFill>
                  <a:srgbClr val="0070C0"/>
                </a:solidFill>
                <a:ea typeface="宋体" panose="02010600030101010101" pitchFamily="2" charset="-122"/>
              </a:rPr>
              <a:t>MINQ PureLoad </a:t>
            </a:r>
            <a:endParaRPr lang="en-US" altLang="zh-CN" smtClean="0">
              <a:solidFill>
                <a:srgbClr val="0070C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0098" name="Rectangle 2"/>
          <p:cNvSpPr>
            <a:spLocks noGrp="1" noChangeArrowheads="1"/>
          </p:cNvSpPr>
          <p:nvPr>
            <p:ph type="title"/>
          </p:nvPr>
        </p:nvSpPr>
        <p:spPr/>
        <p:txBody>
          <a:bodyPr/>
          <a:lstStyle/>
          <a:p>
            <a:pPr algn="ctr">
              <a:defRPr/>
            </a:pPr>
            <a:r>
              <a:rPr kumimoji="1" lang="zh-CN" altLang="en-US" sz="3600" b="1" dirty="0" smtClean="0">
                <a:solidFill>
                  <a:srgbClr val="FFFF00"/>
                </a:solidFill>
                <a:latin typeface="+mn-lt"/>
                <a:ea typeface="+mn-ea"/>
              </a:rPr>
              <a:t>示例：</a:t>
            </a:r>
            <a:r>
              <a:rPr kumimoji="1" lang="en-US" altLang="zh-CN" sz="3600" b="1" dirty="0" smtClean="0">
                <a:solidFill>
                  <a:srgbClr val="FFFF00"/>
                </a:solidFill>
                <a:latin typeface="+mn-lt"/>
                <a:ea typeface="+mn-ea"/>
              </a:rPr>
              <a:t> HP </a:t>
            </a:r>
            <a:r>
              <a:rPr kumimoji="1" lang="en-US" altLang="zh-CN" sz="3600" b="1" dirty="0" err="1">
                <a:solidFill>
                  <a:srgbClr val="FFFF00"/>
                </a:solidFill>
                <a:latin typeface="+mn-lt"/>
                <a:ea typeface="+mn-ea"/>
              </a:rPr>
              <a:t>LoadRunner</a:t>
            </a:r>
            <a:endParaRPr kumimoji="1" lang="en-US" altLang="zh-CN" sz="3600" b="1" dirty="0">
              <a:solidFill>
                <a:srgbClr val="FFFF00"/>
              </a:solidFill>
              <a:latin typeface="+mn-lt"/>
              <a:ea typeface="+mn-ea"/>
            </a:endParaRPr>
          </a:p>
        </p:txBody>
      </p:sp>
      <p:pic>
        <p:nvPicPr>
          <p:cNvPr id="132098" name="Picture 5" descr="No295_24"/>
          <p:cNvPicPr>
            <a:picLocks noChangeAspect="1" noChangeArrowheads="1"/>
          </p:cNvPicPr>
          <p:nvPr/>
        </p:nvPicPr>
        <p:blipFill>
          <a:blip r:embed="rId1"/>
          <a:srcRect/>
          <a:stretch>
            <a:fillRect/>
          </a:stretch>
        </p:blipFill>
        <p:spPr bwMode="auto">
          <a:xfrm>
            <a:off x="827405" y="1341755"/>
            <a:ext cx="7505065" cy="547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242" name="Rectangle 2"/>
          <p:cNvSpPr>
            <a:spLocks noGrp="1" noChangeArrowheads="1"/>
          </p:cNvSpPr>
          <p:nvPr>
            <p:ph type="title"/>
          </p:nvPr>
        </p:nvSpPr>
        <p:spPr>
          <a:xfrm>
            <a:off x="1116013" y="366713"/>
            <a:ext cx="6456362" cy="561975"/>
          </a:xfrm>
        </p:spPr>
        <p:txBody>
          <a:bodyPr/>
          <a:lstStyle/>
          <a:p>
            <a:pPr algn="ctr">
              <a:defRPr/>
            </a:pPr>
            <a:r>
              <a:rPr kumimoji="1" lang="zh-CN" altLang="en-US" sz="3600" b="1" dirty="0" smtClean="0">
                <a:solidFill>
                  <a:srgbClr val="FFFF00"/>
                </a:solidFill>
                <a:latin typeface="+mn-lt"/>
                <a:ea typeface="+mn-ea"/>
              </a:rPr>
              <a:t>示例：</a:t>
            </a:r>
            <a:r>
              <a:rPr kumimoji="1" lang="en-US" altLang="zh-CN" sz="3600" b="1" dirty="0" err="1" smtClean="0">
                <a:solidFill>
                  <a:srgbClr val="FFFF00"/>
                </a:solidFill>
                <a:latin typeface="+mn-lt"/>
                <a:ea typeface="+mn-ea"/>
              </a:rPr>
              <a:t>LoadRunner</a:t>
            </a:r>
            <a:r>
              <a:rPr kumimoji="1" lang="zh-CN" altLang="en-US" sz="3600" b="1" dirty="0">
                <a:solidFill>
                  <a:srgbClr val="FFFF00"/>
                </a:solidFill>
                <a:latin typeface="+mn-lt"/>
                <a:ea typeface="+mn-ea"/>
              </a:rPr>
              <a:t>系统架构</a:t>
            </a:r>
            <a:endParaRPr kumimoji="1" lang="zh-CN" altLang="en-US" sz="3600" b="1" dirty="0">
              <a:solidFill>
                <a:srgbClr val="FFFF00"/>
              </a:solidFill>
              <a:latin typeface="+mn-lt"/>
              <a:ea typeface="+mn-ea"/>
            </a:endParaRPr>
          </a:p>
        </p:txBody>
      </p:sp>
      <p:pic>
        <p:nvPicPr>
          <p:cNvPr id="134146" name="Picture 5" descr="lrarch21"/>
          <p:cNvPicPr>
            <a:picLocks noChangeAspect="1" noChangeArrowheads="1"/>
          </p:cNvPicPr>
          <p:nvPr/>
        </p:nvPicPr>
        <p:blipFill>
          <a:blip r:embed="rId1"/>
          <a:srcRect/>
          <a:stretch>
            <a:fillRect/>
          </a:stretch>
        </p:blipFill>
        <p:spPr bwMode="auto">
          <a:xfrm>
            <a:off x="1187450" y="1320800"/>
            <a:ext cx="6767513" cy="553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Picture 2" descr="ntqrf003"/>
          <p:cNvPicPr>
            <a:picLocks noChangeAspect="1" noChangeArrowheads="1"/>
          </p:cNvPicPr>
          <p:nvPr/>
        </p:nvPicPr>
        <p:blipFill>
          <a:blip r:embed="rId1"/>
          <a:srcRect/>
          <a:stretch>
            <a:fillRect/>
          </a:stretch>
        </p:blipFill>
        <p:spPr bwMode="auto">
          <a:xfrm>
            <a:off x="1835785" y="1341120"/>
            <a:ext cx="5570220" cy="5286375"/>
          </a:xfrm>
          <a:prstGeom prst="rect">
            <a:avLst/>
          </a:prstGeom>
          <a:noFill/>
          <a:ln w="9525">
            <a:noFill/>
            <a:miter lim="800000"/>
            <a:headEnd/>
            <a:tailEnd/>
          </a:ln>
        </p:spPr>
      </p:pic>
      <p:sp>
        <p:nvSpPr>
          <p:cNvPr id="136194" name="Title 1"/>
          <p:cNvSpPr>
            <a:spLocks noGrp="1"/>
          </p:cNvSpPr>
          <p:nvPr>
            <p:ph type="title"/>
          </p:nvPr>
        </p:nvSpPr>
        <p:spPr>
          <a:xfrm>
            <a:off x="1116013" y="549275"/>
            <a:ext cx="6769100" cy="477838"/>
          </a:xfrm>
        </p:spPr>
        <p:txBody>
          <a:bodyPr/>
          <a:lstStyle/>
          <a:p>
            <a:pPr algn="ctr"/>
            <a:r>
              <a:rPr lang="zh-CN" altLang="en-US" sz="3600" b="1" smtClean="0">
                <a:solidFill>
                  <a:srgbClr val="FFFF00"/>
                </a:solidFill>
              </a:rPr>
              <a:t>专题：</a:t>
            </a:r>
            <a:r>
              <a:rPr lang="en-US" altLang="zh-CN" sz="3600" b="1" smtClean="0">
                <a:solidFill>
                  <a:srgbClr val="FFFF00"/>
                </a:solidFill>
              </a:rPr>
              <a:t>DB</a:t>
            </a:r>
            <a:r>
              <a:rPr lang="zh-CN" altLang="en-US" sz="3600" b="1" smtClean="0">
                <a:solidFill>
                  <a:srgbClr val="FFFF00"/>
                </a:solidFill>
              </a:rPr>
              <a:t>服务器的性能测试</a:t>
            </a:r>
            <a:endParaRPr lang="zh-CN" altLang="en-US" sz="3600" b="1" smtClean="0">
              <a:solidFill>
                <a:srgbClr val="FFFF00"/>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p:cNvSpPr>
            <a:spLocks noGrp="1" noChangeArrowheads="1"/>
          </p:cNvSpPr>
          <p:nvPr>
            <p:ph type="title"/>
          </p:nvPr>
        </p:nvSpPr>
        <p:spPr>
          <a:xfrm>
            <a:off x="1258888" y="333375"/>
            <a:ext cx="6384925" cy="561975"/>
          </a:xfrm>
        </p:spPr>
        <p:txBody>
          <a:bodyPr/>
          <a:lstStyle/>
          <a:p>
            <a:pPr algn="ctr"/>
            <a:r>
              <a:rPr lang="en-US" altLang="zh-CN" sz="3600" b="1" smtClean="0">
                <a:solidFill>
                  <a:srgbClr val="FFFF00"/>
                </a:solidFill>
              </a:rPr>
              <a:t>DB</a:t>
            </a:r>
            <a:r>
              <a:rPr lang="zh-CN" altLang="en-US" sz="3600" b="1" smtClean="0">
                <a:solidFill>
                  <a:srgbClr val="FFFF00"/>
                </a:solidFill>
              </a:rPr>
              <a:t>性能测试过程和策略</a:t>
            </a:r>
            <a:r>
              <a:rPr lang="zh-CN" altLang="en-US" b="1" smtClean="0">
                <a:solidFill>
                  <a:srgbClr val="FFFF00"/>
                </a:solidFill>
              </a:rPr>
              <a:t>（</a:t>
            </a:r>
            <a:r>
              <a:rPr lang="en-US" altLang="zh-CN" b="1" smtClean="0">
                <a:solidFill>
                  <a:srgbClr val="FFFF00"/>
                </a:solidFill>
              </a:rPr>
              <a:t>1</a:t>
            </a:r>
            <a:r>
              <a:rPr lang="zh-CN" altLang="en-US" b="1" smtClean="0">
                <a:solidFill>
                  <a:srgbClr val="FFFF00"/>
                </a:solidFill>
              </a:rPr>
              <a:t>）</a:t>
            </a:r>
            <a:endParaRPr lang="zh-CN" altLang="en-US" b="1" smtClean="0">
              <a:solidFill>
                <a:srgbClr val="FFFF00"/>
              </a:solidFill>
            </a:endParaRPr>
          </a:p>
        </p:txBody>
      </p:sp>
      <p:sp>
        <p:nvSpPr>
          <p:cNvPr id="22531" name="Rectangle 3"/>
          <p:cNvSpPr>
            <a:spLocks noGrp="1" noChangeArrowheads="1"/>
          </p:cNvSpPr>
          <p:nvPr>
            <p:ph type="body" idx="1"/>
          </p:nvPr>
        </p:nvSpPr>
        <p:spPr>
          <a:xfrm>
            <a:off x="1187450" y="1628775"/>
            <a:ext cx="6553200" cy="4648835"/>
          </a:xfrm>
        </p:spPr>
        <p:txBody>
          <a:bodyPr/>
          <a:lstStyle/>
          <a:p>
            <a:pPr marL="0" lvl="1" indent="0">
              <a:lnSpc>
                <a:spcPct val="130000"/>
              </a:lnSpc>
              <a:spcBef>
                <a:spcPct val="10000"/>
              </a:spcBef>
              <a:spcAft>
                <a:spcPct val="10000"/>
              </a:spcAft>
              <a:buClr>
                <a:srgbClr val="91AC4E"/>
              </a:buClr>
              <a:buFontTx/>
              <a:buNone/>
              <a:defRPr/>
            </a:pPr>
            <a:r>
              <a:rPr lang="zh-CN" altLang="en-US" sz="2400" b="1" dirty="0">
                <a:solidFill>
                  <a:srgbClr val="0000FF"/>
                </a:solidFill>
                <a:latin typeface="宋体" panose="02010600030101010101" pitchFamily="2" charset="-122"/>
                <a:ea typeface="宋体" panose="02010600030101010101" pitchFamily="2" charset="-122"/>
                <a:cs typeface="宋体" panose="02010600030101010101" pitchFamily="2" charset="-122"/>
              </a:rPr>
              <a:t>理解测试需求</a:t>
            </a:r>
            <a:r>
              <a:rPr lang="en-US" altLang="zh-CN" sz="2400" b="1" dirty="0">
                <a:solidFill>
                  <a:srgbClr val="0000FF"/>
                </a:solidFill>
                <a:latin typeface="宋体" panose="02010600030101010101" pitchFamily="2" charset="-122"/>
                <a:ea typeface="宋体" panose="02010600030101010101" pitchFamily="2" charset="-122"/>
                <a:cs typeface="宋体" panose="02010600030101010101" pitchFamily="2" charset="-122"/>
              </a:rPr>
              <a:t>: </a:t>
            </a:r>
            <a:endParaRPr lang="en-US" altLang="zh-CN" sz="2400" b="1" dirty="0">
              <a:solidFill>
                <a:srgbClr val="0000FF"/>
              </a:solidFill>
              <a:latin typeface="宋体" panose="02010600030101010101" pitchFamily="2" charset="-122"/>
              <a:ea typeface="宋体" panose="02010600030101010101" pitchFamily="2" charset="-122"/>
              <a:cs typeface="宋体" panose="02010600030101010101" pitchFamily="2" charset="-122"/>
            </a:endParaRPr>
          </a:p>
          <a:p>
            <a:pPr marL="532130" lvl="1" indent="-532130">
              <a:lnSpc>
                <a:spcPct val="120000"/>
              </a:lnSpc>
              <a:spcBef>
                <a:spcPct val="10000"/>
              </a:spcBef>
              <a:spcAft>
                <a:spcPct val="10000"/>
              </a:spcAft>
              <a:buClr>
                <a:srgbClr val="91AC4E"/>
              </a:buClr>
              <a:buFont typeface="Wingdings" panose="05000000000000000000" pitchFamily="2" charset="2"/>
              <a:buChar char="p"/>
              <a:defRPr/>
            </a:pPr>
            <a:r>
              <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rPr>
              <a:t>是校验测试还是基准测试</a:t>
            </a:r>
            <a:r>
              <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rPr>
              <a:t>?</a:t>
            </a:r>
            <a:endPar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endParaRPr>
          </a:p>
          <a:p>
            <a:pPr marL="532130" lvl="1" indent="-532130">
              <a:lnSpc>
                <a:spcPct val="120000"/>
              </a:lnSpc>
              <a:spcBef>
                <a:spcPct val="10000"/>
              </a:spcBef>
              <a:spcAft>
                <a:spcPct val="10000"/>
              </a:spcAft>
              <a:buClr>
                <a:srgbClr val="91AC4E"/>
              </a:buClr>
              <a:buFont typeface="Wingdings" panose="05000000000000000000" pitchFamily="2" charset="2"/>
              <a:buChar char="p"/>
              <a:defRPr/>
            </a:pPr>
            <a:r>
              <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rPr>
              <a:t>是大数据量测试还是多用户并发测试</a:t>
            </a:r>
            <a:r>
              <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rPr>
              <a:t>?</a:t>
            </a:r>
            <a:endPar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endParaRPr>
          </a:p>
          <a:p>
            <a:pPr marL="532130" lvl="1" indent="-532130">
              <a:lnSpc>
                <a:spcPct val="120000"/>
              </a:lnSpc>
              <a:spcBef>
                <a:spcPct val="10000"/>
              </a:spcBef>
              <a:spcAft>
                <a:spcPct val="10000"/>
              </a:spcAft>
              <a:buClr>
                <a:srgbClr val="91AC4E"/>
              </a:buClr>
              <a:buFont typeface="Wingdings" panose="05000000000000000000" pitchFamily="2" charset="2"/>
              <a:buChar char="p"/>
              <a:defRPr/>
            </a:pPr>
            <a:r>
              <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rPr>
              <a:t>什么地方是可能的性能瓶颈</a:t>
            </a:r>
            <a:r>
              <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rPr>
              <a:t>?</a:t>
            </a:r>
            <a:endPar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endParaRPr>
          </a:p>
          <a:p>
            <a:pPr marL="532130" lvl="1" indent="-532130">
              <a:lnSpc>
                <a:spcPct val="120000"/>
              </a:lnSpc>
              <a:spcBef>
                <a:spcPct val="10000"/>
              </a:spcBef>
              <a:spcAft>
                <a:spcPct val="10000"/>
              </a:spcAft>
              <a:buClr>
                <a:srgbClr val="91AC4E"/>
              </a:buClr>
              <a:buFont typeface="Wingdings" panose="05000000000000000000" pitchFamily="2" charset="2"/>
              <a:buChar char="p"/>
              <a:defRPr/>
            </a:pPr>
            <a:r>
              <a:rPr lang="zh-CN" altLang="en-US" dirty="0" smtClean="0">
                <a:solidFill>
                  <a:srgbClr val="0070C0"/>
                </a:solidFill>
                <a:latin typeface="宋体" panose="02010600030101010101" pitchFamily="2" charset="-122"/>
                <a:ea typeface="宋体" panose="02010600030101010101" pitchFamily="2" charset="-122"/>
                <a:cs typeface="宋体" panose="02010600030101010101" pitchFamily="2" charset="-122"/>
              </a:rPr>
              <a:t>具体哪个</a:t>
            </a:r>
            <a:r>
              <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rPr>
              <a:t>方面的性能测试</a:t>
            </a:r>
            <a:r>
              <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rPr>
              <a:t>? (</a:t>
            </a:r>
            <a:r>
              <a:rPr lang="zh-CN" altLang="en-US" dirty="0" smtClean="0">
                <a:solidFill>
                  <a:srgbClr val="0070C0"/>
                </a:solidFill>
                <a:latin typeface="宋体" panose="02010600030101010101" pitchFamily="2" charset="-122"/>
                <a:ea typeface="宋体" panose="02010600030101010101" pitchFamily="2" charset="-122"/>
                <a:cs typeface="宋体" panose="02010600030101010101" pitchFamily="2" charset="-122"/>
              </a:rPr>
              <a:t>应用程序 </a:t>
            </a:r>
            <a:r>
              <a:rPr lang="en-US" altLang="zh-CN" dirty="0" smtClean="0">
                <a:solidFill>
                  <a:srgbClr val="0070C0"/>
                </a:solidFill>
                <a:latin typeface="宋体" panose="02010600030101010101" pitchFamily="2" charset="-122"/>
                <a:ea typeface="宋体" panose="02010600030101010101" pitchFamily="2" charset="-122"/>
                <a:cs typeface="宋体" panose="02010600030101010101" pitchFamily="2" charset="-122"/>
              </a:rPr>
              <a:t>or</a:t>
            </a:r>
            <a:r>
              <a:rPr lang="zh-CN" altLang="en-US" dirty="0" smtClean="0">
                <a:solidFill>
                  <a:srgbClr val="0070C0"/>
                </a:solidFill>
                <a:latin typeface="宋体" panose="02010600030101010101" pitchFamily="2" charset="-122"/>
                <a:ea typeface="宋体" panose="02010600030101010101" pitchFamily="2" charset="-122"/>
                <a:cs typeface="宋体" panose="02010600030101010101" pitchFamily="2" charset="-122"/>
              </a:rPr>
              <a:t> 系统参数 </a:t>
            </a:r>
            <a:r>
              <a:rPr lang="en-US" altLang="zh-CN" dirty="0" smtClean="0">
                <a:solidFill>
                  <a:srgbClr val="0070C0"/>
                </a:solidFill>
                <a:latin typeface="宋体" panose="02010600030101010101" pitchFamily="2" charset="-122"/>
                <a:ea typeface="宋体" panose="02010600030101010101" pitchFamily="2" charset="-122"/>
                <a:cs typeface="宋体" panose="02010600030101010101" pitchFamily="2" charset="-122"/>
              </a:rPr>
              <a:t>or </a:t>
            </a:r>
            <a:r>
              <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rPr>
              <a:t>Schema</a:t>
            </a:r>
            <a:r>
              <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rPr>
              <a:t>对象</a:t>
            </a:r>
            <a:r>
              <a:rPr lang="en-US" altLang="zh-CN" dirty="0" smtClean="0">
                <a:solidFill>
                  <a:srgbClr val="0070C0"/>
                </a:solidFill>
                <a:latin typeface="宋体" panose="02010600030101010101" pitchFamily="2" charset="-122"/>
                <a:ea typeface="宋体" panose="02010600030101010101" pitchFamily="2" charset="-122"/>
                <a:cs typeface="宋体" panose="02010600030101010101" pitchFamily="2" charset="-122"/>
              </a:rPr>
              <a:t>)</a:t>
            </a:r>
            <a:endParaRPr lang="en-US" altLang="zh-CN" dirty="0" smtClean="0">
              <a:solidFill>
                <a:srgbClr val="0070C0"/>
              </a:solidFill>
              <a:latin typeface="宋体" panose="02010600030101010101" pitchFamily="2" charset="-122"/>
              <a:ea typeface="宋体" panose="02010600030101010101" pitchFamily="2" charset="-122"/>
              <a:cs typeface="宋体" panose="02010600030101010101" pitchFamily="2" charset="-122"/>
            </a:endParaRPr>
          </a:p>
          <a:p>
            <a:pPr marL="0" lvl="1" indent="0">
              <a:lnSpc>
                <a:spcPct val="120000"/>
              </a:lnSpc>
              <a:spcBef>
                <a:spcPct val="10000"/>
              </a:spcBef>
              <a:spcAft>
                <a:spcPct val="10000"/>
              </a:spcAft>
              <a:buClr>
                <a:srgbClr val="91AC4E"/>
              </a:buClr>
              <a:buFontTx/>
              <a:buNone/>
              <a:defRPr/>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0" lvl="1" indent="0">
              <a:lnSpc>
                <a:spcPct val="130000"/>
              </a:lnSpc>
              <a:spcBef>
                <a:spcPct val="10000"/>
              </a:spcBef>
              <a:spcAft>
                <a:spcPct val="10000"/>
              </a:spcAft>
              <a:buClr>
                <a:srgbClr val="91AC4E"/>
              </a:buClr>
              <a:buFontTx/>
              <a:buNone/>
              <a:defRPr/>
            </a:pPr>
            <a:r>
              <a:rPr lang="zh-CN" altLang="en-US" sz="2400" b="1" dirty="0">
                <a:solidFill>
                  <a:srgbClr val="0000FF"/>
                </a:solidFill>
                <a:latin typeface="宋体" panose="02010600030101010101" pitchFamily="2" charset="-122"/>
                <a:ea typeface="宋体" panose="02010600030101010101" pitchFamily="2" charset="-122"/>
                <a:cs typeface="宋体" panose="02010600030101010101" pitchFamily="2" charset="-122"/>
              </a:rPr>
              <a:t>选择测试工具</a:t>
            </a:r>
            <a:endParaRPr lang="zh-CN" altLang="en-US" sz="2400" b="1" dirty="0">
              <a:solidFill>
                <a:srgbClr val="0000FF"/>
              </a:solidFill>
              <a:latin typeface="宋体" panose="02010600030101010101" pitchFamily="2" charset="-122"/>
              <a:ea typeface="宋体" panose="02010600030101010101" pitchFamily="2" charset="-122"/>
              <a:cs typeface="宋体" panose="02010600030101010101" pitchFamily="2" charset="-122"/>
            </a:endParaRPr>
          </a:p>
          <a:p>
            <a:pPr marL="532130" lvl="1" indent="-532130">
              <a:lnSpc>
                <a:spcPct val="120000"/>
              </a:lnSpc>
              <a:spcBef>
                <a:spcPct val="10000"/>
              </a:spcBef>
              <a:spcAft>
                <a:spcPct val="10000"/>
              </a:spcAft>
              <a:buClr>
                <a:srgbClr val="91AC4E"/>
              </a:buClr>
              <a:buFont typeface="Wingdings" panose="05000000000000000000" pitchFamily="2" charset="2"/>
              <a:buChar char="p"/>
              <a:defRPr/>
            </a:pPr>
            <a:r>
              <a:rPr lang="en-US" altLang="zh-CN" dirty="0" err="1" smtClean="0">
                <a:solidFill>
                  <a:srgbClr val="0070C0"/>
                </a:solidFill>
                <a:latin typeface="宋体" panose="02010600030101010101" pitchFamily="2" charset="-122"/>
                <a:ea typeface="宋体" panose="02010600030101010101" pitchFamily="2" charset="-122"/>
                <a:cs typeface="宋体" panose="02010600030101010101" pitchFamily="2" charset="-122"/>
              </a:rPr>
              <a:t>JMeter</a:t>
            </a:r>
            <a:r>
              <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rPr>
              <a:t>, </a:t>
            </a:r>
            <a:r>
              <a:rPr lang="en-US" altLang="zh-CN" dirty="0" err="1" smtClean="0">
                <a:solidFill>
                  <a:srgbClr val="0070C0"/>
                </a:solidFill>
                <a:latin typeface="宋体" panose="02010600030101010101" pitchFamily="2" charset="-122"/>
                <a:ea typeface="宋体" panose="02010600030101010101" pitchFamily="2" charset="-122"/>
                <a:cs typeface="宋体" panose="02010600030101010101" pitchFamily="2" charset="-122"/>
              </a:rPr>
              <a:t>LoadRunner</a:t>
            </a:r>
            <a:endPar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endParaRPr>
          </a:p>
          <a:p>
            <a:pPr marL="532130" lvl="1" indent="-532130">
              <a:lnSpc>
                <a:spcPct val="120000"/>
              </a:lnSpc>
              <a:spcBef>
                <a:spcPct val="10000"/>
              </a:spcBef>
              <a:spcAft>
                <a:spcPct val="10000"/>
              </a:spcAft>
              <a:buClr>
                <a:srgbClr val="91AC4E"/>
              </a:buClr>
              <a:buFont typeface="Wingdings" panose="05000000000000000000" pitchFamily="2" charset="2"/>
              <a:buChar char="p"/>
              <a:defRPr/>
            </a:pPr>
            <a:r>
              <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rPr>
              <a:t>第三方监控程序</a:t>
            </a:r>
            <a:r>
              <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rPr>
              <a:t>: </a:t>
            </a:r>
            <a:r>
              <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rPr>
              <a:t>如</a:t>
            </a:r>
            <a:r>
              <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rPr>
              <a:t>DB </a:t>
            </a:r>
            <a:r>
              <a:rPr lang="en-US" altLang="zh-CN" dirty="0" smtClean="0">
                <a:solidFill>
                  <a:srgbClr val="0070C0"/>
                </a:solidFill>
                <a:latin typeface="宋体" panose="02010600030101010101" pitchFamily="2" charset="-122"/>
                <a:ea typeface="宋体" panose="02010600030101010101" pitchFamily="2" charset="-122"/>
                <a:cs typeface="宋体" panose="02010600030101010101" pitchFamily="2" charset="-122"/>
              </a:rPr>
              <a:t>Flash</a:t>
            </a:r>
            <a:endParaRPr lang="en-US" altLang="zh-CN" dirty="0" smtClean="0">
              <a:solidFill>
                <a:srgbClr val="0070C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1"/>
          </p:nvPr>
        </p:nvSpPr>
        <p:spPr>
          <a:xfrm>
            <a:off x="1187450" y="1341438"/>
            <a:ext cx="6985000" cy="5111750"/>
          </a:xfrm>
        </p:spPr>
        <p:txBody>
          <a:bodyPr/>
          <a:lstStyle/>
          <a:p>
            <a:pPr marL="532130" lvl="1" indent="-532130">
              <a:lnSpc>
                <a:spcPct val="120000"/>
              </a:lnSpc>
              <a:spcBef>
                <a:spcPct val="10000"/>
              </a:spcBef>
              <a:spcAft>
                <a:spcPct val="10000"/>
              </a:spcAft>
              <a:buClr>
                <a:srgbClr val="91AC4E"/>
              </a:buClr>
              <a:buFont typeface="Wingdings" panose="05000000000000000000" pitchFamily="2" charset="2"/>
              <a:buChar char="p"/>
              <a:defRPr/>
            </a:pPr>
            <a:r>
              <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rPr>
              <a:t>自定义或者常用的命令</a:t>
            </a:r>
            <a:r>
              <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rPr>
              <a:t>, </a:t>
            </a:r>
            <a:r>
              <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rPr>
              <a:t>来动态监控和获取执行</a:t>
            </a:r>
            <a:r>
              <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rPr>
              <a:t>SQL, PL-SQL</a:t>
            </a:r>
            <a:r>
              <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rPr>
              <a:t>所需要的时间</a:t>
            </a:r>
            <a:r>
              <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rPr>
              <a:t>, </a:t>
            </a:r>
            <a:r>
              <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rPr>
              <a:t>占用的</a:t>
            </a:r>
            <a:r>
              <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rPr>
              <a:t>CPU</a:t>
            </a:r>
            <a:r>
              <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rPr>
              <a:t>和内存资源</a:t>
            </a:r>
            <a:r>
              <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rPr>
              <a:t>.</a:t>
            </a:r>
            <a:endPar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endParaRPr>
          </a:p>
          <a:p>
            <a:pPr marL="532130" lvl="1" indent="-532130">
              <a:lnSpc>
                <a:spcPct val="120000"/>
              </a:lnSpc>
              <a:spcBef>
                <a:spcPct val="10000"/>
              </a:spcBef>
              <a:spcAft>
                <a:spcPct val="10000"/>
              </a:spcAft>
              <a:buClr>
                <a:srgbClr val="91AC4E"/>
              </a:buClr>
              <a:buFont typeface="Wingdings" panose="05000000000000000000" pitchFamily="2" charset="2"/>
              <a:buChar char="p"/>
              <a:defRPr/>
            </a:pPr>
            <a:r>
              <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rPr>
              <a:t>数据库系统本身的性能工具包</a:t>
            </a:r>
            <a:r>
              <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rPr>
              <a:t>, </a:t>
            </a:r>
            <a:r>
              <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rPr>
              <a:t>如在</a:t>
            </a:r>
            <a:r>
              <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rPr>
              <a:t>Oracle</a:t>
            </a:r>
            <a:r>
              <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rPr>
              <a:t>中使用的</a:t>
            </a:r>
            <a:r>
              <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rPr>
              <a:t>Explain Plan, </a:t>
            </a:r>
            <a:r>
              <a:rPr lang="en-US" altLang="zh-CN" dirty="0" err="1">
                <a:solidFill>
                  <a:srgbClr val="0070C0"/>
                </a:solidFill>
                <a:latin typeface="宋体" panose="02010600030101010101" pitchFamily="2" charset="-122"/>
                <a:ea typeface="宋体" panose="02010600030101010101" pitchFamily="2" charset="-122"/>
                <a:cs typeface="宋体" panose="02010600030101010101" pitchFamily="2" charset="-122"/>
              </a:rPr>
              <a:t>AutoTrace</a:t>
            </a:r>
            <a:r>
              <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rPr>
              <a:t>, PKPROF</a:t>
            </a:r>
            <a:r>
              <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rPr>
              <a:t>以及</a:t>
            </a:r>
            <a:r>
              <a:rPr lang="en-US" altLang="zh-CN" dirty="0" err="1" smtClean="0">
                <a:solidFill>
                  <a:srgbClr val="0070C0"/>
                </a:solidFill>
                <a:latin typeface="宋体" panose="02010600030101010101" pitchFamily="2" charset="-122"/>
                <a:ea typeface="宋体" panose="02010600030101010101" pitchFamily="2" charset="-122"/>
                <a:cs typeface="宋体" panose="02010600030101010101" pitchFamily="2" charset="-122"/>
              </a:rPr>
              <a:t>Statspack</a:t>
            </a:r>
            <a:endParaRPr lang="en-US" altLang="zh-CN" dirty="0" smtClean="0">
              <a:solidFill>
                <a:srgbClr val="0070C0"/>
              </a:solidFill>
              <a:latin typeface="宋体" panose="02010600030101010101" pitchFamily="2" charset="-122"/>
              <a:ea typeface="宋体" panose="02010600030101010101" pitchFamily="2" charset="-122"/>
              <a:cs typeface="宋体" panose="02010600030101010101" pitchFamily="2" charset="-122"/>
            </a:endParaRPr>
          </a:p>
          <a:p>
            <a:pPr marL="0" lvl="1" indent="0">
              <a:lnSpc>
                <a:spcPct val="120000"/>
              </a:lnSpc>
              <a:spcBef>
                <a:spcPct val="10000"/>
              </a:spcBef>
              <a:spcAft>
                <a:spcPct val="10000"/>
              </a:spcAft>
              <a:buClr>
                <a:srgbClr val="91AC4E"/>
              </a:buClr>
              <a:buFontTx/>
              <a:buNone/>
              <a:defRPr/>
            </a:pPr>
            <a:endParaRPr lang="en-US" altLang="zh-CN" sz="1100" dirty="0">
              <a:latin typeface="宋体" panose="02010600030101010101" pitchFamily="2" charset="-122"/>
              <a:ea typeface="宋体" panose="02010600030101010101" pitchFamily="2" charset="-122"/>
              <a:cs typeface="宋体" panose="02010600030101010101" pitchFamily="2" charset="-122"/>
            </a:endParaRPr>
          </a:p>
          <a:p>
            <a:pPr marL="268605" lvl="2">
              <a:buFontTx/>
              <a:buNone/>
              <a:defRPr/>
            </a:pPr>
            <a:r>
              <a:rPr lang="zh-CN" altLang="en-US" sz="2400" b="1" dirty="0" smtClean="0">
                <a:solidFill>
                  <a:srgbClr val="3366FF"/>
                </a:solidFill>
                <a:latin typeface="楷体" panose="02010609060101010101" charset="-122"/>
                <a:ea typeface="楷体" panose="02010609060101010101" charset="-122"/>
                <a:cs typeface="楷体" panose="02010609060101010101" charset="-122"/>
              </a:rPr>
              <a:t>设计测试场景以及测试脚本</a:t>
            </a:r>
            <a:endParaRPr lang="zh-CN" altLang="en-US" sz="2400" b="1" dirty="0" smtClean="0">
              <a:solidFill>
                <a:srgbClr val="3366FF"/>
              </a:solidFill>
              <a:latin typeface="楷体" panose="02010609060101010101" charset="-122"/>
              <a:ea typeface="楷体" panose="02010609060101010101" charset="-122"/>
              <a:cs typeface="楷体" panose="02010609060101010101" charset="-122"/>
            </a:endParaRPr>
          </a:p>
          <a:p>
            <a:pPr marL="532130" lvl="1" indent="-532130">
              <a:lnSpc>
                <a:spcPct val="120000"/>
              </a:lnSpc>
              <a:spcBef>
                <a:spcPct val="10000"/>
              </a:spcBef>
              <a:spcAft>
                <a:spcPct val="10000"/>
              </a:spcAft>
              <a:buClr>
                <a:srgbClr val="91AC4E"/>
              </a:buClr>
              <a:buFont typeface="Wingdings" panose="05000000000000000000" pitchFamily="2" charset="2"/>
              <a:buChar char="p"/>
              <a:defRPr/>
            </a:pPr>
            <a:r>
              <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rPr>
              <a:t>数据量设计或加载</a:t>
            </a:r>
            <a:r>
              <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rPr>
              <a:t>.</a:t>
            </a:r>
            <a:endParaRPr lang="en-US" altLang="zh-CN" dirty="0">
              <a:solidFill>
                <a:srgbClr val="0070C0"/>
              </a:solidFill>
              <a:latin typeface="宋体" panose="02010600030101010101" pitchFamily="2" charset="-122"/>
              <a:ea typeface="宋体" panose="02010600030101010101" pitchFamily="2" charset="-122"/>
              <a:cs typeface="宋体" panose="02010600030101010101" pitchFamily="2" charset="-122"/>
            </a:endParaRPr>
          </a:p>
          <a:p>
            <a:pPr marL="532130" lvl="1" indent="-532130">
              <a:lnSpc>
                <a:spcPct val="120000"/>
              </a:lnSpc>
              <a:spcBef>
                <a:spcPct val="10000"/>
              </a:spcBef>
              <a:spcAft>
                <a:spcPct val="10000"/>
              </a:spcAft>
              <a:buClr>
                <a:srgbClr val="91AC4E"/>
              </a:buClr>
              <a:buFont typeface="Wingdings" panose="05000000000000000000" pitchFamily="2" charset="2"/>
              <a:buChar char="p"/>
              <a:defRPr/>
            </a:pPr>
            <a:r>
              <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rPr>
              <a:t>测试环境建立和测试过程分析</a:t>
            </a:r>
            <a:endPar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endParaRPr>
          </a:p>
          <a:p>
            <a:pPr marL="532130" lvl="1" indent="-532130">
              <a:lnSpc>
                <a:spcPct val="120000"/>
              </a:lnSpc>
              <a:spcBef>
                <a:spcPct val="10000"/>
              </a:spcBef>
              <a:spcAft>
                <a:spcPct val="10000"/>
              </a:spcAft>
              <a:buClr>
                <a:srgbClr val="91AC4E"/>
              </a:buClr>
              <a:buFont typeface="Wingdings" panose="05000000000000000000" pitchFamily="2" charset="2"/>
              <a:buChar char="p"/>
              <a:defRPr/>
            </a:pPr>
            <a:r>
              <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rPr>
              <a:t>测试</a:t>
            </a:r>
            <a:r>
              <a:rPr lang="zh-CN" altLang="en-US" dirty="0" smtClean="0">
                <a:solidFill>
                  <a:srgbClr val="0070C0"/>
                </a:solidFill>
                <a:latin typeface="宋体" panose="02010600030101010101" pitchFamily="2" charset="-122"/>
                <a:ea typeface="宋体" panose="02010600030101010101" pitchFamily="2" charset="-122"/>
                <a:cs typeface="宋体" panose="02010600030101010101" pitchFamily="2" charset="-122"/>
              </a:rPr>
              <a:t>脚本设计</a:t>
            </a:r>
            <a:endParaRPr lang="en-US" altLang="zh-CN" dirty="0" smtClean="0">
              <a:solidFill>
                <a:srgbClr val="0070C0"/>
              </a:solidFill>
              <a:latin typeface="宋体" panose="02010600030101010101" pitchFamily="2" charset="-122"/>
              <a:ea typeface="宋体" panose="02010600030101010101" pitchFamily="2" charset="-122"/>
              <a:cs typeface="宋体" panose="02010600030101010101" pitchFamily="2" charset="-122"/>
            </a:endParaRPr>
          </a:p>
          <a:p>
            <a:pPr marL="0" lvl="1" indent="0">
              <a:lnSpc>
                <a:spcPct val="120000"/>
              </a:lnSpc>
              <a:spcBef>
                <a:spcPct val="10000"/>
              </a:spcBef>
              <a:spcAft>
                <a:spcPct val="10000"/>
              </a:spcAft>
              <a:buClr>
                <a:srgbClr val="91AC4E"/>
              </a:buClr>
              <a:buFontTx/>
              <a:buNone/>
              <a:defRPr/>
            </a:pP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pPr marL="268605" lvl="2">
              <a:buFontTx/>
              <a:buNone/>
              <a:defRPr/>
            </a:pPr>
            <a:r>
              <a:rPr lang="zh-CN" altLang="en-US" sz="2400" b="1" dirty="0">
                <a:solidFill>
                  <a:srgbClr val="3366FF"/>
                </a:solidFill>
                <a:latin typeface="楷体" panose="02010609060101010101" charset="-122"/>
                <a:ea typeface="楷体" panose="02010609060101010101" charset="-122"/>
                <a:cs typeface="楷体" panose="02010609060101010101" charset="-122"/>
              </a:rPr>
              <a:t>收集数据和分析结果</a:t>
            </a:r>
            <a:endParaRPr lang="zh-CN" altLang="en-US" sz="2400" b="1" dirty="0">
              <a:solidFill>
                <a:srgbClr val="3366FF"/>
              </a:solidFill>
              <a:latin typeface="楷体" panose="02010609060101010101" charset="-122"/>
              <a:ea typeface="楷体" panose="02010609060101010101" charset="-122"/>
              <a:cs typeface="楷体" panose="02010609060101010101" charset="-122"/>
            </a:endParaRPr>
          </a:p>
          <a:p>
            <a:pPr marL="532130" lvl="1" indent="-532130">
              <a:lnSpc>
                <a:spcPct val="120000"/>
              </a:lnSpc>
              <a:spcBef>
                <a:spcPct val="10000"/>
              </a:spcBef>
              <a:spcAft>
                <a:spcPct val="10000"/>
              </a:spcAft>
              <a:buClr>
                <a:srgbClr val="91AC4E"/>
              </a:buClr>
              <a:buFont typeface="Wingdings" panose="05000000000000000000" pitchFamily="2" charset="2"/>
              <a:buChar char="p"/>
              <a:defRPr/>
            </a:pPr>
            <a:r>
              <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rPr>
              <a:t>性能瓶颈参数</a:t>
            </a:r>
            <a:endPar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endParaRPr>
          </a:p>
          <a:p>
            <a:pPr marL="532130" lvl="1" indent="-532130">
              <a:lnSpc>
                <a:spcPct val="120000"/>
              </a:lnSpc>
              <a:spcBef>
                <a:spcPct val="10000"/>
              </a:spcBef>
              <a:spcAft>
                <a:spcPct val="10000"/>
              </a:spcAft>
              <a:buClr>
                <a:srgbClr val="91AC4E"/>
              </a:buClr>
              <a:buFont typeface="Wingdings" panose="05000000000000000000" pitchFamily="2" charset="2"/>
              <a:buChar char="p"/>
              <a:defRPr/>
            </a:pPr>
            <a:r>
              <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rPr>
              <a:t>优化和对比</a:t>
            </a:r>
            <a:endParaRPr lang="zh-CN" altLang="en-US" dirty="0">
              <a:solidFill>
                <a:srgbClr val="0070C0"/>
              </a:solidFill>
              <a:latin typeface="宋体" panose="02010600030101010101" pitchFamily="2" charset="-122"/>
              <a:ea typeface="宋体" panose="02010600030101010101" pitchFamily="2" charset="-122"/>
              <a:cs typeface="宋体" panose="02010600030101010101" pitchFamily="2" charset="-122"/>
            </a:endParaRPr>
          </a:p>
        </p:txBody>
      </p:sp>
      <p:sp>
        <p:nvSpPr>
          <p:cNvPr id="140290" name="Rectangle 2"/>
          <p:cNvSpPr>
            <a:spLocks noGrp="1" noChangeArrowheads="1"/>
          </p:cNvSpPr>
          <p:nvPr>
            <p:ph type="title"/>
          </p:nvPr>
        </p:nvSpPr>
        <p:spPr>
          <a:xfrm>
            <a:off x="1187450" y="366713"/>
            <a:ext cx="6384925" cy="561975"/>
          </a:xfrm>
        </p:spPr>
        <p:txBody>
          <a:bodyPr/>
          <a:lstStyle/>
          <a:p>
            <a:pPr algn="ctr"/>
            <a:r>
              <a:rPr lang="en-US" altLang="zh-CN" sz="3600" b="1" smtClean="0">
                <a:solidFill>
                  <a:srgbClr val="FFFF00"/>
                </a:solidFill>
              </a:rPr>
              <a:t>DB</a:t>
            </a:r>
            <a:r>
              <a:rPr lang="zh-CN" altLang="en-US" sz="3600" b="1" smtClean="0">
                <a:solidFill>
                  <a:srgbClr val="FFFF00"/>
                </a:solidFill>
              </a:rPr>
              <a:t>性能测试过程和策略</a:t>
            </a:r>
            <a:r>
              <a:rPr lang="zh-CN" altLang="en-US" sz="2400" b="1" smtClean="0">
                <a:solidFill>
                  <a:srgbClr val="FFFF00"/>
                </a:solidFill>
              </a:rPr>
              <a:t>（</a:t>
            </a:r>
            <a:r>
              <a:rPr lang="en-US" altLang="zh-CN" sz="2400" b="1" smtClean="0">
                <a:solidFill>
                  <a:srgbClr val="FFFF00"/>
                </a:solidFill>
              </a:rPr>
              <a:t>2</a:t>
            </a:r>
            <a:r>
              <a:rPr lang="zh-CN" altLang="en-US" sz="2400" b="1" smtClean="0">
                <a:solidFill>
                  <a:srgbClr val="FFFF00"/>
                </a:solidFill>
              </a:rPr>
              <a:t>）</a:t>
            </a:r>
            <a:endParaRPr lang="zh-CN" altLang="en-US" sz="2400" b="1" smtClean="0">
              <a:solidFill>
                <a:srgbClr val="FFFF00"/>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1403350" y="366713"/>
            <a:ext cx="6169025" cy="561975"/>
          </a:xfrm>
        </p:spPr>
        <p:txBody>
          <a:bodyPr/>
          <a:lstStyle/>
          <a:p>
            <a:pPr algn="ctr"/>
            <a:r>
              <a:rPr lang="en-US" altLang="zh-CN" sz="3600" b="1" smtClean="0">
                <a:solidFill>
                  <a:srgbClr val="FFFF00"/>
                </a:solidFill>
              </a:rPr>
              <a:t>Oracle</a:t>
            </a:r>
            <a:r>
              <a:rPr lang="zh-CN" altLang="en-US" sz="3600" b="1" smtClean="0">
                <a:solidFill>
                  <a:srgbClr val="FFFF00"/>
                </a:solidFill>
              </a:rPr>
              <a:t>数据库性能测试</a:t>
            </a:r>
            <a:endParaRPr lang="zh-CN" altLang="en-US" sz="3600" b="1" smtClean="0">
              <a:solidFill>
                <a:srgbClr val="FFFF00"/>
              </a:solidFill>
            </a:endParaRPr>
          </a:p>
        </p:txBody>
      </p:sp>
      <p:sp>
        <p:nvSpPr>
          <p:cNvPr id="24579" name="Rectangle 3"/>
          <p:cNvSpPr>
            <a:spLocks noGrp="1" noChangeArrowheads="1"/>
          </p:cNvSpPr>
          <p:nvPr>
            <p:ph idx="1"/>
          </p:nvPr>
        </p:nvSpPr>
        <p:spPr>
          <a:xfrm>
            <a:off x="971550" y="1628775"/>
            <a:ext cx="7559675" cy="4723765"/>
          </a:xfrm>
        </p:spPr>
        <p:txBody>
          <a:bodyPr/>
          <a:lstStyle/>
          <a:p>
            <a:pPr marL="268605" lvl="2" indent="0" eaLnBrk="1" latinLnBrk="0" hangingPunct="1">
              <a:lnSpc>
                <a:spcPct val="145000"/>
              </a:lnSpc>
              <a:buFontTx/>
              <a:buNone/>
              <a:defRPr/>
            </a:pPr>
            <a:r>
              <a:rPr lang="en-US" altLang="zh-CN" sz="2400" b="1" dirty="0">
                <a:solidFill>
                  <a:srgbClr val="3366FF"/>
                </a:solidFill>
                <a:ea typeface="楷体" panose="02010609060101010101" charset="-122"/>
                <a:cs typeface="楷体" panose="02010609060101010101" charset="-122"/>
              </a:rPr>
              <a:t>Oracle</a:t>
            </a:r>
            <a:r>
              <a:rPr lang="zh-CN" altLang="en-US" sz="2400" b="1" dirty="0">
                <a:solidFill>
                  <a:srgbClr val="3366FF"/>
                </a:solidFill>
                <a:ea typeface="楷体" panose="02010609060101010101" charset="-122"/>
                <a:cs typeface="楷体" panose="02010609060101010101" charset="-122"/>
              </a:rPr>
              <a:t>系统性能测试的</a:t>
            </a:r>
            <a:r>
              <a:rPr lang="zh-CN" altLang="en-US" sz="2400" b="1" dirty="0" smtClean="0">
                <a:solidFill>
                  <a:srgbClr val="3366FF"/>
                </a:solidFill>
                <a:ea typeface="楷体" panose="02010609060101010101" charset="-122"/>
                <a:cs typeface="楷体" panose="02010609060101010101" charset="-122"/>
              </a:rPr>
              <a:t>目标</a:t>
            </a:r>
            <a:endParaRPr lang="en-US" altLang="zh-CN" sz="2400" b="1" dirty="0">
              <a:solidFill>
                <a:srgbClr val="3366FF"/>
              </a:solidFill>
              <a:ea typeface="楷体" panose="02010609060101010101" charset="-122"/>
              <a:cs typeface="楷体" panose="02010609060101010101" charset="-122"/>
            </a:endParaRPr>
          </a:p>
          <a:p>
            <a:pPr marL="532130" lvl="1" indent="0" eaLnBrk="1" latinLnBrk="0" hangingPunct="1">
              <a:lnSpc>
                <a:spcPct val="145000"/>
              </a:lnSpc>
              <a:spcBef>
                <a:spcPct val="10000"/>
              </a:spcBef>
              <a:spcAft>
                <a:spcPct val="10000"/>
              </a:spcAft>
              <a:buClr>
                <a:srgbClr val="91AC4E"/>
              </a:buClr>
              <a:buFont typeface="Wingdings" panose="05000000000000000000" pitchFamily="2" charset="2"/>
              <a:buChar char="p"/>
              <a:defRPr/>
            </a:pPr>
            <a:r>
              <a:rPr lang="zh-CN" altLang="en-US" dirty="0" smtClean="0">
                <a:solidFill>
                  <a:srgbClr val="0070C0"/>
                </a:solidFill>
                <a:ea typeface="宋体" panose="02010600030101010101" pitchFamily="2" charset="-122"/>
                <a:cs typeface="宋体" panose="02010600030101010101" pitchFamily="2" charset="-122"/>
              </a:rPr>
              <a:t>模拟</a:t>
            </a:r>
            <a:r>
              <a:rPr lang="en-US" altLang="zh-CN" dirty="0" smtClean="0">
                <a:solidFill>
                  <a:srgbClr val="0070C0"/>
                </a:solidFill>
                <a:ea typeface="宋体" panose="02010600030101010101" pitchFamily="2" charset="-122"/>
                <a:cs typeface="宋体" panose="02010600030101010101" pitchFamily="2" charset="-122"/>
              </a:rPr>
              <a:t>DB</a:t>
            </a:r>
            <a:r>
              <a:rPr lang="zh-CN" altLang="en-US" dirty="0" smtClean="0">
                <a:solidFill>
                  <a:srgbClr val="0070C0"/>
                </a:solidFill>
                <a:ea typeface="宋体" panose="02010600030101010101" pitchFamily="2" charset="-122"/>
                <a:cs typeface="宋体" panose="02010600030101010101" pitchFamily="2" charset="-122"/>
              </a:rPr>
              <a:t>的数据负载、操作</a:t>
            </a:r>
            <a:r>
              <a:rPr lang="en-US" altLang="zh-CN" dirty="0">
                <a:solidFill>
                  <a:srgbClr val="0070C0"/>
                </a:solidFill>
                <a:ea typeface="宋体" panose="02010600030101010101" pitchFamily="2" charset="-122"/>
                <a:cs typeface="宋体" panose="02010600030101010101" pitchFamily="2" charset="-122"/>
              </a:rPr>
              <a:t>，</a:t>
            </a:r>
            <a:r>
              <a:rPr lang="zh-CN" altLang="en-US" dirty="0" smtClean="0">
                <a:solidFill>
                  <a:srgbClr val="0070C0"/>
                </a:solidFill>
                <a:ea typeface="宋体" panose="02010600030101010101" pitchFamily="2" charset="-122"/>
                <a:cs typeface="宋体" panose="02010600030101010101" pitchFamily="2" charset="-122"/>
              </a:rPr>
              <a:t>获</a:t>
            </a:r>
            <a:r>
              <a:rPr lang="zh-CN" altLang="en-US" dirty="0">
                <a:solidFill>
                  <a:srgbClr val="0070C0"/>
                </a:solidFill>
                <a:ea typeface="宋体" panose="02010600030101010101" pitchFamily="2" charset="-122"/>
                <a:cs typeface="宋体" panose="02010600030101010101" pitchFamily="2" charset="-122"/>
              </a:rPr>
              <a:t>取性能测试数据</a:t>
            </a:r>
            <a:r>
              <a:rPr lang="en-US" altLang="zh-CN" dirty="0">
                <a:solidFill>
                  <a:srgbClr val="0070C0"/>
                </a:solidFill>
                <a:ea typeface="宋体" panose="02010600030101010101" pitchFamily="2" charset="-122"/>
                <a:cs typeface="宋体" panose="02010600030101010101" pitchFamily="2" charset="-122"/>
              </a:rPr>
              <a:t>, </a:t>
            </a:r>
            <a:r>
              <a:rPr lang="zh-CN" altLang="en-US" dirty="0">
                <a:solidFill>
                  <a:srgbClr val="0070C0"/>
                </a:solidFill>
                <a:ea typeface="宋体" panose="02010600030101010101" pitchFamily="2" charset="-122"/>
                <a:cs typeface="宋体" panose="02010600030101010101" pitchFamily="2" charset="-122"/>
              </a:rPr>
              <a:t>帮助开发和</a:t>
            </a:r>
            <a:r>
              <a:rPr lang="en-US" altLang="zh-CN" dirty="0">
                <a:solidFill>
                  <a:srgbClr val="0070C0"/>
                </a:solidFill>
                <a:ea typeface="宋体" panose="02010600030101010101" pitchFamily="2" charset="-122"/>
                <a:cs typeface="宋体" panose="02010600030101010101" pitchFamily="2" charset="-122"/>
              </a:rPr>
              <a:t>DBA</a:t>
            </a:r>
            <a:r>
              <a:rPr lang="zh-CN" altLang="en-US" dirty="0" smtClean="0">
                <a:solidFill>
                  <a:srgbClr val="0070C0"/>
                </a:solidFill>
                <a:ea typeface="宋体" panose="02010600030101010101" pitchFamily="2" charset="-122"/>
                <a:cs typeface="宋体" panose="02010600030101010101" pitchFamily="2" charset="-122"/>
              </a:rPr>
              <a:t>来优化和调整数据库及其应用程序</a:t>
            </a:r>
            <a:endParaRPr lang="en-US" altLang="zh-CN" dirty="0">
              <a:solidFill>
                <a:srgbClr val="0070C0"/>
              </a:solidFill>
              <a:ea typeface="宋体" panose="02010600030101010101" pitchFamily="2" charset="-122"/>
              <a:cs typeface="宋体" panose="02010600030101010101" pitchFamily="2" charset="-122"/>
            </a:endParaRPr>
          </a:p>
          <a:p>
            <a:pPr marL="532130" lvl="1" indent="0" eaLnBrk="1" latinLnBrk="0" hangingPunct="1">
              <a:lnSpc>
                <a:spcPct val="145000"/>
              </a:lnSpc>
              <a:spcBef>
                <a:spcPct val="10000"/>
              </a:spcBef>
              <a:spcAft>
                <a:spcPct val="10000"/>
              </a:spcAft>
              <a:buClr>
                <a:srgbClr val="91AC4E"/>
              </a:buClr>
              <a:buFont typeface="Wingdings" panose="05000000000000000000" pitchFamily="2" charset="2"/>
              <a:buChar char="p"/>
              <a:defRPr/>
            </a:pPr>
            <a:r>
              <a:rPr lang="zh-CN" altLang="en-US" dirty="0">
                <a:solidFill>
                  <a:srgbClr val="0070C0"/>
                </a:solidFill>
                <a:ea typeface="宋体" panose="02010600030101010101" pitchFamily="2" charset="-122"/>
                <a:cs typeface="宋体" panose="02010600030101010101" pitchFamily="2" charset="-122"/>
              </a:rPr>
              <a:t>最终的结果是获取更快的数据库响应速度或者更高吞度</a:t>
            </a:r>
            <a:r>
              <a:rPr lang="zh-CN" altLang="en-US" dirty="0" smtClean="0">
                <a:solidFill>
                  <a:srgbClr val="0070C0"/>
                </a:solidFill>
                <a:ea typeface="宋体" panose="02010600030101010101" pitchFamily="2" charset="-122"/>
                <a:cs typeface="宋体" panose="02010600030101010101" pitchFamily="2" charset="-122"/>
              </a:rPr>
              <a:t>能力</a:t>
            </a:r>
            <a:endParaRPr lang="en-US" altLang="zh-CN" dirty="0">
              <a:ea typeface="宋体" panose="02010600030101010101" pitchFamily="2" charset="-122"/>
              <a:cs typeface="宋体" panose="02010600030101010101" pitchFamily="2" charset="-122"/>
            </a:endParaRPr>
          </a:p>
          <a:p>
            <a:pPr marL="285750" lvl="1" indent="0" eaLnBrk="1" latinLnBrk="0" hangingPunct="1">
              <a:lnSpc>
                <a:spcPct val="145000"/>
              </a:lnSpc>
              <a:buFontTx/>
              <a:buNone/>
              <a:defRPr/>
            </a:pPr>
            <a:r>
              <a:rPr lang="en-US" altLang="zh-CN" sz="2400" b="1" dirty="0">
                <a:solidFill>
                  <a:srgbClr val="3366FF"/>
                </a:solidFill>
                <a:ea typeface="楷体" panose="02010609060101010101" charset="-122"/>
                <a:cs typeface="楷体" panose="02010609060101010101" charset="-122"/>
              </a:rPr>
              <a:t>Oracle</a:t>
            </a:r>
            <a:r>
              <a:rPr lang="zh-CN" altLang="en-US" sz="2400" b="1" dirty="0">
                <a:solidFill>
                  <a:srgbClr val="3366FF"/>
                </a:solidFill>
                <a:ea typeface="楷体" panose="02010609060101010101" charset="-122"/>
                <a:cs typeface="楷体" panose="02010609060101010101" charset="-122"/>
              </a:rPr>
              <a:t>系统性能测试的本质</a:t>
            </a:r>
            <a:endParaRPr lang="zh-CN" altLang="en-US" sz="2400" b="1" dirty="0">
              <a:solidFill>
                <a:srgbClr val="3366FF"/>
              </a:solidFill>
              <a:ea typeface="楷体" panose="02010609060101010101" charset="-122"/>
              <a:cs typeface="楷体" panose="02010609060101010101" charset="-122"/>
            </a:endParaRPr>
          </a:p>
          <a:p>
            <a:pPr marL="532130" lvl="1" indent="0" eaLnBrk="1" latinLnBrk="0" hangingPunct="1">
              <a:lnSpc>
                <a:spcPct val="145000"/>
              </a:lnSpc>
              <a:spcBef>
                <a:spcPct val="10000"/>
              </a:spcBef>
              <a:spcAft>
                <a:spcPct val="10000"/>
              </a:spcAft>
              <a:buClr>
                <a:srgbClr val="91AC4E"/>
              </a:buClr>
              <a:buFont typeface="Wingdings" panose="05000000000000000000" pitchFamily="2" charset="2"/>
              <a:buChar char="p"/>
              <a:defRPr/>
            </a:pPr>
            <a:r>
              <a:rPr lang="zh-CN" altLang="en-US" dirty="0">
                <a:solidFill>
                  <a:srgbClr val="0070C0"/>
                </a:solidFill>
                <a:ea typeface="宋体" panose="02010600030101010101" pitchFamily="2" charset="-122"/>
                <a:cs typeface="宋体" panose="02010600030101010101" pitchFamily="2" charset="-122"/>
              </a:rPr>
              <a:t>硬件 </a:t>
            </a:r>
            <a:r>
              <a:rPr lang="en-US" altLang="zh-CN" dirty="0">
                <a:solidFill>
                  <a:srgbClr val="0070C0"/>
                </a:solidFill>
                <a:ea typeface="宋体" panose="02010600030101010101" pitchFamily="2" charset="-122"/>
                <a:cs typeface="宋体" panose="02010600030101010101" pitchFamily="2" charset="-122"/>
              </a:rPr>
              <a:t>(CPU, Memory, I/O</a:t>
            </a:r>
            <a:r>
              <a:rPr lang="zh-CN" altLang="en-US" dirty="0">
                <a:solidFill>
                  <a:srgbClr val="0070C0"/>
                </a:solidFill>
                <a:ea typeface="宋体" panose="02010600030101010101" pitchFamily="2" charset="-122"/>
                <a:cs typeface="宋体" panose="02010600030101010101" pitchFamily="2" charset="-122"/>
              </a:rPr>
              <a:t>竞争等</a:t>
            </a:r>
            <a:r>
              <a:rPr lang="en-US" altLang="zh-CN" dirty="0">
                <a:solidFill>
                  <a:srgbClr val="0070C0"/>
                </a:solidFill>
                <a:ea typeface="宋体" panose="02010600030101010101" pitchFamily="2" charset="-122"/>
                <a:cs typeface="宋体" panose="02010600030101010101" pitchFamily="2" charset="-122"/>
              </a:rPr>
              <a:t>)</a:t>
            </a:r>
            <a:endParaRPr lang="en-US" altLang="zh-CN" dirty="0">
              <a:solidFill>
                <a:srgbClr val="0070C0"/>
              </a:solidFill>
              <a:ea typeface="宋体" panose="02010600030101010101" pitchFamily="2" charset="-122"/>
              <a:cs typeface="宋体" panose="02010600030101010101" pitchFamily="2" charset="-122"/>
            </a:endParaRPr>
          </a:p>
          <a:p>
            <a:pPr marL="532130" lvl="1" indent="0" eaLnBrk="1" latinLnBrk="0" hangingPunct="1">
              <a:lnSpc>
                <a:spcPct val="145000"/>
              </a:lnSpc>
              <a:spcBef>
                <a:spcPct val="10000"/>
              </a:spcBef>
              <a:spcAft>
                <a:spcPct val="10000"/>
              </a:spcAft>
              <a:buClr>
                <a:srgbClr val="91AC4E"/>
              </a:buClr>
              <a:buFont typeface="Wingdings" panose="05000000000000000000" pitchFamily="2" charset="2"/>
              <a:buChar char="p"/>
              <a:defRPr/>
            </a:pPr>
            <a:r>
              <a:rPr lang="zh-CN" altLang="en-US" dirty="0">
                <a:solidFill>
                  <a:srgbClr val="0070C0"/>
                </a:solidFill>
                <a:ea typeface="宋体" panose="02010600030101010101" pitchFamily="2" charset="-122"/>
                <a:cs typeface="宋体" panose="02010600030101010101" pitchFamily="2" charset="-122"/>
              </a:rPr>
              <a:t>系统配置 </a:t>
            </a:r>
            <a:r>
              <a:rPr lang="en-US" altLang="zh-CN" dirty="0">
                <a:solidFill>
                  <a:srgbClr val="0070C0"/>
                </a:solidFill>
                <a:ea typeface="宋体" panose="02010600030101010101" pitchFamily="2" charset="-122"/>
                <a:cs typeface="宋体" panose="02010600030101010101" pitchFamily="2" charset="-122"/>
              </a:rPr>
              <a:t>(SGA/PGA)</a:t>
            </a:r>
            <a:endParaRPr lang="en-US" altLang="zh-CN" dirty="0">
              <a:solidFill>
                <a:srgbClr val="0070C0"/>
              </a:solidFill>
              <a:ea typeface="宋体" panose="02010600030101010101" pitchFamily="2" charset="-122"/>
              <a:cs typeface="宋体" panose="02010600030101010101" pitchFamily="2" charset="-122"/>
            </a:endParaRPr>
          </a:p>
          <a:p>
            <a:pPr marL="532130" lvl="1" indent="0" eaLnBrk="1" latinLnBrk="0" hangingPunct="1">
              <a:lnSpc>
                <a:spcPct val="145000"/>
              </a:lnSpc>
              <a:spcBef>
                <a:spcPct val="10000"/>
              </a:spcBef>
              <a:spcAft>
                <a:spcPct val="10000"/>
              </a:spcAft>
              <a:buClr>
                <a:srgbClr val="91AC4E"/>
              </a:buClr>
              <a:buFont typeface="Wingdings" panose="05000000000000000000" pitchFamily="2" charset="2"/>
              <a:buChar char="p"/>
              <a:defRPr/>
            </a:pPr>
            <a:r>
              <a:rPr lang="zh-CN" altLang="en-US" dirty="0">
                <a:solidFill>
                  <a:srgbClr val="0070C0"/>
                </a:solidFill>
                <a:ea typeface="宋体" panose="02010600030101010101" pitchFamily="2" charset="-122"/>
                <a:cs typeface="宋体" panose="02010600030101010101" pitchFamily="2" charset="-122"/>
              </a:rPr>
              <a:t>应用程序</a:t>
            </a:r>
            <a:r>
              <a:rPr lang="en-US" altLang="zh-CN" dirty="0">
                <a:solidFill>
                  <a:srgbClr val="0070C0"/>
                </a:solidFill>
                <a:ea typeface="宋体" panose="02010600030101010101" pitchFamily="2" charset="-122"/>
                <a:cs typeface="宋体" panose="02010600030101010101" pitchFamily="2" charset="-122"/>
              </a:rPr>
              <a:t>(SQL, PL-SQL)</a:t>
            </a:r>
            <a:endParaRPr lang="en-US" altLang="zh-CN" dirty="0">
              <a:solidFill>
                <a:srgbClr val="0070C0"/>
              </a:solidFill>
              <a:ea typeface="宋体" panose="02010600030101010101" pitchFamily="2" charset="-122"/>
              <a:cs typeface="宋体" panose="02010600030101010101" pitchFamily="2" charset="-122"/>
            </a:endParaRPr>
          </a:p>
          <a:p>
            <a:pPr marL="532130" lvl="1" indent="0" eaLnBrk="1" latinLnBrk="0" hangingPunct="1">
              <a:lnSpc>
                <a:spcPct val="145000"/>
              </a:lnSpc>
              <a:spcBef>
                <a:spcPct val="10000"/>
              </a:spcBef>
              <a:spcAft>
                <a:spcPct val="10000"/>
              </a:spcAft>
              <a:buClr>
                <a:srgbClr val="91AC4E"/>
              </a:buClr>
              <a:buFont typeface="Wingdings" panose="05000000000000000000" pitchFamily="2" charset="2"/>
              <a:buChar char="p"/>
              <a:defRPr/>
            </a:pPr>
            <a:r>
              <a:rPr lang="zh-CN" altLang="en-US" dirty="0">
                <a:solidFill>
                  <a:srgbClr val="0070C0"/>
                </a:solidFill>
                <a:ea typeface="宋体" panose="02010600030101010101" pitchFamily="2" charset="-122"/>
                <a:cs typeface="宋体" panose="02010600030101010101" pitchFamily="2" charset="-122"/>
              </a:rPr>
              <a:t>网络连接</a:t>
            </a:r>
            <a:endParaRPr lang="en-US" altLang="zh-CN" dirty="0">
              <a:solidFill>
                <a:srgbClr val="0070C0"/>
              </a:solidFill>
              <a:ea typeface="宋体" panose="02010600030101010101" pitchFamily="2" charset="-122"/>
              <a:cs typeface="宋体" panose="02010600030101010101" pitchFamily="2" charset="-122"/>
            </a:endParaRPr>
          </a:p>
          <a:p>
            <a:pPr>
              <a:buFont typeface="Wingdings" panose="05000000000000000000" pitchFamily="2" charset="2"/>
              <a:buNone/>
              <a:defRPr/>
            </a:pPr>
            <a:endParaRPr lang="en-US" altLang="zh-CN" sz="2400" b="1" dirty="0" smtClean="0">
              <a:solidFill>
                <a:srgbClr val="0070C0"/>
              </a:solidFill>
              <a:ea typeface="宋体" panose="02010600030101010101" pitchFamily="2" charset="-122"/>
              <a:cs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ChangeArrowheads="1"/>
          </p:cNvSpPr>
          <p:nvPr>
            <p:ph type="title"/>
          </p:nvPr>
        </p:nvSpPr>
        <p:spPr>
          <a:xfrm>
            <a:off x="1187450" y="366713"/>
            <a:ext cx="6384925" cy="561975"/>
          </a:xfrm>
        </p:spPr>
        <p:txBody>
          <a:bodyPr/>
          <a:lstStyle/>
          <a:p>
            <a:pPr algn="ctr"/>
            <a:r>
              <a:rPr lang="en-US" altLang="zh-CN" sz="3600" b="1" smtClean="0">
                <a:solidFill>
                  <a:srgbClr val="FFFF00"/>
                </a:solidFill>
              </a:rPr>
              <a:t>Oracle</a:t>
            </a:r>
            <a:r>
              <a:rPr lang="zh-CN" altLang="en-US" sz="3600" b="1" smtClean="0">
                <a:solidFill>
                  <a:srgbClr val="FFFF00"/>
                </a:solidFill>
              </a:rPr>
              <a:t>系统性能测试的范围</a:t>
            </a:r>
            <a:endParaRPr lang="zh-CN" altLang="en-US" sz="3600" b="1" smtClean="0">
              <a:solidFill>
                <a:srgbClr val="FFFF00"/>
              </a:solidFill>
            </a:endParaRPr>
          </a:p>
        </p:txBody>
      </p:sp>
      <p:sp>
        <p:nvSpPr>
          <p:cNvPr id="144386" name="Rectangle 3"/>
          <p:cNvSpPr>
            <a:spLocks noGrp="1" noChangeArrowheads="1"/>
          </p:cNvSpPr>
          <p:nvPr>
            <p:ph type="body" idx="1"/>
          </p:nvPr>
        </p:nvSpPr>
        <p:spPr>
          <a:xfrm>
            <a:off x="395288" y="1341438"/>
            <a:ext cx="8137525" cy="5256212"/>
          </a:xfrm>
        </p:spPr>
        <p:txBody>
          <a:bodyPr/>
          <a:lstStyle/>
          <a:p>
            <a:pPr lvl="2">
              <a:buFontTx/>
              <a:buNone/>
            </a:pPr>
            <a:r>
              <a:rPr lang="zh-CN" altLang="en-US" sz="2400" b="1" smtClean="0">
                <a:solidFill>
                  <a:srgbClr val="3366FF"/>
                </a:solidFill>
                <a:ea typeface="楷体" panose="02010609060101010101" charset="-122"/>
                <a:cs typeface="楷体" panose="02010609060101010101" charset="-122"/>
              </a:rPr>
              <a:t>应用程序调优</a:t>
            </a:r>
            <a:r>
              <a:rPr lang="en-US" altLang="zh-CN" sz="2400" b="1" smtClean="0">
                <a:solidFill>
                  <a:srgbClr val="3366FF"/>
                </a:solidFill>
                <a:ea typeface="楷体" panose="02010609060101010101" charset="-122"/>
                <a:cs typeface="楷体" panose="02010609060101010101" charset="-122"/>
              </a:rPr>
              <a:t>-For Application developer</a:t>
            </a:r>
            <a:endParaRPr lang="en-US" altLang="zh-CN" sz="2400" b="1" smtClean="0">
              <a:solidFill>
                <a:srgbClr val="3366FF"/>
              </a:solidFill>
              <a:ea typeface="楷体" panose="02010609060101010101" charset="-122"/>
              <a:cs typeface="楷体" panose="02010609060101010101" charset="-122"/>
            </a:endParaRPr>
          </a:p>
          <a:p>
            <a:pPr marL="1430655" lvl="1" indent="-357505">
              <a:lnSpc>
                <a:spcPct val="120000"/>
              </a:lnSpc>
              <a:spcBef>
                <a:spcPct val="10000"/>
              </a:spcBef>
              <a:spcAft>
                <a:spcPct val="10000"/>
              </a:spcAft>
              <a:buClr>
                <a:srgbClr val="91AC4E"/>
              </a:buClr>
              <a:buFont typeface="Wingdings" panose="05000000000000000000" pitchFamily="2" charset="2"/>
              <a:buChar char="p"/>
            </a:pPr>
            <a:r>
              <a:rPr lang="en-US" altLang="zh-CN" smtClean="0">
                <a:solidFill>
                  <a:srgbClr val="0070C0"/>
                </a:solidFill>
                <a:ea typeface="宋体" panose="02010600030101010101" pitchFamily="2" charset="-122"/>
              </a:rPr>
              <a:t>SQL</a:t>
            </a:r>
            <a:r>
              <a:rPr lang="zh-CN" altLang="en-US" smtClean="0">
                <a:solidFill>
                  <a:srgbClr val="0070C0"/>
                </a:solidFill>
                <a:ea typeface="宋体" panose="02010600030101010101" pitchFamily="2" charset="-122"/>
              </a:rPr>
              <a:t>语句测试调优</a:t>
            </a:r>
            <a:endParaRPr lang="zh-CN" altLang="en-US" smtClean="0">
              <a:solidFill>
                <a:srgbClr val="0070C0"/>
              </a:solidFill>
              <a:ea typeface="宋体" panose="02010600030101010101" pitchFamily="2" charset="-122"/>
            </a:endParaRPr>
          </a:p>
          <a:p>
            <a:pPr marL="1430655" lvl="1" indent="-357505">
              <a:lnSpc>
                <a:spcPct val="120000"/>
              </a:lnSpc>
              <a:spcBef>
                <a:spcPct val="10000"/>
              </a:spcBef>
              <a:spcAft>
                <a:spcPct val="10000"/>
              </a:spcAft>
              <a:buClr>
                <a:srgbClr val="91AC4E"/>
              </a:buClr>
              <a:buFont typeface="Wingdings" panose="05000000000000000000" pitchFamily="2" charset="2"/>
              <a:buChar char="p"/>
            </a:pPr>
            <a:r>
              <a:rPr lang="en-US" altLang="zh-CN" smtClean="0">
                <a:solidFill>
                  <a:srgbClr val="0070C0"/>
                </a:solidFill>
                <a:ea typeface="宋体" panose="02010600030101010101" pitchFamily="2" charset="-122"/>
              </a:rPr>
              <a:t>Thin, OCI</a:t>
            </a:r>
            <a:r>
              <a:rPr lang="zh-CN" altLang="en-US" smtClean="0">
                <a:solidFill>
                  <a:srgbClr val="0070C0"/>
                </a:solidFill>
                <a:ea typeface="宋体" panose="02010600030101010101" pitchFamily="2" charset="-122"/>
              </a:rPr>
              <a:t>测试</a:t>
            </a:r>
            <a:endParaRPr lang="zh-CN" altLang="en-US" smtClean="0">
              <a:solidFill>
                <a:srgbClr val="0070C0"/>
              </a:solidFill>
              <a:ea typeface="宋体" panose="02010600030101010101" pitchFamily="2" charset="-122"/>
            </a:endParaRPr>
          </a:p>
          <a:p>
            <a:pPr lvl="2">
              <a:buFontTx/>
              <a:buNone/>
            </a:pPr>
            <a:r>
              <a:rPr lang="en-US" altLang="zh-CN" sz="2400" b="1" smtClean="0">
                <a:solidFill>
                  <a:srgbClr val="3366FF"/>
                </a:solidFill>
                <a:ea typeface="楷体" panose="02010609060101010101" charset="-122"/>
                <a:cs typeface="楷体" panose="02010609060101010101" charset="-122"/>
              </a:rPr>
              <a:t>Schema </a:t>
            </a:r>
            <a:r>
              <a:rPr lang="zh-CN" altLang="en-US" sz="2400" b="1" smtClean="0">
                <a:solidFill>
                  <a:srgbClr val="3366FF"/>
                </a:solidFill>
                <a:ea typeface="楷体" panose="02010609060101010101" charset="-122"/>
                <a:cs typeface="楷体" panose="02010609060101010101" charset="-122"/>
              </a:rPr>
              <a:t>对象调优</a:t>
            </a:r>
            <a:r>
              <a:rPr lang="en-US" altLang="zh-CN" sz="2400" b="1" smtClean="0">
                <a:solidFill>
                  <a:srgbClr val="3366FF"/>
                </a:solidFill>
                <a:ea typeface="楷体" panose="02010609060101010101" charset="-122"/>
                <a:cs typeface="楷体" panose="02010609060101010101" charset="-122"/>
              </a:rPr>
              <a:t>-For Database developer</a:t>
            </a:r>
            <a:endParaRPr lang="en-US" altLang="zh-CN" sz="2400" b="1" smtClean="0">
              <a:solidFill>
                <a:srgbClr val="3366FF"/>
              </a:solidFill>
              <a:ea typeface="楷体" panose="02010609060101010101" charset="-122"/>
              <a:cs typeface="楷体" panose="02010609060101010101" charset="-122"/>
            </a:endParaRPr>
          </a:p>
          <a:p>
            <a:pPr marL="1430655" lvl="1" indent="-357505">
              <a:lnSpc>
                <a:spcPct val="120000"/>
              </a:lnSpc>
              <a:spcBef>
                <a:spcPct val="10000"/>
              </a:spcBef>
              <a:spcAft>
                <a:spcPct val="10000"/>
              </a:spcAft>
              <a:buClr>
                <a:srgbClr val="91AC4E"/>
              </a:buClr>
              <a:buFont typeface="Wingdings" panose="05000000000000000000" pitchFamily="2" charset="2"/>
              <a:buChar char="p"/>
            </a:pPr>
            <a:r>
              <a:rPr lang="en-US" altLang="zh-CN" smtClean="0">
                <a:solidFill>
                  <a:srgbClr val="0070C0"/>
                </a:solidFill>
                <a:ea typeface="宋体" panose="02010600030101010101" pitchFamily="2" charset="-122"/>
              </a:rPr>
              <a:t>Schema(</a:t>
            </a:r>
            <a:r>
              <a:rPr lang="zh-CN" altLang="en-US" smtClean="0">
                <a:solidFill>
                  <a:srgbClr val="0070C0"/>
                </a:solidFill>
                <a:ea typeface="宋体" panose="02010600030101010101" pitchFamily="2" charset="-122"/>
              </a:rPr>
              <a:t>表</a:t>
            </a:r>
            <a:r>
              <a:rPr lang="en-US" altLang="zh-CN" smtClean="0">
                <a:solidFill>
                  <a:srgbClr val="0070C0"/>
                </a:solidFill>
                <a:ea typeface="宋体" panose="02010600030101010101" pitchFamily="2" charset="-122"/>
              </a:rPr>
              <a:t>,</a:t>
            </a:r>
            <a:r>
              <a:rPr lang="zh-CN" altLang="en-US" smtClean="0">
                <a:solidFill>
                  <a:srgbClr val="0070C0"/>
                </a:solidFill>
                <a:ea typeface="宋体" panose="02010600030101010101" pitchFamily="2" charset="-122"/>
              </a:rPr>
              <a:t>索引</a:t>
            </a:r>
            <a:r>
              <a:rPr lang="en-US" altLang="zh-CN" smtClean="0">
                <a:solidFill>
                  <a:srgbClr val="0070C0"/>
                </a:solidFill>
                <a:ea typeface="宋体" panose="02010600030101010101" pitchFamily="2" charset="-122"/>
              </a:rPr>
              <a:t>,</a:t>
            </a:r>
            <a:r>
              <a:rPr lang="zh-CN" altLang="en-US" smtClean="0">
                <a:solidFill>
                  <a:srgbClr val="0070C0"/>
                </a:solidFill>
                <a:ea typeface="宋体" panose="02010600030101010101" pitchFamily="2" charset="-122"/>
              </a:rPr>
              <a:t>存储过程</a:t>
            </a:r>
            <a:r>
              <a:rPr lang="en-US" altLang="zh-CN" smtClean="0">
                <a:solidFill>
                  <a:srgbClr val="0070C0"/>
                </a:solidFill>
                <a:ea typeface="宋体" panose="02010600030101010101" pitchFamily="2" charset="-122"/>
              </a:rPr>
              <a:t>)</a:t>
            </a:r>
            <a:r>
              <a:rPr lang="zh-CN" altLang="en-US" smtClean="0">
                <a:solidFill>
                  <a:srgbClr val="0070C0"/>
                </a:solidFill>
                <a:ea typeface="宋体" panose="02010600030101010101" pitchFamily="2" charset="-122"/>
              </a:rPr>
              <a:t>设计</a:t>
            </a:r>
            <a:endParaRPr lang="zh-CN" altLang="en-US" smtClean="0">
              <a:solidFill>
                <a:srgbClr val="0070C0"/>
              </a:solidFill>
              <a:ea typeface="宋体" panose="02010600030101010101" pitchFamily="2" charset="-122"/>
            </a:endParaRPr>
          </a:p>
          <a:p>
            <a:pPr marL="1430655" lvl="1" indent="-357505">
              <a:lnSpc>
                <a:spcPct val="120000"/>
              </a:lnSpc>
              <a:spcBef>
                <a:spcPct val="10000"/>
              </a:spcBef>
              <a:spcAft>
                <a:spcPct val="10000"/>
              </a:spcAft>
              <a:buClr>
                <a:srgbClr val="91AC4E"/>
              </a:buClr>
              <a:buFont typeface="Wingdings" panose="05000000000000000000" pitchFamily="2" charset="2"/>
              <a:buChar char="p"/>
            </a:pPr>
            <a:r>
              <a:rPr lang="en-US" altLang="zh-CN" smtClean="0">
                <a:solidFill>
                  <a:srgbClr val="0070C0"/>
                </a:solidFill>
                <a:ea typeface="宋体" panose="02010600030101010101" pitchFamily="2" charset="-122"/>
              </a:rPr>
              <a:t>PL-SQL</a:t>
            </a:r>
            <a:r>
              <a:rPr lang="zh-CN" altLang="en-US" smtClean="0">
                <a:solidFill>
                  <a:srgbClr val="0070C0"/>
                </a:solidFill>
                <a:ea typeface="宋体" panose="02010600030101010101" pitchFamily="2" charset="-122"/>
              </a:rPr>
              <a:t>语句和调用</a:t>
            </a:r>
            <a:endParaRPr lang="zh-CN" altLang="en-US" smtClean="0">
              <a:solidFill>
                <a:srgbClr val="0070C0"/>
              </a:solidFill>
              <a:ea typeface="宋体" panose="02010600030101010101" pitchFamily="2" charset="-122"/>
            </a:endParaRPr>
          </a:p>
          <a:p>
            <a:pPr marL="1430655" lvl="1" indent="-357505">
              <a:lnSpc>
                <a:spcPct val="120000"/>
              </a:lnSpc>
              <a:spcBef>
                <a:spcPct val="10000"/>
              </a:spcBef>
              <a:spcAft>
                <a:spcPct val="10000"/>
              </a:spcAft>
              <a:buClr>
                <a:srgbClr val="91AC4E"/>
              </a:buClr>
              <a:buFont typeface="Wingdings" panose="05000000000000000000" pitchFamily="2" charset="2"/>
              <a:buChar char="p"/>
            </a:pPr>
            <a:r>
              <a:rPr lang="zh-CN" altLang="en-US" smtClean="0">
                <a:solidFill>
                  <a:srgbClr val="0070C0"/>
                </a:solidFill>
                <a:ea typeface="宋体" panose="02010600030101010101" pitchFamily="2" charset="-122"/>
              </a:rPr>
              <a:t>数据复制</a:t>
            </a:r>
            <a:endParaRPr lang="zh-CN" altLang="en-US" smtClean="0">
              <a:solidFill>
                <a:srgbClr val="0070C0"/>
              </a:solidFill>
              <a:ea typeface="宋体" panose="02010600030101010101" pitchFamily="2" charset="-122"/>
            </a:endParaRPr>
          </a:p>
          <a:p>
            <a:pPr lvl="2">
              <a:buFontTx/>
              <a:buNone/>
            </a:pPr>
            <a:r>
              <a:rPr lang="zh-CN" altLang="en-US" sz="2400" b="1" smtClean="0">
                <a:solidFill>
                  <a:srgbClr val="3366FF"/>
                </a:solidFill>
                <a:ea typeface="楷体" panose="02010609060101010101" charset="-122"/>
                <a:cs typeface="楷体" panose="02010609060101010101" charset="-122"/>
              </a:rPr>
              <a:t>系统参数调优</a:t>
            </a:r>
            <a:r>
              <a:rPr lang="en-US" altLang="zh-CN" sz="2400" b="1" smtClean="0">
                <a:solidFill>
                  <a:srgbClr val="3366FF"/>
                </a:solidFill>
                <a:ea typeface="楷体" panose="02010609060101010101" charset="-122"/>
                <a:cs typeface="楷体" panose="02010609060101010101" charset="-122"/>
              </a:rPr>
              <a:t>-For DBA</a:t>
            </a:r>
            <a:endParaRPr lang="en-US" altLang="zh-CN" sz="2400" b="1" smtClean="0">
              <a:solidFill>
                <a:srgbClr val="3366FF"/>
              </a:solidFill>
              <a:ea typeface="楷体" panose="02010609060101010101" charset="-122"/>
              <a:cs typeface="楷体" panose="02010609060101010101" charset="-122"/>
            </a:endParaRPr>
          </a:p>
          <a:p>
            <a:pPr marL="1430655" lvl="1" indent="-357505">
              <a:lnSpc>
                <a:spcPct val="120000"/>
              </a:lnSpc>
              <a:spcBef>
                <a:spcPct val="10000"/>
              </a:spcBef>
              <a:spcAft>
                <a:spcPct val="10000"/>
              </a:spcAft>
              <a:buClr>
                <a:srgbClr val="91AC4E"/>
              </a:buClr>
              <a:buFont typeface="Wingdings" panose="05000000000000000000" pitchFamily="2" charset="2"/>
              <a:buChar char="p"/>
            </a:pPr>
            <a:r>
              <a:rPr lang="zh-CN" altLang="en-US" smtClean="0">
                <a:solidFill>
                  <a:srgbClr val="0070C0"/>
                </a:solidFill>
                <a:ea typeface="宋体" panose="02010600030101010101" pitchFamily="2" charset="-122"/>
              </a:rPr>
              <a:t>内存</a:t>
            </a:r>
            <a:r>
              <a:rPr lang="en-US" altLang="zh-CN" smtClean="0">
                <a:solidFill>
                  <a:srgbClr val="0070C0"/>
                </a:solidFill>
                <a:ea typeface="宋体" panose="02010600030101010101" pitchFamily="2" charset="-122"/>
              </a:rPr>
              <a:t>/CPU/I/O</a:t>
            </a:r>
            <a:r>
              <a:rPr lang="zh-CN" altLang="en-US" smtClean="0">
                <a:solidFill>
                  <a:srgbClr val="0070C0"/>
                </a:solidFill>
                <a:ea typeface="宋体" panose="02010600030101010101" pitchFamily="2" charset="-122"/>
              </a:rPr>
              <a:t>竞争</a:t>
            </a:r>
            <a:r>
              <a:rPr lang="en-US" altLang="zh-CN" smtClean="0">
                <a:solidFill>
                  <a:srgbClr val="0070C0"/>
                </a:solidFill>
                <a:ea typeface="宋体" panose="02010600030101010101" pitchFamily="2" charset="-122"/>
              </a:rPr>
              <a:t>/</a:t>
            </a:r>
            <a:r>
              <a:rPr lang="zh-CN" altLang="en-US" smtClean="0">
                <a:solidFill>
                  <a:srgbClr val="0070C0"/>
                </a:solidFill>
                <a:ea typeface="宋体" panose="02010600030101010101" pitchFamily="2" charset="-122"/>
              </a:rPr>
              <a:t>网络</a:t>
            </a:r>
            <a:endParaRPr lang="zh-CN" altLang="en-US" smtClean="0">
              <a:solidFill>
                <a:srgbClr val="0070C0"/>
              </a:solidFill>
              <a:ea typeface="宋体" panose="02010600030101010101" pitchFamily="2" charset="-122"/>
            </a:endParaRPr>
          </a:p>
          <a:p>
            <a:pPr marL="1430655" lvl="1" indent="-357505">
              <a:lnSpc>
                <a:spcPct val="120000"/>
              </a:lnSpc>
              <a:spcBef>
                <a:spcPct val="10000"/>
              </a:spcBef>
              <a:spcAft>
                <a:spcPct val="10000"/>
              </a:spcAft>
              <a:buClr>
                <a:srgbClr val="91AC4E"/>
              </a:buClr>
              <a:buFont typeface="Wingdings" panose="05000000000000000000" pitchFamily="2" charset="2"/>
              <a:buChar char="p"/>
            </a:pPr>
            <a:r>
              <a:rPr lang="en-US" altLang="zh-CN" smtClean="0">
                <a:solidFill>
                  <a:srgbClr val="0070C0"/>
                </a:solidFill>
                <a:ea typeface="宋体" panose="02010600030101010101" pitchFamily="2" charset="-122"/>
              </a:rPr>
              <a:t>SGA</a:t>
            </a:r>
            <a:r>
              <a:rPr lang="zh-CN" altLang="en-US" smtClean="0">
                <a:solidFill>
                  <a:srgbClr val="0070C0"/>
                </a:solidFill>
                <a:ea typeface="宋体" panose="02010600030101010101" pitchFamily="2" charset="-122"/>
              </a:rPr>
              <a:t>配置</a:t>
            </a:r>
            <a:endParaRPr lang="zh-CN" altLang="en-US" smtClean="0">
              <a:solidFill>
                <a:srgbClr val="0070C0"/>
              </a:solidFill>
              <a:ea typeface="宋体" panose="02010600030101010101" pitchFamily="2" charset="-122"/>
            </a:endParaRPr>
          </a:p>
          <a:p>
            <a:pPr marL="1430655" lvl="1" indent="-357505">
              <a:lnSpc>
                <a:spcPct val="120000"/>
              </a:lnSpc>
              <a:spcBef>
                <a:spcPct val="10000"/>
              </a:spcBef>
              <a:spcAft>
                <a:spcPct val="10000"/>
              </a:spcAft>
              <a:buClr>
                <a:srgbClr val="91AC4E"/>
              </a:buClr>
              <a:buFont typeface="Wingdings" panose="05000000000000000000" pitchFamily="2" charset="2"/>
              <a:buChar char="p"/>
            </a:pPr>
            <a:r>
              <a:rPr lang="zh-CN" altLang="en-US" smtClean="0">
                <a:solidFill>
                  <a:srgbClr val="0070C0"/>
                </a:solidFill>
                <a:ea typeface="宋体" panose="02010600030101010101" pitchFamily="2" charset="-122"/>
              </a:rPr>
              <a:t>动态表空间估计</a:t>
            </a:r>
            <a:endParaRPr lang="zh-CN" altLang="en-US" smtClean="0">
              <a:solidFill>
                <a:srgbClr val="0070C0"/>
              </a:solidFill>
              <a:ea typeface="宋体" panose="02010600030101010101" pitchFamily="2" charset="-122"/>
            </a:endParaRPr>
          </a:p>
          <a:p>
            <a:pPr marL="1430655" lvl="1" indent="-357505">
              <a:lnSpc>
                <a:spcPct val="120000"/>
              </a:lnSpc>
              <a:spcBef>
                <a:spcPct val="10000"/>
              </a:spcBef>
              <a:spcAft>
                <a:spcPct val="10000"/>
              </a:spcAft>
              <a:buClr>
                <a:srgbClr val="91AC4E"/>
              </a:buClr>
              <a:buFont typeface="Wingdings" panose="05000000000000000000" pitchFamily="2" charset="2"/>
              <a:buChar char="p"/>
            </a:pPr>
            <a:r>
              <a:rPr lang="zh-CN" altLang="en-US" smtClean="0">
                <a:solidFill>
                  <a:srgbClr val="0070C0"/>
                </a:solidFill>
                <a:ea typeface="宋体" panose="02010600030101010101" pitchFamily="2" charset="-122"/>
              </a:rPr>
              <a:t>分区表</a:t>
            </a:r>
            <a:r>
              <a:rPr lang="en-US" altLang="zh-CN" smtClean="0">
                <a:solidFill>
                  <a:srgbClr val="0070C0"/>
                </a:solidFill>
                <a:ea typeface="宋体" panose="02010600030101010101" pitchFamily="2" charset="-122"/>
              </a:rPr>
              <a:t>,</a:t>
            </a:r>
            <a:r>
              <a:rPr lang="zh-CN" altLang="en-US" smtClean="0">
                <a:solidFill>
                  <a:srgbClr val="0070C0"/>
                </a:solidFill>
                <a:ea typeface="宋体" panose="02010600030101010101" pitchFamily="2" charset="-122"/>
              </a:rPr>
              <a:t>索引设计</a:t>
            </a:r>
            <a:endParaRPr lang="zh-CN" altLang="en-US" smtClean="0">
              <a:solidFill>
                <a:srgbClr val="0070C0"/>
              </a:solidFill>
              <a:ea typeface="宋体" panose="02010600030101010101" pitchFamily="2" charset="-122"/>
            </a:endParaRPr>
          </a:p>
          <a:p>
            <a:pPr>
              <a:buFont typeface="Wingdings" panose="05000000000000000000" pitchFamily="2" charset="2"/>
              <a:buNone/>
            </a:pPr>
            <a:endParaRPr lang="zh-CN" altLang="en-US" smtClean="0">
              <a:solidFill>
                <a:srgbClr val="0070C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52488" y="396558"/>
            <a:ext cx="7104062" cy="561975"/>
          </a:xfrm>
        </p:spPr>
        <p:txBody>
          <a:bodyPr/>
          <a:lstStyle/>
          <a:p>
            <a:pPr algn="ctr">
              <a:defRPr/>
            </a:pPr>
            <a:r>
              <a:rPr lang="zh-CN" altLang="en-US" sz="3200" dirty="0">
                <a:solidFill>
                  <a:srgbClr val="FFFF00"/>
                </a:solidFill>
                <a:latin typeface="+mj-ea"/>
              </a:rPr>
              <a:t>功能测试要点 </a:t>
            </a:r>
            <a:endParaRPr lang="en-US" altLang="zh-CN" sz="3200" dirty="0">
              <a:solidFill>
                <a:srgbClr val="FFFF00"/>
              </a:solidFill>
              <a:latin typeface="+mj-ea"/>
            </a:endParaRPr>
          </a:p>
        </p:txBody>
      </p:sp>
      <p:sp>
        <p:nvSpPr>
          <p:cNvPr id="28674" name="Text Box 7"/>
          <p:cNvSpPr txBox="1">
            <a:spLocks noChangeArrowheads="1"/>
          </p:cNvSpPr>
          <p:nvPr/>
        </p:nvSpPr>
        <p:spPr bwMode="auto">
          <a:xfrm>
            <a:off x="641033" y="1435418"/>
            <a:ext cx="8064500" cy="4818380"/>
          </a:xfrm>
          <a:prstGeom prst="rect">
            <a:avLst/>
          </a:prstGeom>
          <a:noFill/>
          <a:ln w="9525">
            <a:noFill/>
            <a:miter lim="800000"/>
          </a:ln>
        </p:spPr>
        <p:txBody>
          <a:bodyPr wrap="square" lIns="0" tIns="0" rIns="0" bIns="0">
            <a:spAutoFit/>
          </a:bodyPr>
          <a:lstStyle/>
          <a:p>
            <a:pPr eaLnBrk="1" latinLnBrk="0" hangingPunct="1">
              <a:lnSpc>
                <a:spcPct val="145000"/>
              </a:lnSpc>
              <a:buClr>
                <a:srgbClr val="91AC4E"/>
              </a:buClr>
              <a:buSzPct val="80000"/>
              <a:buFont typeface="Wingdings" panose="05000000000000000000" pitchFamily="2" charset="2"/>
              <a:buChar char="p"/>
            </a:pPr>
            <a:r>
              <a:rPr lang="zh-CN" altLang="en-US" sz="2400" b="1" i="0">
                <a:solidFill>
                  <a:srgbClr val="0070C0"/>
                </a:solidFill>
              </a:rPr>
              <a:t> 功能逻辑清楚，符合使用者习惯</a:t>
            </a:r>
            <a:endParaRPr lang="zh-CN" altLang="en-US" sz="2400" b="1" i="0">
              <a:solidFill>
                <a:srgbClr val="0070C0"/>
              </a:solidFill>
            </a:endParaRPr>
          </a:p>
          <a:p>
            <a:pPr eaLnBrk="1" latinLnBrk="0" hangingPunct="1">
              <a:lnSpc>
                <a:spcPct val="145000"/>
              </a:lnSpc>
              <a:buClr>
                <a:srgbClr val="91AC4E"/>
              </a:buClr>
              <a:buSzPct val="80000"/>
              <a:buFont typeface="Wingdings" panose="05000000000000000000" pitchFamily="2" charset="2"/>
              <a:buChar char="p"/>
            </a:pPr>
            <a:r>
              <a:rPr lang="zh-CN" altLang="en-US" sz="2400" b="1" i="0">
                <a:solidFill>
                  <a:srgbClr val="0070C0"/>
                </a:solidFill>
              </a:rPr>
              <a:t> 系统的各种状态按照业务流程而变化，并保持稳定</a:t>
            </a:r>
            <a:endParaRPr lang="en-US" altLang="zh-CN" sz="2400" b="1" i="0">
              <a:solidFill>
                <a:srgbClr val="0070C0"/>
              </a:solidFill>
            </a:endParaRPr>
          </a:p>
          <a:p>
            <a:pPr eaLnBrk="1" latinLnBrk="0" hangingPunct="1">
              <a:lnSpc>
                <a:spcPct val="145000"/>
              </a:lnSpc>
              <a:buClr>
                <a:srgbClr val="91AC4E"/>
              </a:buClr>
              <a:buSzPct val="80000"/>
              <a:buFont typeface="Wingdings" panose="05000000000000000000" pitchFamily="2" charset="2"/>
              <a:buChar char="p"/>
            </a:pPr>
            <a:r>
              <a:rPr lang="zh-CN" altLang="en-US" sz="2400" b="1" i="0">
                <a:solidFill>
                  <a:srgbClr val="0070C0"/>
                </a:solidFill>
              </a:rPr>
              <a:t> 每项功能符合实际要求</a:t>
            </a:r>
            <a:endParaRPr lang="zh-CN" altLang="en-US" sz="2400" b="1" i="0">
              <a:solidFill>
                <a:srgbClr val="0070C0"/>
              </a:solidFill>
            </a:endParaRPr>
          </a:p>
          <a:p>
            <a:pPr eaLnBrk="1" latinLnBrk="0" hangingPunct="1">
              <a:lnSpc>
                <a:spcPct val="145000"/>
              </a:lnSpc>
              <a:buClr>
                <a:srgbClr val="91AC4E"/>
              </a:buClr>
              <a:buSzPct val="80000"/>
              <a:buFont typeface="Wingdings" panose="05000000000000000000" pitchFamily="2" charset="2"/>
              <a:buChar char="p"/>
            </a:pPr>
            <a:r>
              <a:rPr lang="en-US" altLang="zh-CN" sz="2400" b="1" i="0">
                <a:solidFill>
                  <a:srgbClr val="0070C0"/>
                </a:solidFill>
              </a:rPr>
              <a:t> </a:t>
            </a:r>
            <a:r>
              <a:rPr lang="zh-CN" altLang="en-US" sz="2400" b="1" i="0">
                <a:solidFill>
                  <a:srgbClr val="0070C0"/>
                </a:solidFill>
              </a:rPr>
              <a:t>系统的界面清晰、美观</a:t>
            </a:r>
            <a:endParaRPr lang="zh-CN" altLang="en-US" sz="2400" b="1" i="0">
              <a:solidFill>
                <a:srgbClr val="0070C0"/>
              </a:solidFill>
            </a:endParaRPr>
          </a:p>
          <a:p>
            <a:pPr eaLnBrk="1" latinLnBrk="0" hangingPunct="1">
              <a:lnSpc>
                <a:spcPct val="145000"/>
              </a:lnSpc>
              <a:buClr>
                <a:srgbClr val="91AC4E"/>
              </a:buClr>
              <a:buSzPct val="80000"/>
              <a:buFont typeface="Wingdings" panose="05000000000000000000" pitchFamily="2" charset="2"/>
              <a:buChar char="p"/>
            </a:pPr>
            <a:r>
              <a:rPr lang="zh-CN" altLang="en-US" sz="2400" b="1" i="0">
                <a:solidFill>
                  <a:srgbClr val="0070C0"/>
                </a:solidFill>
              </a:rPr>
              <a:t> 菜单、按钮操作正常、灵活，能处理一些异常操作</a:t>
            </a:r>
            <a:endParaRPr lang="zh-CN" altLang="en-US" sz="2400" b="1" i="0">
              <a:solidFill>
                <a:srgbClr val="0070C0"/>
              </a:solidFill>
            </a:endParaRPr>
          </a:p>
          <a:p>
            <a:pPr eaLnBrk="1" latinLnBrk="0" hangingPunct="1">
              <a:lnSpc>
                <a:spcPct val="145000"/>
              </a:lnSpc>
              <a:buClr>
                <a:srgbClr val="91AC4E"/>
              </a:buClr>
              <a:buSzPct val="80000"/>
              <a:buFont typeface="Wingdings" panose="05000000000000000000" pitchFamily="2" charset="2"/>
              <a:buChar char="p"/>
            </a:pPr>
            <a:r>
              <a:rPr lang="zh-CN" altLang="en-US" sz="2400" b="1" i="0">
                <a:solidFill>
                  <a:srgbClr val="0070C0"/>
                </a:solidFill>
              </a:rPr>
              <a:t> 能接受正确的数据输入，对异常输入的容错处理</a:t>
            </a:r>
            <a:endParaRPr lang="zh-CN" altLang="en-US" sz="2400" b="1" i="0">
              <a:solidFill>
                <a:srgbClr val="0070C0"/>
              </a:solidFill>
            </a:endParaRPr>
          </a:p>
          <a:p>
            <a:pPr eaLnBrk="1" latinLnBrk="0" hangingPunct="1">
              <a:lnSpc>
                <a:spcPct val="145000"/>
              </a:lnSpc>
              <a:buClr>
                <a:srgbClr val="91AC4E"/>
              </a:buClr>
              <a:buSzPct val="80000"/>
              <a:buFont typeface="Wingdings" panose="05000000000000000000" pitchFamily="2" charset="2"/>
              <a:buChar char="p"/>
            </a:pPr>
            <a:r>
              <a:rPr lang="zh-CN" altLang="en-US" sz="2400" b="1" i="0">
                <a:solidFill>
                  <a:srgbClr val="0070C0"/>
                </a:solidFill>
              </a:rPr>
              <a:t> 数据的输出结果准确，格式清晰，可以保存和读取</a:t>
            </a:r>
            <a:endParaRPr lang="zh-CN" altLang="en-US" sz="2400" b="1" i="0">
              <a:solidFill>
                <a:srgbClr val="0070C0"/>
              </a:solidFill>
            </a:endParaRPr>
          </a:p>
          <a:p>
            <a:pPr eaLnBrk="1" latinLnBrk="0" hangingPunct="1">
              <a:lnSpc>
                <a:spcPct val="145000"/>
              </a:lnSpc>
              <a:buClr>
                <a:srgbClr val="91AC4E"/>
              </a:buClr>
              <a:buSzPct val="80000"/>
              <a:buFont typeface="Wingdings" panose="05000000000000000000" pitchFamily="2" charset="2"/>
              <a:buChar char="p"/>
            </a:pPr>
            <a:r>
              <a:rPr lang="zh-CN" altLang="en-US" sz="2400" b="1" i="0">
                <a:solidFill>
                  <a:srgbClr val="0070C0"/>
                </a:solidFill>
              </a:rPr>
              <a:t> 程序安装、启动正常，有相应的提示框、错误提示等</a:t>
            </a:r>
            <a:endParaRPr lang="zh-CN" altLang="en-US" sz="2400" b="1" i="0">
              <a:solidFill>
                <a:srgbClr val="0070C0"/>
              </a:solidFill>
            </a:endParaRPr>
          </a:p>
          <a:p>
            <a:pPr eaLnBrk="1" latinLnBrk="0" hangingPunct="1">
              <a:lnSpc>
                <a:spcPct val="145000"/>
              </a:lnSpc>
              <a:buClr>
                <a:srgbClr val="91AC4E"/>
              </a:buClr>
              <a:buSzPct val="80000"/>
              <a:buFont typeface="Wingdings" panose="05000000000000000000" pitchFamily="2" charset="2"/>
              <a:buChar char="p"/>
            </a:pPr>
            <a:r>
              <a:rPr lang="en-US" altLang="zh-CN" sz="2400" b="1" i="0">
                <a:solidFill>
                  <a:srgbClr val="0070C0"/>
                </a:solidFill>
              </a:rPr>
              <a:t>  ……</a:t>
            </a:r>
            <a:endParaRPr lang="en-US" altLang="zh-CN" sz="2400" b="1" i="0">
              <a:solidFill>
                <a:srgbClr val="0070C0"/>
              </a:solidFill>
            </a:endParaRPr>
          </a:p>
        </p:txBody>
      </p:sp>
      <p:sp>
        <p:nvSpPr>
          <p:cNvPr id="28675" name="矩形 5"/>
          <p:cNvSpPr>
            <a:spLocks noChangeArrowheads="1"/>
          </p:cNvSpPr>
          <p:nvPr/>
        </p:nvSpPr>
        <p:spPr bwMode="auto">
          <a:xfrm>
            <a:off x="3188335" y="6330950"/>
            <a:ext cx="5952490" cy="521970"/>
          </a:xfrm>
          <a:prstGeom prst="rect">
            <a:avLst/>
          </a:prstGeom>
          <a:noFill/>
          <a:ln w="9525">
            <a:noFill/>
            <a:miter lim="800000"/>
          </a:ln>
        </p:spPr>
        <p:txBody>
          <a:bodyPr wrap="square">
            <a:spAutoFit/>
          </a:bodyPr>
          <a:lstStyle/>
          <a:p>
            <a:pPr marL="0" indent="0" eaLnBrk="0" hangingPunct="0">
              <a:spcBef>
                <a:spcPct val="20000"/>
              </a:spcBef>
              <a:buClr>
                <a:schemeClr val="tx2"/>
              </a:buClr>
              <a:buFont typeface="Wingdings" panose="05000000000000000000" pitchFamily="2" charset="2"/>
              <a:buNone/>
            </a:pPr>
            <a:r>
              <a:rPr lang="zh-CN" altLang="en-US" sz="2800" b="1">
                <a:solidFill>
                  <a:srgbClr val="00B050"/>
                </a:solidFill>
                <a:ea typeface="楷体_GB2312"/>
                <a:cs typeface="楷体_GB2312"/>
              </a:rPr>
              <a:t>客户需求为导向，全面理解功能特性 </a:t>
            </a:r>
            <a:endParaRPr lang="zh-CN" altLang="en-US" sz="2800" b="1">
              <a:solidFill>
                <a:srgbClr val="00B050"/>
              </a:solidFill>
              <a:ea typeface="楷体_GB2312"/>
              <a:cs typeface="楷体_GB231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p:cNvSpPr>
            <a:spLocks noGrp="1" noChangeArrowheads="1"/>
          </p:cNvSpPr>
          <p:nvPr>
            <p:ph type="title"/>
          </p:nvPr>
        </p:nvSpPr>
        <p:spPr>
          <a:xfrm>
            <a:off x="1252855" y="333375"/>
            <a:ext cx="6343650" cy="792480"/>
          </a:xfrm>
        </p:spPr>
        <p:txBody>
          <a:bodyPr/>
          <a:lstStyle/>
          <a:p>
            <a:pPr algn="ctr"/>
            <a:r>
              <a:rPr lang="en-US" altLang="zh-CN" sz="3600" b="1" smtClean="0">
                <a:solidFill>
                  <a:srgbClr val="FFFF00"/>
                </a:solidFill>
              </a:rPr>
              <a:t>DB</a:t>
            </a:r>
            <a:r>
              <a:rPr lang="zh-CN" altLang="en-US" sz="3600" b="1" smtClean="0">
                <a:solidFill>
                  <a:srgbClr val="FFFF00"/>
                </a:solidFill>
              </a:rPr>
              <a:t>测试工具 </a:t>
            </a:r>
            <a:r>
              <a:rPr lang="en-US" altLang="zh-CN" sz="3600" b="1" smtClean="0">
                <a:solidFill>
                  <a:srgbClr val="FFFF00"/>
                </a:solidFill>
              </a:rPr>
              <a:t>-</a:t>
            </a:r>
            <a:r>
              <a:rPr lang="en-US" altLang="zh-CN" sz="3600" b="1" smtClean="0">
                <a:solidFill>
                  <a:srgbClr val="FFFF00"/>
                </a:solidFill>
              </a:rPr>
              <a:t>AUTOTRACE</a:t>
            </a:r>
            <a:endParaRPr lang="zh-CN" altLang="en-US" sz="3600" b="1" smtClean="0">
              <a:solidFill>
                <a:srgbClr val="FFFF00"/>
              </a:solidFill>
            </a:endParaRPr>
          </a:p>
        </p:txBody>
      </p:sp>
      <p:sp>
        <p:nvSpPr>
          <p:cNvPr id="146434" name="Rectangle 3"/>
          <p:cNvSpPr>
            <a:spLocks noGrp="1" noChangeArrowheads="1"/>
          </p:cNvSpPr>
          <p:nvPr>
            <p:ph type="body" idx="1"/>
          </p:nvPr>
        </p:nvSpPr>
        <p:spPr>
          <a:xfrm>
            <a:off x="1116013" y="1341438"/>
            <a:ext cx="7343775" cy="4784725"/>
          </a:xfrm>
        </p:spPr>
        <p:txBody>
          <a:bodyPr/>
          <a:lstStyle/>
          <a:p>
            <a:pPr>
              <a:lnSpc>
                <a:spcPct val="85000"/>
              </a:lnSpc>
              <a:spcBef>
                <a:spcPct val="0"/>
              </a:spcBef>
              <a:spcAft>
                <a:spcPct val="5000"/>
              </a:spcAft>
              <a:buFont typeface="Wingdings" panose="05000000000000000000" pitchFamily="2" charset="2"/>
              <a:buNone/>
            </a:pPr>
            <a:r>
              <a:rPr lang="en-US" altLang="zh-CN" i="1" smtClean="0"/>
              <a:t>Command:</a:t>
            </a:r>
            <a:r>
              <a:rPr lang="zh-CN" altLang="en-US" i="1" smtClean="0"/>
              <a:t> </a:t>
            </a:r>
            <a:r>
              <a:rPr lang="en-US" altLang="zh-CN" i="1" smtClean="0"/>
              <a:t>set autotrace [on]</a:t>
            </a:r>
            <a:r>
              <a:rPr lang="zh-CN" altLang="en-US" i="1" smtClean="0"/>
              <a:t> </a:t>
            </a:r>
            <a:r>
              <a:rPr lang="en-US" altLang="zh-CN" i="1" smtClean="0"/>
              <a:t>[traceonly]</a:t>
            </a:r>
            <a:r>
              <a:rPr lang="zh-CN" altLang="en-US" i="1" smtClean="0"/>
              <a:t> </a:t>
            </a:r>
            <a:r>
              <a:rPr lang="en-US" altLang="zh-CN" i="1" smtClean="0"/>
              <a:t>[of…;</a:t>
            </a:r>
            <a:endParaRPr lang="en-US" altLang="zh-CN" i="1" smtClean="0"/>
          </a:p>
          <a:p>
            <a:pPr>
              <a:lnSpc>
                <a:spcPct val="85000"/>
              </a:lnSpc>
              <a:spcBef>
                <a:spcPct val="0"/>
              </a:spcBef>
              <a:spcAft>
                <a:spcPct val="5000"/>
              </a:spcAft>
              <a:buFont typeface="Wingdings" panose="05000000000000000000" pitchFamily="2" charset="2"/>
              <a:buNone/>
            </a:pPr>
            <a:r>
              <a:rPr lang="en-US" altLang="zh-CN" sz="1400" i="1" smtClean="0"/>
              <a:t>SQL&gt; select * from wbxsite;</a:t>
            </a:r>
            <a:endParaRPr lang="en-US" altLang="zh-CN" sz="1400" i="1" smtClean="0"/>
          </a:p>
          <a:p>
            <a:pPr>
              <a:lnSpc>
                <a:spcPct val="85000"/>
              </a:lnSpc>
              <a:spcBef>
                <a:spcPct val="0"/>
              </a:spcBef>
              <a:spcAft>
                <a:spcPct val="5000"/>
              </a:spcAft>
              <a:buFont typeface="Wingdings" panose="05000000000000000000" pitchFamily="2" charset="2"/>
              <a:buNone/>
            </a:pPr>
            <a:endParaRPr lang="en-US" altLang="zh-CN" sz="1400" i="1" smtClean="0"/>
          </a:p>
          <a:p>
            <a:pPr>
              <a:lnSpc>
                <a:spcPct val="85000"/>
              </a:lnSpc>
              <a:spcBef>
                <a:spcPct val="0"/>
              </a:spcBef>
              <a:spcAft>
                <a:spcPct val="5000"/>
              </a:spcAft>
              <a:buFont typeface="Wingdings" panose="05000000000000000000" pitchFamily="2" charset="2"/>
              <a:buNone/>
            </a:pPr>
            <a:r>
              <a:rPr lang="en-US" altLang="zh-CN" sz="1400" i="1" smtClean="0"/>
              <a:t>3091 rows selected.</a:t>
            </a:r>
            <a:endParaRPr lang="en-US" altLang="zh-CN" sz="1400" i="1" smtClean="0"/>
          </a:p>
          <a:p>
            <a:pPr>
              <a:lnSpc>
                <a:spcPct val="85000"/>
              </a:lnSpc>
              <a:spcBef>
                <a:spcPct val="0"/>
              </a:spcBef>
              <a:spcAft>
                <a:spcPct val="5000"/>
              </a:spcAft>
              <a:buFont typeface="Wingdings" panose="05000000000000000000" pitchFamily="2" charset="2"/>
              <a:buNone/>
            </a:pPr>
            <a:endParaRPr lang="en-US" altLang="zh-CN" sz="1400" i="1" smtClean="0"/>
          </a:p>
          <a:p>
            <a:pPr>
              <a:lnSpc>
                <a:spcPct val="85000"/>
              </a:lnSpc>
              <a:spcBef>
                <a:spcPct val="0"/>
              </a:spcBef>
              <a:spcAft>
                <a:spcPct val="5000"/>
              </a:spcAft>
              <a:buFont typeface="Wingdings" panose="05000000000000000000" pitchFamily="2" charset="2"/>
              <a:buNone/>
            </a:pPr>
            <a:r>
              <a:rPr lang="en-US" altLang="zh-CN" sz="1400" i="1" smtClean="0"/>
              <a:t>Execution Plan</a:t>
            </a:r>
            <a:endParaRPr lang="en-US" altLang="zh-CN" sz="1400" i="1" smtClean="0"/>
          </a:p>
          <a:p>
            <a:pPr>
              <a:lnSpc>
                <a:spcPct val="85000"/>
              </a:lnSpc>
              <a:spcBef>
                <a:spcPct val="0"/>
              </a:spcBef>
              <a:spcAft>
                <a:spcPct val="5000"/>
              </a:spcAft>
              <a:buFont typeface="Wingdings" panose="05000000000000000000" pitchFamily="2" charset="2"/>
              <a:buNone/>
            </a:pPr>
            <a:r>
              <a:rPr lang="en-US" altLang="zh-CN" sz="1400" i="1" smtClean="0"/>
              <a:t>----------------------------------------------------------</a:t>
            </a:r>
            <a:endParaRPr lang="en-US" altLang="zh-CN" sz="1400" i="1" smtClean="0"/>
          </a:p>
          <a:p>
            <a:pPr>
              <a:lnSpc>
                <a:spcPct val="85000"/>
              </a:lnSpc>
              <a:spcBef>
                <a:spcPct val="0"/>
              </a:spcBef>
              <a:spcAft>
                <a:spcPct val="5000"/>
              </a:spcAft>
              <a:buFont typeface="Wingdings" panose="05000000000000000000" pitchFamily="2" charset="2"/>
              <a:buNone/>
            </a:pPr>
            <a:r>
              <a:rPr lang="en-US" altLang="zh-CN" sz="1400" i="1" smtClean="0"/>
              <a:t>   0      SELECT STATEMENT Optimizer=CHOOSE (Cost=4 Card=2489 Bytes=174230)</a:t>
            </a:r>
            <a:endParaRPr lang="en-US" altLang="zh-CN" sz="1400" i="1" smtClean="0"/>
          </a:p>
          <a:p>
            <a:pPr>
              <a:lnSpc>
                <a:spcPct val="85000"/>
              </a:lnSpc>
              <a:spcBef>
                <a:spcPct val="0"/>
              </a:spcBef>
              <a:spcAft>
                <a:spcPct val="5000"/>
              </a:spcAft>
              <a:buFont typeface="Wingdings" panose="05000000000000000000" pitchFamily="2" charset="2"/>
              <a:buNone/>
            </a:pPr>
            <a:endParaRPr lang="en-US" altLang="zh-CN" sz="1400" i="1" smtClean="0"/>
          </a:p>
          <a:p>
            <a:pPr>
              <a:lnSpc>
                <a:spcPct val="85000"/>
              </a:lnSpc>
              <a:spcBef>
                <a:spcPct val="0"/>
              </a:spcBef>
              <a:spcAft>
                <a:spcPct val="5000"/>
              </a:spcAft>
              <a:buFont typeface="Wingdings" panose="05000000000000000000" pitchFamily="2" charset="2"/>
              <a:buNone/>
            </a:pPr>
            <a:r>
              <a:rPr lang="en-US" altLang="zh-CN" sz="1400" i="1" smtClean="0"/>
              <a:t>   1    0   TABLE ACCESS (FULL) OF 'WBXSITE' (Cost=4 Card=2489 Bytes=174230)</a:t>
            </a:r>
            <a:endParaRPr lang="en-US" altLang="zh-CN" sz="1400" i="1" smtClean="0"/>
          </a:p>
          <a:p>
            <a:pPr>
              <a:lnSpc>
                <a:spcPct val="85000"/>
              </a:lnSpc>
              <a:spcBef>
                <a:spcPct val="0"/>
              </a:spcBef>
              <a:spcAft>
                <a:spcPct val="5000"/>
              </a:spcAft>
              <a:buFont typeface="Wingdings" panose="05000000000000000000" pitchFamily="2" charset="2"/>
              <a:buNone/>
            </a:pPr>
            <a:endParaRPr lang="en-US" altLang="zh-CN" sz="1400" i="1" smtClean="0"/>
          </a:p>
          <a:p>
            <a:pPr>
              <a:lnSpc>
                <a:spcPct val="85000"/>
              </a:lnSpc>
              <a:spcBef>
                <a:spcPct val="0"/>
              </a:spcBef>
              <a:spcAft>
                <a:spcPct val="5000"/>
              </a:spcAft>
              <a:buFont typeface="Wingdings" panose="05000000000000000000" pitchFamily="2" charset="2"/>
              <a:buNone/>
            </a:pPr>
            <a:r>
              <a:rPr lang="en-US" altLang="zh-CN" sz="1400" i="1" smtClean="0"/>
              <a:t>Statistics</a:t>
            </a:r>
            <a:endParaRPr lang="en-US" altLang="zh-CN" sz="1400" i="1" smtClean="0"/>
          </a:p>
          <a:p>
            <a:pPr>
              <a:lnSpc>
                <a:spcPct val="85000"/>
              </a:lnSpc>
              <a:spcBef>
                <a:spcPct val="0"/>
              </a:spcBef>
              <a:spcAft>
                <a:spcPct val="5000"/>
              </a:spcAft>
              <a:buFont typeface="Wingdings" panose="05000000000000000000" pitchFamily="2" charset="2"/>
              <a:buNone/>
            </a:pPr>
            <a:r>
              <a:rPr lang="en-US" altLang="zh-CN" sz="1400" i="1" smtClean="0"/>
              <a:t>----------------------------------------------------------</a:t>
            </a:r>
            <a:endParaRPr lang="en-US" altLang="zh-CN" sz="1400" i="1" smtClean="0"/>
          </a:p>
          <a:p>
            <a:pPr>
              <a:lnSpc>
                <a:spcPct val="85000"/>
              </a:lnSpc>
              <a:spcBef>
                <a:spcPct val="0"/>
              </a:spcBef>
              <a:spcAft>
                <a:spcPct val="5000"/>
              </a:spcAft>
              <a:buFont typeface="Wingdings" panose="05000000000000000000" pitchFamily="2" charset="2"/>
              <a:buNone/>
            </a:pPr>
            <a:r>
              <a:rPr lang="en-US" altLang="zh-CN" sz="1400" i="1" smtClean="0"/>
              <a:t>        </a:t>
            </a:r>
            <a:r>
              <a:rPr lang="en-US" altLang="zh-CN" sz="1400" i="1" smtClean="0">
                <a:solidFill>
                  <a:srgbClr val="0083C7"/>
                </a:solidFill>
              </a:rPr>
              <a:t>680  recursive calls</a:t>
            </a:r>
            <a:endParaRPr lang="en-US" altLang="zh-CN" sz="1400" i="1" smtClean="0">
              <a:solidFill>
                <a:srgbClr val="0083C7"/>
              </a:solidFill>
            </a:endParaRPr>
          </a:p>
          <a:p>
            <a:pPr>
              <a:lnSpc>
                <a:spcPct val="85000"/>
              </a:lnSpc>
              <a:spcBef>
                <a:spcPct val="0"/>
              </a:spcBef>
              <a:spcAft>
                <a:spcPct val="5000"/>
              </a:spcAft>
              <a:buFont typeface="Wingdings" panose="05000000000000000000" pitchFamily="2" charset="2"/>
              <a:buNone/>
            </a:pPr>
            <a:r>
              <a:rPr lang="en-US" altLang="zh-CN" sz="1400" i="1" smtClean="0"/>
              <a:t>          0  db block gets</a:t>
            </a:r>
            <a:endParaRPr lang="en-US" altLang="zh-CN" sz="1400" i="1" smtClean="0"/>
          </a:p>
          <a:p>
            <a:pPr>
              <a:lnSpc>
                <a:spcPct val="85000"/>
              </a:lnSpc>
              <a:spcBef>
                <a:spcPct val="0"/>
              </a:spcBef>
              <a:spcAft>
                <a:spcPct val="5000"/>
              </a:spcAft>
              <a:buFont typeface="Wingdings" panose="05000000000000000000" pitchFamily="2" charset="2"/>
              <a:buNone/>
            </a:pPr>
            <a:r>
              <a:rPr lang="en-US" altLang="zh-CN" sz="1400" i="1" smtClean="0"/>
              <a:t>        375  consistent gets</a:t>
            </a:r>
            <a:endParaRPr lang="en-US" altLang="zh-CN" sz="1400" i="1" smtClean="0"/>
          </a:p>
          <a:p>
            <a:pPr>
              <a:lnSpc>
                <a:spcPct val="85000"/>
              </a:lnSpc>
              <a:spcBef>
                <a:spcPct val="0"/>
              </a:spcBef>
              <a:spcAft>
                <a:spcPct val="5000"/>
              </a:spcAft>
              <a:buFont typeface="Wingdings" panose="05000000000000000000" pitchFamily="2" charset="2"/>
              <a:buNone/>
            </a:pPr>
            <a:r>
              <a:rPr lang="en-US" altLang="zh-CN" sz="1400" i="1" smtClean="0"/>
              <a:t>          0  physical reads</a:t>
            </a:r>
            <a:endParaRPr lang="en-US" altLang="zh-CN" sz="1400" i="1" smtClean="0"/>
          </a:p>
          <a:p>
            <a:pPr>
              <a:lnSpc>
                <a:spcPct val="85000"/>
              </a:lnSpc>
              <a:spcBef>
                <a:spcPct val="0"/>
              </a:spcBef>
              <a:spcAft>
                <a:spcPct val="5000"/>
              </a:spcAft>
              <a:buFont typeface="Wingdings" panose="05000000000000000000" pitchFamily="2" charset="2"/>
              <a:buNone/>
            </a:pPr>
            <a:r>
              <a:rPr lang="en-US" altLang="zh-CN" sz="1400" i="1" smtClean="0"/>
              <a:t>          0  redo size</a:t>
            </a:r>
            <a:endParaRPr lang="en-US" altLang="zh-CN" sz="1400" i="1" smtClean="0"/>
          </a:p>
          <a:p>
            <a:pPr>
              <a:lnSpc>
                <a:spcPct val="85000"/>
              </a:lnSpc>
              <a:spcBef>
                <a:spcPct val="0"/>
              </a:spcBef>
              <a:spcAft>
                <a:spcPct val="5000"/>
              </a:spcAft>
              <a:buFont typeface="Wingdings" panose="05000000000000000000" pitchFamily="2" charset="2"/>
              <a:buNone/>
            </a:pPr>
            <a:r>
              <a:rPr lang="en-US" altLang="zh-CN" sz="1400" i="1" smtClean="0"/>
              <a:t>     196696  bytes sent via SQL*Net to client</a:t>
            </a:r>
            <a:endParaRPr lang="en-US" altLang="zh-CN" sz="1400" i="1" smtClean="0"/>
          </a:p>
          <a:p>
            <a:pPr>
              <a:lnSpc>
                <a:spcPct val="85000"/>
              </a:lnSpc>
              <a:spcBef>
                <a:spcPct val="0"/>
              </a:spcBef>
              <a:spcAft>
                <a:spcPct val="5000"/>
              </a:spcAft>
              <a:buFont typeface="Wingdings" panose="05000000000000000000" pitchFamily="2" charset="2"/>
              <a:buNone/>
            </a:pPr>
            <a:r>
              <a:rPr lang="en-US" altLang="zh-CN" sz="1400" i="1" smtClean="0"/>
              <a:t>       2765  bytes received via SQL*Net from client</a:t>
            </a:r>
            <a:endParaRPr lang="en-US" altLang="zh-CN" sz="1400" i="1" smtClean="0"/>
          </a:p>
          <a:p>
            <a:pPr>
              <a:lnSpc>
                <a:spcPct val="85000"/>
              </a:lnSpc>
              <a:spcBef>
                <a:spcPct val="0"/>
              </a:spcBef>
              <a:spcAft>
                <a:spcPct val="5000"/>
              </a:spcAft>
              <a:buFont typeface="Wingdings" panose="05000000000000000000" pitchFamily="2" charset="2"/>
              <a:buNone/>
            </a:pPr>
            <a:r>
              <a:rPr lang="en-US" altLang="zh-CN" sz="1400" i="1" smtClean="0"/>
              <a:t>        208  SQL*Net roundtrips to/from client</a:t>
            </a:r>
            <a:endParaRPr lang="en-US" altLang="zh-CN" sz="1400" i="1" smtClean="0"/>
          </a:p>
          <a:p>
            <a:pPr>
              <a:lnSpc>
                <a:spcPct val="85000"/>
              </a:lnSpc>
              <a:spcBef>
                <a:spcPct val="0"/>
              </a:spcBef>
              <a:spcAft>
                <a:spcPct val="5000"/>
              </a:spcAft>
              <a:buFont typeface="Wingdings" panose="05000000000000000000" pitchFamily="2" charset="2"/>
              <a:buNone/>
            </a:pPr>
            <a:r>
              <a:rPr lang="en-US" altLang="zh-CN" sz="1400" i="1" smtClean="0"/>
              <a:t>          6  sorts (memory)</a:t>
            </a:r>
            <a:endParaRPr lang="en-US" altLang="zh-CN" sz="1400" i="1" smtClean="0"/>
          </a:p>
          <a:p>
            <a:pPr>
              <a:lnSpc>
                <a:spcPct val="85000"/>
              </a:lnSpc>
              <a:spcBef>
                <a:spcPct val="0"/>
              </a:spcBef>
              <a:spcAft>
                <a:spcPct val="5000"/>
              </a:spcAft>
              <a:buFont typeface="Wingdings" panose="05000000000000000000" pitchFamily="2" charset="2"/>
              <a:buNone/>
            </a:pPr>
            <a:r>
              <a:rPr lang="en-US" altLang="zh-CN" sz="1400" i="1" smtClean="0"/>
              <a:t>          0  sorts (disk)</a:t>
            </a:r>
            <a:endParaRPr lang="en-US" altLang="zh-CN" sz="1400" i="1" smtClean="0"/>
          </a:p>
          <a:p>
            <a:pPr>
              <a:lnSpc>
                <a:spcPct val="85000"/>
              </a:lnSpc>
              <a:spcBef>
                <a:spcPct val="0"/>
              </a:spcBef>
              <a:spcAft>
                <a:spcPct val="5000"/>
              </a:spcAft>
              <a:buFont typeface="Wingdings" panose="05000000000000000000" pitchFamily="2" charset="2"/>
              <a:buNone/>
            </a:pPr>
            <a:r>
              <a:rPr lang="en-US" altLang="zh-CN" sz="1400" i="1" smtClean="0"/>
              <a:t>       3091  rows processed</a:t>
            </a:r>
            <a:endParaRPr lang="en-US" altLang="zh-CN" sz="1400" i="1" smtClean="0"/>
          </a:p>
          <a:p>
            <a:pPr>
              <a:lnSpc>
                <a:spcPct val="85000"/>
              </a:lnSpc>
              <a:spcBef>
                <a:spcPct val="0"/>
              </a:spcBef>
              <a:spcAft>
                <a:spcPct val="5000"/>
              </a:spcAft>
              <a:buFontTx/>
              <a:buNone/>
            </a:pPr>
            <a:endParaRPr lang="en-US" altLang="zh-CN" sz="1100" i="1" smtClean="0"/>
          </a:p>
        </p:txBody>
      </p:sp>
      <p:sp>
        <p:nvSpPr>
          <p:cNvPr id="146435" name="矩形 1"/>
          <p:cNvSpPr>
            <a:spLocks noChangeArrowheads="1"/>
          </p:cNvSpPr>
          <p:nvPr/>
        </p:nvSpPr>
        <p:spPr bwMode="auto">
          <a:xfrm>
            <a:off x="1763713" y="6165850"/>
            <a:ext cx="4800600" cy="400050"/>
          </a:xfrm>
          <a:prstGeom prst="rect">
            <a:avLst/>
          </a:prstGeom>
          <a:noFill/>
          <a:ln w="9525">
            <a:noFill/>
            <a:miter lim="800000"/>
          </a:ln>
        </p:spPr>
        <p:txBody>
          <a:bodyPr wrap="none">
            <a:spAutoFit/>
          </a:bodyPr>
          <a:lstStyle/>
          <a:p>
            <a:r>
              <a:rPr lang="en-US" altLang="zh-CN" sz="2000" i="0">
                <a:hlinkClick r:id="rId1"/>
              </a:rPr>
              <a:t>http://sourceforge.net/projects/autotrace/</a:t>
            </a:r>
            <a:r>
              <a:rPr lang="zh-CN" altLang="en-US" sz="2000" i="0"/>
              <a:t> </a:t>
            </a:r>
            <a:endParaRPr lang="zh-CN" altLang="en-US" sz="2000" i="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3"/>
          <p:cNvSpPr>
            <a:spLocks noGrp="1" noChangeArrowheads="1"/>
          </p:cNvSpPr>
          <p:nvPr>
            <p:ph type="body" idx="1"/>
          </p:nvPr>
        </p:nvSpPr>
        <p:spPr>
          <a:xfrm>
            <a:off x="503238" y="1557338"/>
            <a:ext cx="8640762" cy="5040312"/>
          </a:xfrm>
        </p:spPr>
        <p:txBody>
          <a:bodyPr/>
          <a:lstStyle/>
          <a:p>
            <a:pPr>
              <a:lnSpc>
                <a:spcPct val="120000"/>
              </a:lnSpc>
              <a:spcBef>
                <a:spcPct val="0"/>
              </a:spcBef>
              <a:spcAft>
                <a:spcPct val="5000"/>
              </a:spcAft>
              <a:buFontTx/>
              <a:buNone/>
            </a:pPr>
            <a:r>
              <a:rPr lang="en-US" altLang="zh-CN" sz="2400" b="1" smtClean="0">
                <a:solidFill>
                  <a:srgbClr val="3366FF"/>
                </a:solidFill>
              </a:rPr>
              <a:t>EXPLAIN PLAN</a:t>
            </a:r>
            <a:endParaRPr lang="en-US" altLang="zh-CN" sz="2400" b="1" smtClean="0">
              <a:solidFill>
                <a:srgbClr val="3366FF"/>
              </a:solidFill>
            </a:endParaRPr>
          </a:p>
          <a:p>
            <a:pPr lvl="1">
              <a:lnSpc>
                <a:spcPct val="120000"/>
              </a:lnSpc>
              <a:spcBef>
                <a:spcPct val="0"/>
              </a:spcBef>
              <a:spcAft>
                <a:spcPct val="5000"/>
              </a:spcAft>
              <a:buFontTx/>
              <a:buNone/>
            </a:pPr>
            <a:r>
              <a:rPr lang="en-US" altLang="zh-CN" i="1" smtClean="0"/>
              <a:t>Running explain plan and show output:</a:t>
            </a:r>
            <a:endParaRPr lang="en-US" altLang="zh-CN" i="1" smtClean="0"/>
          </a:p>
          <a:p>
            <a:pPr lvl="1">
              <a:lnSpc>
                <a:spcPct val="120000"/>
              </a:lnSpc>
              <a:spcBef>
                <a:spcPct val="0"/>
              </a:spcBef>
              <a:spcAft>
                <a:spcPct val="5000"/>
              </a:spcAft>
              <a:buFontTx/>
              <a:buNone/>
            </a:pPr>
            <a:r>
              <a:rPr lang="en-US" altLang="zh-CN" i="1" smtClean="0"/>
              <a:t>Explain plan for</a:t>
            </a:r>
            <a:r>
              <a:rPr lang="zh-CN" altLang="en-US" i="1" smtClean="0"/>
              <a:t> </a:t>
            </a:r>
            <a:r>
              <a:rPr lang="en-US" altLang="zh-CN" i="1" smtClean="0"/>
              <a:t>Statement;</a:t>
            </a:r>
            <a:endParaRPr lang="en-US" altLang="zh-CN" i="1" smtClean="0"/>
          </a:p>
          <a:p>
            <a:pPr lvl="1">
              <a:lnSpc>
                <a:spcPct val="120000"/>
              </a:lnSpc>
              <a:buFontTx/>
              <a:buNone/>
            </a:pPr>
            <a:r>
              <a:rPr lang="en-US" altLang="zh-CN" smtClean="0"/>
              <a:t>@?/rdbms/admin/utlxpls.sql - </a:t>
            </a:r>
            <a:r>
              <a:rPr lang="en-US" altLang="zh-CN" sz="1800" smtClean="0"/>
              <a:t>Shows plan table output for serial processing</a:t>
            </a:r>
            <a:endParaRPr lang="en-US" altLang="zh-CN" sz="1800" smtClean="0"/>
          </a:p>
          <a:p>
            <a:pPr lvl="1">
              <a:lnSpc>
                <a:spcPct val="120000"/>
              </a:lnSpc>
              <a:buFontTx/>
              <a:buNone/>
            </a:pPr>
            <a:r>
              <a:rPr lang="en-US" altLang="zh-CN" smtClean="0"/>
              <a:t>@?/rdbms/admin/utlxplp.sql - Shows plan table output with parallel execution columns</a:t>
            </a:r>
            <a:endParaRPr lang="en-US" altLang="zh-CN" i="1" smtClean="0"/>
          </a:p>
          <a:p>
            <a:pPr>
              <a:lnSpc>
                <a:spcPct val="120000"/>
              </a:lnSpc>
              <a:spcBef>
                <a:spcPct val="0"/>
              </a:spcBef>
              <a:spcAft>
                <a:spcPct val="5000"/>
              </a:spcAft>
              <a:buFont typeface="Wingdings" panose="05000000000000000000" pitchFamily="2" charset="2"/>
              <a:buNone/>
            </a:pPr>
            <a:endParaRPr lang="en-US" altLang="zh-CN" smtClean="0"/>
          </a:p>
          <a:p>
            <a:pPr>
              <a:lnSpc>
                <a:spcPct val="120000"/>
              </a:lnSpc>
              <a:spcBef>
                <a:spcPct val="0"/>
              </a:spcBef>
              <a:spcAft>
                <a:spcPct val="5000"/>
              </a:spcAft>
              <a:buFontTx/>
              <a:buNone/>
            </a:pPr>
            <a:r>
              <a:rPr lang="en-US" altLang="zh-CN" sz="2400" b="1" smtClean="0">
                <a:solidFill>
                  <a:srgbClr val="3366FF"/>
                </a:solidFill>
              </a:rPr>
              <a:t>Analyze plan</a:t>
            </a:r>
            <a:endParaRPr lang="en-US" altLang="zh-CN" sz="2400" b="1" smtClean="0">
              <a:solidFill>
                <a:srgbClr val="3366FF"/>
              </a:solidFill>
            </a:endParaRPr>
          </a:p>
          <a:p>
            <a:pPr lvl="1">
              <a:lnSpc>
                <a:spcPct val="120000"/>
              </a:lnSpc>
              <a:spcBef>
                <a:spcPct val="0"/>
              </a:spcBef>
              <a:spcAft>
                <a:spcPct val="5000"/>
              </a:spcAft>
              <a:buFontTx/>
              <a:buNone/>
            </a:pPr>
            <a:r>
              <a:rPr lang="en-US" altLang="zh-CN" i="1" smtClean="0"/>
              <a:t>Optimizer mode</a:t>
            </a:r>
            <a:endParaRPr lang="en-US" altLang="zh-CN" i="1" smtClean="0"/>
          </a:p>
          <a:p>
            <a:pPr lvl="1">
              <a:lnSpc>
                <a:spcPct val="120000"/>
              </a:lnSpc>
              <a:spcBef>
                <a:spcPct val="0"/>
              </a:spcBef>
              <a:spcAft>
                <a:spcPct val="5000"/>
              </a:spcAft>
              <a:buFontTx/>
              <a:buNone/>
            </a:pPr>
            <a:r>
              <a:rPr lang="en-US" altLang="zh-CN" i="1" smtClean="0"/>
              <a:t>Scan mode</a:t>
            </a:r>
            <a:endParaRPr lang="en-US" altLang="zh-CN" i="1" smtClean="0"/>
          </a:p>
          <a:p>
            <a:pPr lvl="1">
              <a:lnSpc>
                <a:spcPct val="120000"/>
              </a:lnSpc>
              <a:spcBef>
                <a:spcPct val="0"/>
              </a:spcBef>
              <a:spcAft>
                <a:spcPct val="5000"/>
              </a:spcAft>
              <a:buFontTx/>
              <a:buNone/>
            </a:pPr>
            <a:r>
              <a:rPr lang="en-US" altLang="zh-CN" sz="2300" i="1" smtClean="0"/>
              <a:t>Recursive calls</a:t>
            </a:r>
            <a:endParaRPr lang="en-US" altLang="zh-CN" sz="2300" i="1" smtClean="0"/>
          </a:p>
          <a:p>
            <a:pPr lvl="1">
              <a:lnSpc>
                <a:spcPct val="120000"/>
              </a:lnSpc>
              <a:spcBef>
                <a:spcPct val="0"/>
              </a:spcBef>
              <a:spcAft>
                <a:spcPct val="5000"/>
              </a:spcAft>
              <a:buFontTx/>
              <a:buNone/>
            </a:pPr>
            <a:r>
              <a:rPr lang="en-US" altLang="zh-CN" sz="2300" i="1" smtClean="0"/>
              <a:t>Redo sizes</a:t>
            </a:r>
            <a:endParaRPr lang="en-US" altLang="zh-CN" i="1" smtClean="0"/>
          </a:p>
          <a:p>
            <a:pPr>
              <a:lnSpc>
                <a:spcPct val="85000"/>
              </a:lnSpc>
              <a:spcBef>
                <a:spcPct val="0"/>
              </a:spcBef>
              <a:spcAft>
                <a:spcPct val="5000"/>
              </a:spcAft>
              <a:buFontTx/>
              <a:buNone/>
            </a:pPr>
            <a:endParaRPr lang="en-US" altLang="zh-CN" i="1" smtClean="0"/>
          </a:p>
          <a:p>
            <a:pPr>
              <a:lnSpc>
                <a:spcPct val="85000"/>
              </a:lnSpc>
              <a:spcBef>
                <a:spcPct val="0"/>
              </a:spcBef>
              <a:spcAft>
                <a:spcPct val="5000"/>
              </a:spcAft>
              <a:buFontTx/>
              <a:buNone/>
            </a:pPr>
            <a:endParaRPr lang="en-US" altLang="zh-CN" i="1" smtClean="0"/>
          </a:p>
        </p:txBody>
      </p:sp>
      <p:sp>
        <p:nvSpPr>
          <p:cNvPr id="148482" name="Rectangle 5"/>
          <p:cNvSpPr>
            <a:spLocks noGrp="1" noChangeArrowheads="1"/>
          </p:cNvSpPr>
          <p:nvPr>
            <p:ph type="title"/>
          </p:nvPr>
        </p:nvSpPr>
        <p:spPr>
          <a:xfrm>
            <a:off x="2339975" y="333375"/>
            <a:ext cx="4521200" cy="790575"/>
          </a:xfrm>
        </p:spPr>
        <p:txBody>
          <a:bodyPr/>
          <a:lstStyle/>
          <a:p>
            <a:pPr algn="ctr"/>
            <a:r>
              <a:rPr lang="en-US" altLang="zh-CN" sz="3600" b="1" smtClean="0">
                <a:solidFill>
                  <a:srgbClr val="FFFF00"/>
                </a:solidFill>
              </a:rPr>
              <a:t>DB</a:t>
            </a:r>
            <a:r>
              <a:rPr lang="zh-CN" altLang="en-US" sz="3600" b="1" smtClean="0">
                <a:solidFill>
                  <a:srgbClr val="FFFF00"/>
                </a:solidFill>
              </a:rPr>
              <a:t>测试工具 </a:t>
            </a:r>
            <a:r>
              <a:rPr lang="en-US" altLang="zh-CN" sz="2400" b="1" smtClean="0">
                <a:solidFill>
                  <a:srgbClr val="FFFF00"/>
                </a:solidFill>
              </a:rPr>
              <a:t>(Cont’d)</a:t>
            </a:r>
            <a:endParaRPr lang="zh-CN" altLang="en-US" sz="2400" b="1" smtClean="0">
              <a:solidFill>
                <a:srgbClr val="FFFF00"/>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p:cNvSpPr>
            <a:spLocks noGrp="1" noChangeArrowheads="1"/>
          </p:cNvSpPr>
          <p:nvPr>
            <p:ph type="title"/>
          </p:nvPr>
        </p:nvSpPr>
        <p:spPr>
          <a:xfrm>
            <a:off x="1835150" y="366713"/>
            <a:ext cx="5737225" cy="561975"/>
          </a:xfrm>
        </p:spPr>
        <p:txBody>
          <a:bodyPr/>
          <a:lstStyle/>
          <a:p>
            <a:pPr marL="495300" indent="-495300" algn="ctr">
              <a:lnSpc>
                <a:spcPct val="85000"/>
              </a:lnSpc>
              <a:spcAft>
                <a:spcPct val="5000"/>
              </a:spcAft>
            </a:pPr>
            <a:r>
              <a:rPr lang="en-US" altLang="zh-CN" sz="3200" b="1" smtClean="0">
                <a:solidFill>
                  <a:srgbClr val="FFFF00"/>
                </a:solidFill>
              </a:rPr>
              <a:t>AWR</a:t>
            </a:r>
            <a:r>
              <a:rPr lang="zh-CN" altLang="en-US" sz="3200" b="1" smtClean="0">
                <a:solidFill>
                  <a:srgbClr val="FFFF00"/>
                </a:solidFill>
              </a:rPr>
              <a:t>：</a:t>
            </a:r>
            <a:r>
              <a:rPr lang="zh-TW" altLang="en-US" sz="3200" b="1" smtClean="0">
                <a:solidFill>
                  <a:srgbClr val="FFFF00"/>
                </a:solidFill>
              </a:rPr>
              <a:t>自动工作负载信息库</a:t>
            </a:r>
            <a:endParaRPr lang="en-US" altLang="zh-CN" sz="3200" b="1" smtClean="0">
              <a:solidFill>
                <a:srgbClr val="FFFF00"/>
              </a:solidFill>
            </a:endParaRPr>
          </a:p>
        </p:txBody>
      </p:sp>
      <p:sp>
        <p:nvSpPr>
          <p:cNvPr id="150530" name="矩形 2"/>
          <p:cNvSpPr>
            <a:spLocks noChangeArrowheads="1"/>
          </p:cNvSpPr>
          <p:nvPr/>
        </p:nvSpPr>
        <p:spPr bwMode="auto">
          <a:xfrm>
            <a:off x="395288" y="1484313"/>
            <a:ext cx="8497887" cy="461962"/>
          </a:xfrm>
          <a:prstGeom prst="rect">
            <a:avLst/>
          </a:prstGeom>
          <a:noFill/>
          <a:ln w="9525">
            <a:noFill/>
            <a:miter lim="800000"/>
          </a:ln>
        </p:spPr>
        <p:txBody>
          <a:bodyPr>
            <a:spAutoFit/>
          </a:bodyPr>
          <a:lstStyle/>
          <a:p>
            <a:r>
              <a:rPr lang="en-US" altLang="zh-TW" sz="2400" i="0">
                <a:solidFill>
                  <a:srgbClr val="3366FF"/>
                </a:solidFill>
              </a:rPr>
              <a:t>AWR:</a:t>
            </a:r>
            <a:r>
              <a:rPr lang="zh-CN" altLang="en-US" sz="2400" i="0">
                <a:solidFill>
                  <a:srgbClr val="3366FF"/>
                </a:solidFill>
              </a:rPr>
              <a:t> </a:t>
            </a:r>
            <a:r>
              <a:rPr lang="en-US" altLang="zh-TW" sz="2400" i="0">
                <a:solidFill>
                  <a:srgbClr val="3366FF"/>
                </a:solidFill>
                <a:hlinkClick r:id="rId1"/>
              </a:rPr>
              <a:t>Automatic Workload Repository</a:t>
            </a:r>
            <a:r>
              <a:rPr lang="zh-CN" altLang="en-US" sz="2400" i="0">
                <a:solidFill>
                  <a:srgbClr val="3366FF"/>
                </a:solidFill>
                <a:hlinkClick r:id="rId1"/>
              </a:rPr>
              <a:t> </a:t>
            </a:r>
            <a:r>
              <a:rPr lang="zh-TW" altLang="en-US" sz="2400" i="0"/>
              <a:t>取代</a:t>
            </a:r>
            <a:r>
              <a:rPr lang="zh-CN" altLang="en-US" sz="2400" i="0"/>
              <a:t>之前的 </a:t>
            </a:r>
            <a:r>
              <a:rPr lang="en-US" altLang="zh-TW" sz="2400" i="0"/>
              <a:t>Statspack</a:t>
            </a:r>
            <a:endParaRPr lang="zh-CN" altLang="en-US" sz="2400" i="0"/>
          </a:p>
        </p:txBody>
      </p:sp>
      <p:grpSp>
        <p:nvGrpSpPr>
          <p:cNvPr id="150531" name="组 6"/>
          <p:cNvGrpSpPr/>
          <p:nvPr/>
        </p:nvGrpSpPr>
        <p:grpSpPr bwMode="auto">
          <a:xfrm>
            <a:off x="1187450" y="2060575"/>
            <a:ext cx="6874510" cy="4814819"/>
            <a:chOff x="971600" y="2060848"/>
            <a:chExt cx="6624736" cy="4464425"/>
          </a:xfrm>
        </p:grpSpPr>
        <p:sp>
          <p:nvSpPr>
            <p:cNvPr id="6" name="圆角矩形 5"/>
            <p:cNvSpPr/>
            <p:nvPr/>
          </p:nvSpPr>
          <p:spPr>
            <a:xfrm>
              <a:off x="971600" y="2060848"/>
              <a:ext cx="6624736" cy="446442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5" name="矩形 4"/>
            <p:cNvSpPr/>
            <p:nvPr/>
          </p:nvSpPr>
          <p:spPr>
            <a:xfrm>
              <a:off x="1187503" y="2132292"/>
              <a:ext cx="6264368" cy="4387651"/>
            </a:xfrm>
            <a:prstGeom prst="rect">
              <a:avLst/>
            </a:prstGeom>
          </p:spPr>
          <p:txBody>
            <a:bodyPr>
              <a:spAutoFit/>
            </a:bodyPr>
            <a:lstStyle/>
            <a:p>
              <a:pPr>
                <a:lnSpc>
                  <a:spcPct val="130000"/>
                </a:lnSpc>
                <a:defRPr/>
              </a:pPr>
              <a:r>
                <a:rPr lang="en-US" altLang="zh-CN" sz="2000" dirty="0">
                  <a:ea typeface="宋体" panose="02010600030101010101" pitchFamily="2" charset="-122"/>
                </a:rPr>
                <a:t>SQL ordered by Elapsed Time</a:t>
              </a:r>
              <a:r>
                <a:rPr lang="zh-CN" altLang="en-US" sz="2000" dirty="0">
                  <a:ea typeface="宋体" panose="02010600030101010101" pitchFamily="2" charset="-122"/>
                </a:rPr>
                <a:t>：</a:t>
              </a:r>
              <a:r>
                <a:rPr lang="en-US" altLang="zh-CN" sz="2000" dirty="0">
                  <a:solidFill>
                    <a:srgbClr val="3366FF"/>
                  </a:solidFill>
                  <a:ea typeface="宋体" panose="02010600030101010101" pitchFamily="2" charset="-122"/>
                </a:rPr>
                <a:t>by</a:t>
              </a:r>
              <a:r>
                <a:rPr lang="zh-CN" altLang="en-US" sz="2000" dirty="0">
                  <a:solidFill>
                    <a:srgbClr val="3366FF"/>
                  </a:solidFill>
                  <a:ea typeface="宋体" panose="02010600030101010101" pitchFamily="2" charset="-122"/>
                </a:rPr>
                <a:t> </a:t>
              </a:r>
              <a:r>
                <a:rPr lang="en-US" altLang="zh-CN" sz="2000" dirty="0">
                  <a:solidFill>
                    <a:srgbClr val="3366FF"/>
                  </a:solidFill>
                  <a:ea typeface="宋体" panose="02010600030101010101" pitchFamily="2" charset="-122"/>
                </a:rPr>
                <a:t>Top</a:t>
              </a:r>
              <a:r>
                <a:rPr lang="zh-CN" altLang="en-US" sz="2000" dirty="0">
                  <a:solidFill>
                    <a:srgbClr val="3366FF"/>
                  </a:solidFill>
                  <a:ea typeface="宋体" panose="02010600030101010101" pitchFamily="2" charset="-122"/>
                </a:rPr>
                <a:t> </a:t>
              </a:r>
              <a:r>
                <a:rPr lang="en-US" altLang="zh-CN" sz="2000" dirty="0">
                  <a:solidFill>
                    <a:srgbClr val="3366FF"/>
                  </a:solidFill>
                  <a:ea typeface="宋体" panose="02010600030101010101" pitchFamily="2" charset="-122"/>
                </a:rPr>
                <a:t>SQL</a:t>
              </a:r>
              <a:r>
                <a:rPr lang="en-US" altLang="zh-CN" sz="2000" dirty="0">
                  <a:ea typeface="宋体" panose="02010600030101010101" pitchFamily="2" charset="-122"/>
                </a:rPr>
                <a:t> </a:t>
              </a:r>
              <a:endParaRPr lang="en-US" altLang="zh-CN" sz="2000" dirty="0">
                <a:ea typeface="宋体" panose="02010600030101010101" pitchFamily="2" charset="-122"/>
              </a:endParaRPr>
            </a:p>
            <a:p>
              <a:pPr marL="542925">
                <a:lnSpc>
                  <a:spcPct val="130000"/>
                </a:lnSpc>
                <a:defRPr/>
              </a:pPr>
              <a:r>
                <a:rPr lang="en-US" altLang="zh-TW" sz="1600" dirty="0">
                  <a:solidFill>
                    <a:schemeClr val="accent1">
                      <a:lumMod val="50000"/>
                    </a:schemeClr>
                  </a:solidFill>
                  <a:ea typeface="宋体" panose="02010600030101010101" pitchFamily="2" charset="-122"/>
                </a:rPr>
                <a:t>Elapsed Time = CPU Time + Wait Time</a:t>
              </a:r>
              <a:r>
                <a:rPr lang="zh-TW" altLang="en-US" sz="1600" dirty="0">
                  <a:ea typeface="宋体" panose="02010600030101010101" pitchFamily="2" charset="-122"/>
                </a:rPr>
                <a:t> </a:t>
              </a:r>
              <a:endParaRPr lang="zh-TW" altLang="en-US" sz="1600" dirty="0">
                <a:ea typeface="宋体" panose="02010600030101010101" pitchFamily="2" charset="-122"/>
              </a:endParaRPr>
            </a:p>
            <a:p>
              <a:pPr marL="542925">
                <a:lnSpc>
                  <a:spcPct val="130000"/>
                </a:lnSpc>
                <a:defRPr/>
              </a:pPr>
              <a:r>
                <a:rPr lang="en-US" altLang="zh-TW" sz="1600" dirty="0">
                  <a:solidFill>
                    <a:srgbClr val="3C8C93"/>
                  </a:solidFill>
                  <a:ea typeface="宋体" panose="02010600030101010101" pitchFamily="2" charset="-122"/>
                </a:rPr>
                <a:t>Executions</a:t>
              </a:r>
              <a:r>
                <a:rPr lang="en-US" altLang="zh-CN" sz="1600" dirty="0">
                  <a:solidFill>
                    <a:srgbClr val="3C8C93"/>
                  </a:solidFill>
                  <a:ea typeface="宋体" panose="02010600030101010101" pitchFamily="2" charset="-122"/>
                </a:rPr>
                <a:t>,</a:t>
              </a:r>
              <a:r>
                <a:rPr lang="zh-CN" altLang="en-US" sz="1600" dirty="0">
                  <a:solidFill>
                    <a:srgbClr val="3C8C93"/>
                  </a:solidFill>
                  <a:ea typeface="宋体" panose="02010600030101010101" pitchFamily="2" charset="-122"/>
                </a:rPr>
                <a:t> </a:t>
              </a:r>
              <a:r>
                <a:rPr lang="en-US" altLang="zh-TW" sz="1600" dirty="0" err="1">
                  <a:solidFill>
                    <a:srgbClr val="3C8C93"/>
                  </a:solidFill>
                  <a:ea typeface="宋体" panose="02010600030101010101" pitchFamily="2" charset="-122"/>
                </a:rPr>
                <a:t>Elap</a:t>
              </a:r>
              <a:r>
                <a:rPr lang="en-US" altLang="zh-TW" sz="1600" dirty="0">
                  <a:solidFill>
                    <a:srgbClr val="3C8C93"/>
                  </a:solidFill>
                  <a:ea typeface="宋体" panose="02010600030101010101" pitchFamily="2" charset="-122"/>
                </a:rPr>
                <a:t> per Exec(s)</a:t>
              </a:r>
              <a:r>
                <a:rPr lang="en-US" altLang="zh-CN" sz="1600" dirty="0">
                  <a:solidFill>
                    <a:srgbClr val="3C8C93"/>
                  </a:solidFill>
                  <a:ea typeface="宋体" panose="02010600030101010101" pitchFamily="2" charset="-122"/>
                </a:rPr>
                <a:t>,</a:t>
              </a:r>
              <a:r>
                <a:rPr lang="zh-CN" altLang="en-US" sz="1600" dirty="0">
                  <a:solidFill>
                    <a:srgbClr val="3C8C93"/>
                  </a:solidFill>
                  <a:ea typeface="宋体" panose="02010600030101010101" pitchFamily="2" charset="-122"/>
                </a:rPr>
                <a:t> </a:t>
              </a:r>
              <a:r>
                <a:rPr lang="en-US" altLang="zh-TW" sz="1600" dirty="0">
                  <a:solidFill>
                    <a:srgbClr val="3C8C93"/>
                  </a:solidFill>
                  <a:ea typeface="宋体" panose="02010600030101010101" pitchFamily="2" charset="-122"/>
                </a:rPr>
                <a:t>% Total DB Time</a:t>
              </a:r>
              <a:endParaRPr lang="en-US" altLang="zh-TW" sz="1600" dirty="0">
                <a:solidFill>
                  <a:srgbClr val="3C8C93"/>
                </a:solidFill>
                <a:ea typeface="宋体" panose="02010600030101010101" pitchFamily="2" charset="-122"/>
              </a:endParaRPr>
            </a:p>
            <a:p>
              <a:pPr>
                <a:lnSpc>
                  <a:spcPct val="130000"/>
                </a:lnSpc>
                <a:defRPr/>
              </a:pPr>
              <a:r>
                <a:rPr lang="en-US" altLang="zh-CN" sz="2000" dirty="0">
                  <a:ea typeface="宋体" panose="02010600030101010101" pitchFamily="2" charset="-122"/>
                </a:rPr>
                <a:t>SQL ordered by CPU Time: </a:t>
              </a:r>
              <a:endParaRPr lang="en-US" altLang="zh-CN" sz="2000" dirty="0">
                <a:ea typeface="宋体" panose="02010600030101010101" pitchFamily="2" charset="-122"/>
              </a:endParaRPr>
            </a:p>
            <a:p>
              <a:pPr>
                <a:lnSpc>
                  <a:spcPct val="130000"/>
                </a:lnSpc>
                <a:defRPr/>
              </a:pPr>
              <a:r>
                <a:rPr lang="en-US" altLang="zh-CN" sz="2000" dirty="0">
                  <a:ea typeface="宋体" panose="02010600030101010101" pitchFamily="2" charset="-122"/>
                </a:rPr>
                <a:t>SQL ordered by Gets: </a:t>
              </a:r>
              <a:endParaRPr lang="en-US" altLang="zh-CN" sz="2000" dirty="0">
                <a:ea typeface="宋体" panose="02010600030101010101" pitchFamily="2" charset="-122"/>
              </a:endParaRPr>
            </a:p>
            <a:p>
              <a:pPr>
                <a:lnSpc>
                  <a:spcPct val="130000"/>
                </a:lnSpc>
                <a:defRPr/>
              </a:pPr>
              <a:r>
                <a:rPr lang="en-US" altLang="zh-CN" sz="2000" dirty="0">
                  <a:ea typeface="宋体" panose="02010600030101010101" pitchFamily="2" charset="-122"/>
                </a:rPr>
                <a:t>SQL ordered by Reads: </a:t>
              </a:r>
              <a:r>
                <a:rPr lang="zh-CN" altLang="en-US" sz="2000" dirty="0">
                  <a:ea typeface="宋体" panose="02010600030101010101" pitchFamily="2" charset="-122"/>
                </a:rPr>
                <a:t> </a:t>
              </a:r>
              <a:endParaRPr lang="zh-CN" altLang="en-US" sz="2000" dirty="0">
                <a:ea typeface="宋体" panose="02010600030101010101" pitchFamily="2" charset="-122"/>
              </a:endParaRPr>
            </a:p>
            <a:p>
              <a:pPr>
                <a:lnSpc>
                  <a:spcPct val="130000"/>
                </a:lnSpc>
                <a:defRPr/>
              </a:pPr>
              <a:r>
                <a:rPr lang="en-US" altLang="zh-CN" sz="2000" dirty="0">
                  <a:ea typeface="宋体" panose="02010600030101010101" pitchFamily="2" charset="-122"/>
                </a:rPr>
                <a:t>SQL ordered by Executions: </a:t>
              </a:r>
              <a:r>
                <a:rPr lang="zh-CN" altLang="en-US" sz="2000" dirty="0">
                  <a:ea typeface="宋体" panose="02010600030101010101" pitchFamily="2" charset="-122"/>
                </a:rPr>
                <a:t>   </a:t>
              </a:r>
              <a:endParaRPr lang="zh-CN" altLang="en-US" sz="2000" dirty="0">
                <a:ea typeface="宋体" panose="02010600030101010101" pitchFamily="2" charset="-122"/>
              </a:endParaRPr>
            </a:p>
            <a:p>
              <a:pPr>
                <a:lnSpc>
                  <a:spcPct val="130000"/>
                </a:lnSpc>
                <a:defRPr/>
              </a:pPr>
              <a:r>
                <a:rPr lang="en-US" altLang="zh-CN" sz="2000" dirty="0">
                  <a:ea typeface="宋体" panose="02010600030101010101" pitchFamily="2" charset="-122"/>
                </a:rPr>
                <a:t>SQL ordered by Parse Calls: </a:t>
              </a:r>
              <a:r>
                <a:rPr lang="zh-CN" altLang="en-US" sz="2000" dirty="0">
                  <a:ea typeface="宋体" panose="02010600030101010101" pitchFamily="2" charset="-122"/>
                </a:rPr>
                <a:t>软解析  </a:t>
              </a:r>
              <a:r>
                <a:rPr lang="en-US" altLang="zh-CN" sz="2000" dirty="0">
                  <a:ea typeface="宋体" panose="02010600030101010101" pitchFamily="2" charset="-122"/>
                </a:rPr>
                <a:t> SQL ordered by Sharable Memory:</a:t>
              </a:r>
              <a:r>
                <a:rPr lang="zh-CN" altLang="en-US" sz="2000" dirty="0">
                  <a:ea typeface="宋体" panose="02010600030101010101" pitchFamily="2" charset="-122"/>
                </a:rPr>
                <a:t> </a:t>
              </a:r>
              <a:r>
                <a:rPr lang="en-US" altLang="zh-CN" sz="2000" dirty="0">
                  <a:ea typeface="宋体" panose="02010600030101010101" pitchFamily="2" charset="-122"/>
                </a:rPr>
                <a:t>used</a:t>
              </a:r>
              <a:r>
                <a:rPr lang="zh-CN" altLang="en-US" sz="2000" dirty="0">
                  <a:ea typeface="宋体" panose="02010600030101010101" pitchFamily="2" charset="-122"/>
                </a:rPr>
                <a:t> </a:t>
              </a:r>
              <a:r>
                <a:rPr lang="en-US" altLang="zh-CN" sz="2000" dirty="0">
                  <a:ea typeface="宋体" panose="02010600030101010101" pitchFamily="2" charset="-122"/>
                </a:rPr>
                <a:t>cache</a:t>
              </a:r>
              <a:r>
                <a:rPr lang="zh-CN" altLang="en-US" sz="2000" dirty="0">
                  <a:ea typeface="宋体" panose="02010600030101010101" pitchFamily="2" charset="-122"/>
                </a:rPr>
                <a:t> </a:t>
              </a:r>
              <a:r>
                <a:rPr lang="en-US" altLang="zh-CN" sz="2000" dirty="0">
                  <a:ea typeface="宋体" panose="02010600030101010101" pitchFamily="2" charset="-122"/>
                </a:rPr>
                <a:t>size </a:t>
              </a:r>
              <a:endParaRPr lang="en-US" altLang="zh-CN" sz="2000" dirty="0">
                <a:ea typeface="宋体" panose="02010600030101010101" pitchFamily="2" charset="-122"/>
              </a:endParaRPr>
            </a:p>
            <a:p>
              <a:pPr>
                <a:lnSpc>
                  <a:spcPct val="130000"/>
                </a:lnSpc>
                <a:defRPr/>
              </a:pPr>
              <a:r>
                <a:rPr lang="en-US" altLang="zh-CN" sz="2000" dirty="0">
                  <a:ea typeface="宋体" panose="02010600030101010101" pitchFamily="2" charset="-122"/>
                </a:rPr>
                <a:t>SQL ordered by Version Count: </a:t>
              </a:r>
              <a:endParaRPr lang="en-US" altLang="zh-CN" sz="2000" dirty="0">
                <a:ea typeface="宋体" panose="02010600030101010101" pitchFamily="2" charset="-122"/>
              </a:endParaRPr>
            </a:p>
            <a:p>
              <a:pPr>
                <a:lnSpc>
                  <a:spcPct val="130000"/>
                </a:lnSpc>
                <a:defRPr/>
              </a:pPr>
              <a:r>
                <a:rPr lang="en-US" altLang="zh-CN" sz="2000" dirty="0">
                  <a:ea typeface="宋体" panose="02010600030101010101" pitchFamily="2" charset="-122"/>
                </a:rPr>
                <a:t>SQL ordered by Cluster Wait Time:</a:t>
              </a:r>
              <a:endParaRPr lang="zh-CN" altLang="en-US" sz="2000" dirty="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2"/>
          <p:cNvSpPr>
            <a:spLocks noGrp="1" noChangeArrowheads="1"/>
          </p:cNvSpPr>
          <p:nvPr>
            <p:ph type="title"/>
          </p:nvPr>
        </p:nvSpPr>
        <p:spPr>
          <a:xfrm>
            <a:off x="1476375" y="366713"/>
            <a:ext cx="6096000" cy="561975"/>
          </a:xfrm>
        </p:spPr>
        <p:txBody>
          <a:bodyPr/>
          <a:lstStyle/>
          <a:p>
            <a:pPr marL="495300" indent="-495300" algn="ctr">
              <a:lnSpc>
                <a:spcPct val="85000"/>
              </a:lnSpc>
              <a:spcAft>
                <a:spcPct val="5000"/>
              </a:spcAft>
            </a:pPr>
            <a:r>
              <a:rPr lang="en-US" altLang="zh-CN" sz="3200" b="1" smtClean="0">
                <a:solidFill>
                  <a:srgbClr val="FFFF00"/>
                </a:solidFill>
              </a:rPr>
              <a:t>AWR</a:t>
            </a:r>
            <a:r>
              <a:rPr lang="zh-CN" altLang="en-US" sz="3200" b="1" smtClean="0">
                <a:solidFill>
                  <a:srgbClr val="FFFF00"/>
                </a:solidFill>
              </a:rPr>
              <a:t>：</a:t>
            </a:r>
            <a:r>
              <a:rPr lang="zh-TW" altLang="en-US" sz="3200" b="1" smtClean="0">
                <a:solidFill>
                  <a:srgbClr val="FFFF00"/>
                </a:solidFill>
              </a:rPr>
              <a:t>自动工作负载信息库</a:t>
            </a:r>
            <a:r>
              <a:rPr lang="zh-CN" altLang="en-US" sz="3200" b="1" smtClean="0">
                <a:solidFill>
                  <a:srgbClr val="FFFF00"/>
                </a:solidFill>
              </a:rPr>
              <a:t> </a:t>
            </a:r>
            <a:r>
              <a:rPr lang="en-US" altLang="zh-CN" sz="2400" b="1" smtClean="0">
                <a:solidFill>
                  <a:srgbClr val="FFFF00"/>
                </a:solidFill>
              </a:rPr>
              <a:t>(</a:t>
            </a:r>
            <a:r>
              <a:rPr lang="zh-CN" altLang="en-US" sz="2400" b="1" smtClean="0">
                <a:solidFill>
                  <a:srgbClr val="FFFF00"/>
                </a:solidFill>
              </a:rPr>
              <a:t>续</a:t>
            </a:r>
            <a:r>
              <a:rPr lang="en-US" altLang="zh-CN" sz="2400" b="1" smtClean="0">
                <a:solidFill>
                  <a:srgbClr val="FFFF00"/>
                </a:solidFill>
              </a:rPr>
              <a:t>)</a:t>
            </a:r>
            <a:endParaRPr lang="en-US" altLang="zh-CN" sz="2400" b="1" smtClean="0">
              <a:solidFill>
                <a:srgbClr val="FFFF00"/>
              </a:solidFill>
            </a:endParaRPr>
          </a:p>
        </p:txBody>
      </p:sp>
      <p:pic>
        <p:nvPicPr>
          <p:cNvPr id="152578" name="图片 1" descr="屏幕快照 2014-04-22 下午9.49.28.png"/>
          <p:cNvPicPr>
            <a:picLocks noChangeAspect="1"/>
          </p:cNvPicPr>
          <p:nvPr/>
        </p:nvPicPr>
        <p:blipFill>
          <a:blip r:embed="rId1"/>
          <a:srcRect/>
          <a:stretch>
            <a:fillRect/>
          </a:stretch>
        </p:blipFill>
        <p:spPr bwMode="auto">
          <a:xfrm>
            <a:off x="1403350" y="1231900"/>
            <a:ext cx="6388100" cy="5626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p:cNvSpPr>
            <a:spLocks noGrp="1" noChangeArrowheads="1"/>
          </p:cNvSpPr>
          <p:nvPr>
            <p:ph type="title"/>
          </p:nvPr>
        </p:nvSpPr>
        <p:spPr/>
        <p:txBody>
          <a:bodyPr/>
          <a:lstStyle/>
          <a:p>
            <a:pPr algn="ctr"/>
            <a:r>
              <a:rPr lang="en-US" altLang="zh-CN" sz="3600" b="1" smtClean="0">
                <a:solidFill>
                  <a:srgbClr val="FFFF00"/>
                </a:solidFill>
              </a:rPr>
              <a:t>Oracle</a:t>
            </a:r>
            <a:r>
              <a:rPr lang="zh-CN" altLang="en-US" sz="3600" b="1" smtClean="0">
                <a:solidFill>
                  <a:srgbClr val="FFFF00"/>
                </a:solidFill>
              </a:rPr>
              <a:t>故障诊断</a:t>
            </a:r>
            <a:endParaRPr lang="zh-CN" altLang="en-US" sz="3600" b="1" smtClean="0">
              <a:solidFill>
                <a:srgbClr val="FFFF00"/>
              </a:solidFill>
            </a:endParaRPr>
          </a:p>
        </p:txBody>
      </p:sp>
      <p:sp>
        <p:nvSpPr>
          <p:cNvPr id="30723" name="Rectangle 3"/>
          <p:cNvSpPr>
            <a:spLocks noGrp="1" noChangeArrowheads="1"/>
          </p:cNvSpPr>
          <p:nvPr>
            <p:ph type="body" sz="half" idx="1"/>
          </p:nvPr>
        </p:nvSpPr>
        <p:spPr>
          <a:xfrm>
            <a:off x="684530" y="2133600"/>
            <a:ext cx="8135620" cy="4074795"/>
          </a:xfrm>
        </p:spPr>
        <p:txBody>
          <a:bodyPr/>
          <a:lstStyle/>
          <a:p>
            <a:pPr marL="0" lvl="1" indent="0" eaLnBrk="1" latinLnBrk="0" hangingPunct="1">
              <a:lnSpc>
                <a:spcPct val="165000"/>
              </a:lnSpc>
              <a:spcBef>
                <a:spcPct val="10000"/>
              </a:spcBef>
              <a:spcAft>
                <a:spcPct val="10000"/>
              </a:spcAft>
              <a:buClr>
                <a:srgbClr val="91AC4E"/>
              </a:buClr>
              <a:buFontTx/>
              <a:buNone/>
              <a:defRPr/>
            </a:pPr>
            <a:r>
              <a:rPr lang="zh-CN" altLang="en-US" sz="2400" dirty="0" smtClean="0">
                <a:solidFill>
                  <a:srgbClr val="0070C0"/>
                </a:solidFill>
                <a:ea typeface="宋体" panose="02010600030101010101" pitchFamily="2" charset="-122"/>
                <a:cs typeface="宋体" panose="02010600030101010101" pitchFamily="2" charset="-122"/>
              </a:rPr>
              <a:t>利用故障诊断</a:t>
            </a:r>
            <a:r>
              <a:rPr lang="zh-CN" altLang="en-US" sz="2400" dirty="0">
                <a:solidFill>
                  <a:srgbClr val="0070C0"/>
                </a:solidFill>
                <a:ea typeface="宋体" panose="02010600030101010101" pitchFamily="2" charset="-122"/>
                <a:cs typeface="宋体" panose="02010600030101010101" pitchFamily="2" charset="-122"/>
              </a:rPr>
              <a:t>的方法（</a:t>
            </a:r>
            <a:r>
              <a:rPr lang="en-US" altLang="zh-CN" sz="2400" dirty="0">
                <a:solidFill>
                  <a:srgbClr val="0070C0"/>
                </a:solidFill>
                <a:ea typeface="宋体" panose="02010600030101010101" pitchFamily="2" charset="-122"/>
                <a:cs typeface="宋体" panose="02010600030101010101" pitchFamily="2" charset="-122"/>
              </a:rPr>
              <a:t>Oracle DB Side Transactions by SQL Stage</a:t>
            </a:r>
            <a:r>
              <a:rPr lang="zh-CN" altLang="en-US" sz="2400" dirty="0">
                <a:solidFill>
                  <a:srgbClr val="0070C0"/>
                </a:solidFill>
                <a:ea typeface="宋体" panose="02010600030101010101" pitchFamily="2" charset="-122"/>
                <a:cs typeface="宋体" panose="02010600030101010101" pitchFamily="2" charset="-122"/>
              </a:rPr>
              <a:t>）</a:t>
            </a:r>
            <a:r>
              <a:rPr lang="zh-CN" altLang="en-US" sz="2400" dirty="0" smtClean="0">
                <a:solidFill>
                  <a:srgbClr val="0070C0"/>
                </a:solidFill>
                <a:ea typeface="宋体" panose="02010600030101010101" pitchFamily="2" charset="-122"/>
                <a:cs typeface="宋体" panose="02010600030101010101" pitchFamily="2" charset="-122"/>
              </a:rPr>
              <a:t>可将</a:t>
            </a:r>
            <a:r>
              <a:rPr lang="en-US" altLang="zh-CN" sz="2400" dirty="0">
                <a:solidFill>
                  <a:srgbClr val="0070C0"/>
                </a:solidFill>
                <a:ea typeface="宋体" panose="02010600030101010101" pitchFamily="2" charset="-122"/>
                <a:cs typeface="宋体" panose="02010600030101010101" pitchFamily="2" charset="-122"/>
              </a:rPr>
              <a:t>SQL</a:t>
            </a:r>
            <a:r>
              <a:rPr lang="zh-CN" altLang="en-US" sz="2400" dirty="0">
                <a:solidFill>
                  <a:srgbClr val="0070C0"/>
                </a:solidFill>
                <a:ea typeface="宋体" panose="02010600030101010101" pitchFamily="2" charset="-122"/>
                <a:cs typeface="宋体" panose="02010600030101010101" pitchFamily="2" charset="-122"/>
              </a:rPr>
              <a:t>语句执行过程中的时间划分为四部分：</a:t>
            </a:r>
            <a:endParaRPr lang="zh-CN" altLang="en-US" sz="2400" dirty="0">
              <a:solidFill>
                <a:srgbClr val="0070C0"/>
              </a:solidFill>
              <a:ea typeface="宋体" panose="02010600030101010101" pitchFamily="2" charset="-122"/>
              <a:cs typeface="宋体" panose="02010600030101010101" pitchFamily="2" charset="-122"/>
            </a:endParaRPr>
          </a:p>
          <a:p>
            <a:pPr marL="532130" lvl="1" indent="0" eaLnBrk="1" latinLnBrk="0" hangingPunct="1">
              <a:lnSpc>
                <a:spcPct val="165000"/>
              </a:lnSpc>
              <a:spcBef>
                <a:spcPct val="10000"/>
              </a:spcBef>
              <a:spcAft>
                <a:spcPct val="10000"/>
              </a:spcAft>
              <a:buClr>
                <a:srgbClr val="91AC4E"/>
              </a:buClr>
              <a:buFont typeface="Wingdings" panose="05000000000000000000" pitchFamily="2" charset="2"/>
              <a:buChar char="p"/>
              <a:defRPr/>
            </a:pPr>
            <a:r>
              <a:rPr lang="zh-CN" altLang="en-US" sz="2400" dirty="0">
                <a:solidFill>
                  <a:srgbClr val="0070C0"/>
                </a:solidFill>
                <a:ea typeface="宋体" panose="02010600030101010101" pitchFamily="2" charset="-122"/>
                <a:cs typeface="宋体" panose="02010600030101010101" pitchFamily="2" charset="-122"/>
              </a:rPr>
              <a:t>解析时间（</a:t>
            </a:r>
            <a:r>
              <a:rPr lang="en-US" altLang="zh-CN" sz="2400" dirty="0">
                <a:solidFill>
                  <a:srgbClr val="0070C0"/>
                </a:solidFill>
                <a:ea typeface="宋体" panose="02010600030101010101" pitchFamily="2" charset="-122"/>
                <a:cs typeface="宋体" panose="02010600030101010101" pitchFamily="2" charset="-122"/>
              </a:rPr>
              <a:t>Parse Time</a:t>
            </a:r>
            <a:r>
              <a:rPr lang="zh-CN" altLang="en-US" sz="2400" dirty="0">
                <a:solidFill>
                  <a:srgbClr val="0070C0"/>
                </a:solidFill>
                <a:ea typeface="宋体" panose="02010600030101010101" pitchFamily="2" charset="-122"/>
                <a:cs typeface="宋体" panose="02010600030101010101" pitchFamily="2" charset="-122"/>
              </a:rPr>
              <a:t>）</a:t>
            </a:r>
            <a:endParaRPr lang="zh-CN" altLang="en-US" sz="2400" dirty="0">
              <a:solidFill>
                <a:srgbClr val="0070C0"/>
              </a:solidFill>
              <a:ea typeface="宋体" panose="02010600030101010101" pitchFamily="2" charset="-122"/>
              <a:cs typeface="宋体" panose="02010600030101010101" pitchFamily="2" charset="-122"/>
            </a:endParaRPr>
          </a:p>
          <a:p>
            <a:pPr marL="532130" lvl="1" indent="0" eaLnBrk="1" latinLnBrk="0" hangingPunct="1">
              <a:lnSpc>
                <a:spcPct val="165000"/>
              </a:lnSpc>
              <a:spcBef>
                <a:spcPct val="10000"/>
              </a:spcBef>
              <a:spcAft>
                <a:spcPct val="10000"/>
              </a:spcAft>
              <a:buClr>
                <a:srgbClr val="91AC4E"/>
              </a:buClr>
              <a:buFont typeface="Wingdings" panose="05000000000000000000" pitchFamily="2" charset="2"/>
              <a:buChar char="p"/>
              <a:defRPr/>
            </a:pPr>
            <a:r>
              <a:rPr lang="zh-CN" altLang="en-US" sz="2400" dirty="0">
                <a:solidFill>
                  <a:srgbClr val="0070C0"/>
                </a:solidFill>
                <a:ea typeface="宋体" panose="02010600030101010101" pitchFamily="2" charset="-122"/>
                <a:cs typeface="宋体" panose="02010600030101010101" pitchFamily="2" charset="-122"/>
              </a:rPr>
              <a:t>执行时间（</a:t>
            </a:r>
            <a:r>
              <a:rPr lang="en-US" altLang="zh-CN" sz="2400" dirty="0">
                <a:solidFill>
                  <a:srgbClr val="0070C0"/>
                </a:solidFill>
                <a:ea typeface="宋体" panose="02010600030101010101" pitchFamily="2" charset="-122"/>
                <a:cs typeface="宋体" panose="02010600030101010101" pitchFamily="2" charset="-122"/>
              </a:rPr>
              <a:t>Execute Time</a:t>
            </a:r>
            <a:r>
              <a:rPr lang="zh-CN" altLang="en-US" sz="2400" dirty="0">
                <a:solidFill>
                  <a:srgbClr val="0070C0"/>
                </a:solidFill>
                <a:ea typeface="宋体" panose="02010600030101010101" pitchFamily="2" charset="-122"/>
                <a:cs typeface="宋体" panose="02010600030101010101" pitchFamily="2" charset="-122"/>
              </a:rPr>
              <a:t>）</a:t>
            </a:r>
            <a:endParaRPr lang="zh-CN" altLang="en-US" sz="2400" dirty="0">
              <a:solidFill>
                <a:srgbClr val="0070C0"/>
              </a:solidFill>
              <a:ea typeface="宋体" panose="02010600030101010101" pitchFamily="2" charset="-122"/>
              <a:cs typeface="宋体" panose="02010600030101010101" pitchFamily="2" charset="-122"/>
            </a:endParaRPr>
          </a:p>
          <a:p>
            <a:pPr marL="532130" lvl="1" indent="0" eaLnBrk="1" latinLnBrk="0" hangingPunct="1">
              <a:lnSpc>
                <a:spcPct val="165000"/>
              </a:lnSpc>
              <a:spcBef>
                <a:spcPct val="10000"/>
              </a:spcBef>
              <a:spcAft>
                <a:spcPct val="10000"/>
              </a:spcAft>
              <a:buClr>
                <a:srgbClr val="91AC4E"/>
              </a:buClr>
              <a:buFont typeface="Wingdings" panose="05000000000000000000" pitchFamily="2" charset="2"/>
              <a:buChar char="p"/>
              <a:defRPr/>
            </a:pPr>
            <a:r>
              <a:rPr lang="zh-CN" altLang="en-US" sz="2400" dirty="0">
                <a:solidFill>
                  <a:srgbClr val="0070C0"/>
                </a:solidFill>
                <a:ea typeface="宋体" panose="02010600030101010101" pitchFamily="2" charset="-122"/>
                <a:cs typeface="宋体" panose="02010600030101010101" pitchFamily="2" charset="-122"/>
              </a:rPr>
              <a:t>读取时间（</a:t>
            </a:r>
            <a:r>
              <a:rPr lang="en-US" altLang="zh-CN" sz="2400" dirty="0">
                <a:solidFill>
                  <a:srgbClr val="0070C0"/>
                </a:solidFill>
                <a:ea typeface="宋体" panose="02010600030101010101" pitchFamily="2" charset="-122"/>
                <a:cs typeface="宋体" panose="02010600030101010101" pitchFamily="2" charset="-122"/>
              </a:rPr>
              <a:t>Fetch Time</a:t>
            </a:r>
            <a:r>
              <a:rPr lang="zh-CN" altLang="en-US" sz="2400" dirty="0">
                <a:solidFill>
                  <a:srgbClr val="0070C0"/>
                </a:solidFill>
                <a:ea typeface="宋体" panose="02010600030101010101" pitchFamily="2" charset="-122"/>
                <a:cs typeface="宋体" panose="02010600030101010101" pitchFamily="2" charset="-122"/>
              </a:rPr>
              <a:t>）</a:t>
            </a:r>
            <a:endParaRPr lang="zh-CN" altLang="en-US" sz="2400" dirty="0">
              <a:solidFill>
                <a:srgbClr val="0070C0"/>
              </a:solidFill>
              <a:ea typeface="宋体" panose="02010600030101010101" pitchFamily="2" charset="-122"/>
              <a:cs typeface="宋体" panose="02010600030101010101" pitchFamily="2" charset="-122"/>
            </a:endParaRPr>
          </a:p>
          <a:p>
            <a:pPr marL="532130" lvl="1" indent="0" eaLnBrk="1" latinLnBrk="0" hangingPunct="1">
              <a:lnSpc>
                <a:spcPct val="165000"/>
              </a:lnSpc>
              <a:spcBef>
                <a:spcPct val="10000"/>
              </a:spcBef>
              <a:spcAft>
                <a:spcPct val="10000"/>
              </a:spcAft>
              <a:buClr>
                <a:srgbClr val="91AC4E"/>
              </a:buClr>
              <a:buFont typeface="Wingdings" panose="05000000000000000000" pitchFamily="2" charset="2"/>
              <a:buChar char="p"/>
              <a:defRPr/>
            </a:pPr>
            <a:r>
              <a:rPr lang="zh-CN" altLang="en-US" sz="2400" dirty="0">
                <a:solidFill>
                  <a:srgbClr val="0070C0"/>
                </a:solidFill>
                <a:ea typeface="宋体" panose="02010600030101010101" pitchFamily="2" charset="-122"/>
                <a:cs typeface="宋体" panose="02010600030101010101" pitchFamily="2" charset="-122"/>
              </a:rPr>
              <a:t>其他时间（</a:t>
            </a:r>
            <a:r>
              <a:rPr lang="en-US" altLang="zh-CN" sz="2400" dirty="0">
                <a:solidFill>
                  <a:srgbClr val="0070C0"/>
                </a:solidFill>
                <a:ea typeface="宋体" panose="02010600030101010101" pitchFamily="2" charset="-122"/>
                <a:cs typeface="宋体" panose="02010600030101010101" pitchFamily="2" charset="-122"/>
              </a:rPr>
              <a:t>Other Time</a:t>
            </a:r>
            <a:r>
              <a:rPr lang="zh-CN" altLang="en-US" sz="2400" dirty="0">
                <a:solidFill>
                  <a:srgbClr val="0070C0"/>
                </a:solidFill>
                <a:ea typeface="宋体" panose="02010600030101010101" pitchFamily="2" charset="-122"/>
                <a:cs typeface="宋体" panose="02010600030101010101" pitchFamily="2" charset="-122"/>
              </a:rPr>
              <a:t>）</a:t>
            </a:r>
            <a:r>
              <a:rPr lang="zh-CN" altLang="en-US" dirty="0" smtClean="0">
                <a:solidFill>
                  <a:srgbClr val="0070C0"/>
                </a:solidFill>
                <a:ea typeface="宋体" panose="02010600030101010101" pitchFamily="2" charset="-122"/>
                <a:cs typeface="宋体" panose="02010600030101010101" pitchFamily="2" charset="-122"/>
              </a:rPr>
              <a:t>，如绑定时间</a:t>
            </a:r>
            <a:r>
              <a:rPr lang="zh-CN" altLang="en-US" dirty="0">
                <a:solidFill>
                  <a:srgbClr val="0070C0"/>
                </a:solidFill>
                <a:ea typeface="宋体" panose="02010600030101010101" pitchFamily="2" charset="-122"/>
                <a:cs typeface="宋体" panose="02010600030101010101" pitchFamily="2" charset="-122"/>
              </a:rPr>
              <a:t>（</a:t>
            </a:r>
            <a:r>
              <a:rPr lang="en-US" altLang="zh-CN" dirty="0">
                <a:solidFill>
                  <a:srgbClr val="0070C0"/>
                </a:solidFill>
                <a:ea typeface="宋体" panose="02010600030101010101" pitchFamily="2" charset="-122"/>
                <a:cs typeface="宋体" panose="02010600030101010101" pitchFamily="2" charset="-122"/>
              </a:rPr>
              <a:t>bind time</a:t>
            </a:r>
            <a:r>
              <a:rPr lang="zh-CN" altLang="en-US" dirty="0" smtClean="0">
                <a:solidFill>
                  <a:srgbClr val="0070C0"/>
                </a:solidFill>
                <a:ea typeface="宋体" panose="02010600030101010101" pitchFamily="2" charset="-122"/>
                <a:cs typeface="宋体" panose="02010600030101010101" pitchFamily="2" charset="-122"/>
              </a:rPr>
              <a:t>） </a:t>
            </a:r>
            <a:endParaRPr lang="zh-CN" altLang="en-US" sz="2400" dirty="0" smtClean="0">
              <a:solidFill>
                <a:srgbClr val="0070C0"/>
              </a:solidFill>
            </a:endParaRP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2"/>
          <p:cNvSpPr>
            <a:spLocks noGrp="1" noChangeArrowheads="1"/>
          </p:cNvSpPr>
          <p:nvPr>
            <p:ph type="title"/>
          </p:nvPr>
        </p:nvSpPr>
        <p:spPr>
          <a:xfrm>
            <a:off x="2195513" y="260350"/>
            <a:ext cx="5313362" cy="774700"/>
          </a:xfrm>
        </p:spPr>
        <p:txBody>
          <a:bodyPr/>
          <a:lstStyle/>
          <a:p>
            <a:pPr algn="ctr"/>
            <a:r>
              <a:rPr lang="zh-CN" altLang="en-US" smtClean="0">
                <a:solidFill>
                  <a:srgbClr val="FFFF00"/>
                </a:solidFill>
              </a:rPr>
              <a:t>示例：</a:t>
            </a:r>
            <a:r>
              <a:rPr lang="en-US" altLang="zh-CN" sz="3600" smtClean="0">
                <a:solidFill>
                  <a:srgbClr val="FFFF00"/>
                </a:solidFill>
              </a:rPr>
              <a:t>SQL</a:t>
            </a:r>
            <a:r>
              <a:rPr lang="zh-CN" altLang="en-US" sz="3600" smtClean="0">
                <a:solidFill>
                  <a:srgbClr val="FFFF00"/>
                </a:solidFill>
              </a:rPr>
              <a:t>执行时间分解</a:t>
            </a:r>
            <a:endParaRPr lang="zh-CN" altLang="en-US" sz="3600" b="1" smtClean="0">
              <a:solidFill>
                <a:srgbClr val="FFFF00"/>
              </a:solidFill>
            </a:endParaRPr>
          </a:p>
        </p:txBody>
      </p:sp>
      <p:sp>
        <p:nvSpPr>
          <p:cNvPr id="156674" name="Rectangle 4"/>
          <p:cNvSpPr>
            <a:spLocks noChangeArrowheads="1"/>
          </p:cNvSpPr>
          <p:nvPr/>
        </p:nvSpPr>
        <p:spPr bwMode="auto">
          <a:xfrm>
            <a:off x="3257550" y="2600325"/>
            <a:ext cx="9144000" cy="0"/>
          </a:xfrm>
          <a:prstGeom prst="rect">
            <a:avLst/>
          </a:prstGeom>
          <a:noFill/>
          <a:ln w="9525">
            <a:noFill/>
            <a:miter lim="800000"/>
          </a:ln>
        </p:spPr>
        <p:txBody>
          <a:bodyPr>
            <a:spAutoFit/>
          </a:bodyPr>
          <a:lstStyle/>
          <a:p>
            <a:endParaRPr lang="zh-CN" altLang="en-US"/>
          </a:p>
        </p:txBody>
      </p:sp>
      <p:pic>
        <p:nvPicPr>
          <p:cNvPr id="156675" name="Picture 5" descr="3"/>
          <p:cNvPicPr>
            <a:picLocks noChangeAspect="1" noChangeArrowheads="1"/>
          </p:cNvPicPr>
          <p:nvPr/>
        </p:nvPicPr>
        <p:blipFill>
          <a:blip r:embed="rId1"/>
          <a:srcRect/>
          <a:stretch>
            <a:fillRect/>
          </a:stretch>
        </p:blipFill>
        <p:spPr bwMode="auto">
          <a:xfrm>
            <a:off x="240665" y="1700530"/>
            <a:ext cx="8655685" cy="462534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8721" name="Rectangle 2"/>
          <p:cNvSpPr>
            <a:spLocks noGrp="1" noChangeArrowheads="1"/>
          </p:cNvSpPr>
          <p:nvPr>
            <p:ph type="title"/>
          </p:nvPr>
        </p:nvSpPr>
        <p:spPr>
          <a:xfrm>
            <a:off x="1547813" y="366713"/>
            <a:ext cx="6024562" cy="561975"/>
          </a:xfrm>
        </p:spPr>
        <p:txBody>
          <a:bodyPr/>
          <a:lstStyle/>
          <a:p>
            <a:pPr algn="ctr"/>
            <a:r>
              <a:rPr lang="en-US" altLang="zh-CN" sz="3600" b="1" smtClean="0">
                <a:solidFill>
                  <a:srgbClr val="FFFF00"/>
                </a:solidFill>
              </a:rPr>
              <a:t>DB</a:t>
            </a:r>
            <a:r>
              <a:rPr lang="zh-CN" altLang="en-US" sz="3600" b="1" smtClean="0">
                <a:solidFill>
                  <a:srgbClr val="FFFF00"/>
                </a:solidFill>
              </a:rPr>
              <a:t>服务器典型性能问题</a:t>
            </a:r>
            <a:endParaRPr lang="zh-CN" altLang="en-US" sz="3600" b="1" smtClean="0">
              <a:solidFill>
                <a:srgbClr val="FFFF00"/>
              </a:solidFill>
            </a:endParaRPr>
          </a:p>
        </p:txBody>
      </p:sp>
      <p:sp>
        <p:nvSpPr>
          <p:cNvPr id="158722" name="Rectangle 3"/>
          <p:cNvSpPr>
            <a:spLocks noGrp="1" noChangeArrowheads="1"/>
          </p:cNvSpPr>
          <p:nvPr>
            <p:ph type="body" idx="1"/>
          </p:nvPr>
        </p:nvSpPr>
        <p:spPr>
          <a:xfrm>
            <a:off x="1979613" y="1557338"/>
            <a:ext cx="5256212" cy="4824412"/>
          </a:xfrm>
        </p:spPr>
        <p:txBody>
          <a:bodyPr/>
          <a:lstStyle/>
          <a:p>
            <a:pPr marL="0" indent="0">
              <a:buFontTx/>
              <a:buNone/>
            </a:pPr>
            <a:r>
              <a:rPr lang="zh-CN" altLang="en-US" sz="2400" b="1" smtClean="0">
                <a:solidFill>
                  <a:srgbClr val="3366FF"/>
                </a:solidFill>
                <a:ea typeface="楷体" panose="02010609060101010101" charset="-122"/>
                <a:cs typeface="楷体" panose="02010609060101010101" charset="-122"/>
              </a:rPr>
              <a:t>单一类型事务响应时间过长 </a:t>
            </a:r>
            <a:endParaRPr lang="zh-CN" altLang="en-US" sz="2400" b="1" smtClean="0">
              <a:solidFill>
                <a:srgbClr val="3366FF"/>
              </a:solidFill>
              <a:ea typeface="楷体" panose="02010609060101010101" charset="-122"/>
              <a:cs typeface="楷体" panose="02010609060101010101" charset="-122"/>
            </a:endParaRPr>
          </a:p>
          <a:p>
            <a:pPr marL="901700" lvl="1" indent="-532130">
              <a:lnSpc>
                <a:spcPct val="120000"/>
              </a:lnSpc>
              <a:spcBef>
                <a:spcPct val="10000"/>
              </a:spcBef>
              <a:spcAft>
                <a:spcPct val="10000"/>
              </a:spcAft>
              <a:buClr>
                <a:srgbClr val="91AC4E"/>
              </a:buClr>
              <a:buFont typeface="Wingdings" panose="05000000000000000000" pitchFamily="2" charset="2"/>
              <a:buChar char="p"/>
            </a:pPr>
            <a:r>
              <a:rPr lang="zh-CN" altLang="en-US" smtClean="0">
                <a:solidFill>
                  <a:srgbClr val="0070C0"/>
                </a:solidFill>
                <a:ea typeface="宋体" panose="02010600030101010101" pitchFamily="2" charset="-122"/>
              </a:rPr>
              <a:t>数据库服务器负载 </a:t>
            </a:r>
            <a:endParaRPr lang="zh-CN" altLang="en-US" smtClean="0">
              <a:solidFill>
                <a:srgbClr val="0070C0"/>
              </a:solidFill>
              <a:ea typeface="宋体" panose="02010600030101010101" pitchFamily="2" charset="-122"/>
            </a:endParaRPr>
          </a:p>
          <a:p>
            <a:pPr marL="901700" lvl="1" indent="-532130">
              <a:lnSpc>
                <a:spcPct val="120000"/>
              </a:lnSpc>
              <a:spcBef>
                <a:spcPct val="10000"/>
              </a:spcBef>
              <a:spcAft>
                <a:spcPct val="10000"/>
              </a:spcAft>
              <a:buClr>
                <a:srgbClr val="91AC4E"/>
              </a:buClr>
              <a:buFont typeface="Wingdings" panose="05000000000000000000" pitchFamily="2" charset="2"/>
              <a:buChar char="p"/>
            </a:pPr>
            <a:r>
              <a:rPr lang="zh-CN" altLang="en-US" smtClean="0">
                <a:solidFill>
                  <a:srgbClr val="0070C0"/>
                </a:solidFill>
                <a:ea typeface="宋体" panose="02010600030101010101" pitchFamily="2" charset="-122"/>
              </a:rPr>
              <a:t>糟糕的数据库设计 </a:t>
            </a:r>
            <a:endParaRPr lang="zh-CN" altLang="en-US" smtClean="0">
              <a:solidFill>
                <a:srgbClr val="0070C0"/>
              </a:solidFill>
              <a:ea typeface="宋体" panose="02010600030101010101" pitchFamily="2" charset="-122"/>
            </a:endParaRPr>
          </a:p>
          <a:p>
            <a:pPr marL="901700" lvl="1" indent="-532130">
              <a:lnSpc>
                <a:spcPct val="120000"/>
              </a:lnSpc>
              <a:spcBef>
                <a:spcPct val="10000"/>
              </a:spcBef>
              <a:spcAft>
                <a:spcPct val="10000"/>
              </a:spcAft>
              <a:buClr>
                <a:srgbClr val="91AC4E"/>
              </a:buClr>
              <a:buFont typeface="Wingdings" panose="05000000000000000000" pitchFamily="2" charset="2"/>
              <a:buChar char="p"/>
            </a:pPr>
            <a:r>
              <a:rPr lang="zh-CN" altLang="en-US" smtClean="0">
                <a:solidFill>
                  <a:srgbClr val="0070C0"/>
                </a:solidFill>
                <a:ea typeface="宋体" panose="02010600030101010101" pitchFamily="2" charset="-122"/>
              </a:rPr>
              <a:t>事务粒度过大 </a:t>
            </a:r>
            <a:endParaRPr lang="zh-CN" altLang="en-US" smtClean="0">
              <a:solidFill>
                <a:srgbClr val="0070C0"/>
              </a:solidFill>
              <a:ea typeface="宋体" panose="02010600030101010101" pitchFamily="2" charset="-122"/>
            </a:endParaRPr>
          </a:p>
          <a:p>
            <a:pPr marL="901700" lvl="1" indent="-532130">
              <a:lnSpc>
                <a:spcPct val="120000"/>
              </a:lnSpc>
              <a:spcBef>
                <a:spcPct val="10000"/>
              </a:spcBef>
              <a:spcAft>
                <a:spcPct val="10000"/>
              </a:spcAft>
              <a:buClr>
                <a:srgbClr val="91AC4E"/>
              </a:buClr>
              <a:buFont typeface="Wingdings" panose="05000000000000000000" pitchFamily="2" charset="2"/>
              <a:buChar char="p"/>
            </a:pPr>
            <a:r>
              <a:rPr lang="zh-CN" altLang="en-US" smtClean="0">
                <a:solidFill>
                  <a:srgbClr val="0070C0"/>
                </a:solidFill>
                <a:ea typeface="宋体" panose="02010600030101010101" pitchFamily="2" charset="-122"/>
              </a:rPr>
              <a:t>批任务对普通用户性能的影响 </a:t>
            </a:r>
            <a:endParaRPr lang="zh-CN" altLang="en-US" smtClean="0">
              <a:solidFill>
                <a:srgbClr val="0070C0"/>
              </a:solidFill>
              <a:ea typeface="宋体" panose="02010600030101010101" pitchFamily="2" charset="-122"/>
            </a:endParaRPr>
          </a:p>
          <a:p>
            <a:pPr marL="268605" lvl="2">
              <a:buFontTx/>
              <a:buNone/>
            </a:pPr>
            <a:endParaRPr lang="en-US" altLang="zh-CN" sz="2400" b="1" smtClean="0">
              <a:solidFill>
                <a:srgbClr val="3366FF"/>
              </a:solidFill>
              <a:ea typeface="楷体" panose="02010609060101010101" charset="-122"/>
              <a:cs typeface="楷体" panose="02010609060101010101" charset="-122"/>
            </a:endParaRPr>
          </a:p>
          <a:p>
            <a:pPr marL="268605" lvl="2">
              <a:buFontTx/>
              <a:buNone/>
            </a:pPr>
            <a:r>
              <a:rPr lang="zh-CN" altLang="en-US" sz="2400" b="1" smtClean="0">
                <a:solidFill>
                  <a:srgbClr val="3366FF"/>
                </a:solidFill>
                <a:ea typeface="楷体" panose="02010609060101010101" charset="-122"/>
                <a:cs typeface="楷体" panose="02010609060101010101" charset="-122"/>
              </a:rPr>
              <a:t>并发处理能力差 </a:t>
            </a:r>
            <a:endParaRPr lang="zh-CN" altLang="en-US" sz="2400" b="1" smtClean="0">
              <a:solidFill>
                <a:srgbClr val="3366FF"/>
              </a:solidFill>
              <a:ea typeface="楷体" panose="02010609060101010101" charset="-122"/>
              <a:cs typeface="楷体" panose="02010609060101010101" charset="-122"/>
            </a:endParaRPr>
          </a:p>
          <a:p>
            <a:pPr marL="268605" lvl="2">
              <a:buFontTx/>
              <a:buNone/>
            </a:pPr>
            <a:r>
              <a:rPr lang="zh-CN" altLang="en-US" sz="2400" b="1" smtClean="0">
                <a:solidFill>
                  <a:srgbClr val="3366FF"/>
                </a:solidFill>
                <a:ea typeface="楷体" panose="02010609060101010101" charset="-122"/>
                <a:cs typeface="楷体" panose="02010609060101010101" charset="-122"/>
              </a:rPr>
              <a:t>锁冲突严重 </a:t>
            </a:r>
            <a:endParaRPr lang="zh-CN" altLang="en-US" sz="2400" b="1" smtClean="0">
              <a:solidFill>
                <a:srgbClr val="3366FF"/>
              </a:solidFill>
              <a:ea typeface="楷体" panose="02010609060101010101" charset="-122"/>
              <a:cs typeface="楷体" panose="02010609060101010101" charset="-122"/>
            </a:endParaRPr>
          </a:p>
          <a:p>
            <a:pPr marL="901700" lvl="1" indent="-532130">
              <a:lnSpc>
                <a:spcPct val="120000"/>
              </a:lnSpc>
              <a:spcBef>
                <a:spcPct val="10000"/>
              </a:spcBef>
              <a:spcAft>
                <a:spcPct val="10000"/>
              </a:spcAft>
              <a:buClr>
                <a:srgbClr val="91AC4E"/>
              </a:buClr>
              <a:buFont typeface="Wingdings" panose="05000000000000000000" pitchFamily="2" charset="2"/>
              <a:buChar char="p"/>
            </a:pPr>
            <a:r>
              <a:rPr lang="zh-CN" altLang="en-US" smtClean="0">
                <a:solidFill>
                  <a:srgbClr val="0070C0"/>
                </a:solidFill>
                <a:ea typeface="宋体" panose="02010600030101010101" pitchFamily="2" charset="-122"/>
              </a:rPr>
              <a:t>资源锁定造成的数据库事务超时 </a:t>
            </a:r>
            <a:endParaRPr lang="zh-CN" altLang="en-US" smtClean="0">
              <a:solidFill>
                <a:srgbClr val="0070C0"/>
              </a:solidFill>
              <a:ea typeface="宋体" panose="02010600030101010101" pitchFamily="2" charset="-122"/>
            </a:endParaRPr>
          </a:p>
          <a:p>
            <a:pPr marL="901700" lvl="1" indent="-532130">
              <a:lnSpc>
                <a:spcPct val="120000"/>
              </a:lnSpc>
              <a:spcBef>
                <a:spcPct val="10000"/>
              </a:spcBef>
              <a:spcAft>
                <a:spcPct val="10000"/>
              </a:spcAft>
              <a:buClr>
                <a:srgbClr val="91AC4E"/>
              </a:buClr>
              <a:buFont typeface="Wingdings" panose="05000000000000000000" pitchFamily="2" charset="2"/>
              <a:buChar char="p"/>
            </a:pPr>
            <a:r>
              <a:rPr lang="zh-CN" altLang="en-US" smtClean="0">
                <a:solidFill>
                  <a:srgbClr val="0070C0"/>
                </a:solidFill>
                <a:ea typeface="宋体" panose="02010600030101010101" pitchFamily="2" charset="-122"/>
              </a:rPr>
              <a:t>数据库死锁 </a:t>
            </a:r>
            <a:endParaRPr lang="zh-CN" altLang="en-US" smtClean="0">
              <a:solidFill>
                <a:srgbClr val="0070C0"/>
              </a:solidFill>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2"/>
          <p:cNvSpPr>
            <a:spLocks noGrp="1" noChangeArrowheads="1"/>
          </p:cNvSpPr>
          <p:nvPr>
            <p:ph type="title"/>
          </p:nvPr>
        </p:nvSpPr>
        <p:spPr>
          <a:xfrm>
            <a:off x="1258888" y="260350"/>
            <a:ext cx="6400800" cy="658813"/>
          </a:xfrm>
        </p:spPr>
        <p:txBody>
          <a:bodyPr/>
          <a:lstStyle/>
          <a:p>
            <a:pPr algn="ctr"/>
            <a:r>
              <a:rPr lang="zh-CN" altLang="en-US" sz="3600" b="1" smtClean="0">
                <a:solidFill>
                  <a:srgbClr val="FFFF00"/>
                </a:solidFill>
              </a:rPr>
              <a:t>性能分析和调优层次</a:t>
            </a:r>
            <a:endParaRPr lang="zh-CN" altLang="en-US" sz="3600" b="1" smtClean="0">
              <a:solidFill>
                <a:srgbClr val="FFFF00"/>
              </a:solidFill>
            </a:endParaRPr>
          </a:p>
        </p:txBody>
      </p:sp>
      <p:pic>
        <p:nvPicPr>
          <p:cNvPr id="160770" name="图片 2" descr="屏幕快照 2013-11-29 下午10.28.10.png"/>
          <p:cNvPicPr>
            <a:picLocks noChangeAspect="1"/>
          </p:cNvPicPr>
          <p:nvPr/>
        </p:nvPicPr>
        <p:blipFill>
          <a:blip r:embed="rId1"/>
          <a:srcRect/>
          <a:stretch>
            <a:fillRect/>
          </a:stretch>
        </p:blipFill>
        <p:spPr bwMode="auto">
          <a:xfrm>
            <a:off x="1116013" y="1341438"/>
            <a:ext cx="6840537" cy="50990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817" name="Rectangle 2"/>
          <p:cNvSpPr>
            <a:spLocks noGrp="1" noChangeArrowheads="1"/>
          </p:cNvSpPr>
          <p:nvPr>
            <p:ph type="title"/>
          </p:nvPr>
        </p:nvSpPr>
        <p:spPr>
          <a:xfrm>
            <a:off x="1258888" y="404813"/>
            <a:ext cx="6672262" cy="561975"/>
          </a:xfrm>
        </p:spPr>
        <p:txBody>
          <a:bodyPr/>
          <a:lstStyle/>
          <a:p>
            <a:pPr algn="ctr"/>
            <a:r>
              <a:rPr lang="en-US" altLang="zh-CN" sz="3600" b="1" smtClean="0">
                <a:solidFill>
                  <a:srgbClr val="FFFF00"/>
                </a:solidFill>
              </a:rPr>
              <a:t>Oracle</a:t>
            </a:r>
            <a:r>
              <a:rPr lang="zh-CN" altLang="en-US" sz="3600" b="1" smtClean="0">
                <a:solidFill>
                  <a:srgbClr val="FFFF00"/>
                </a:solidFill>
              </a:rPr>
              <a:t>与性能有关的参数 </a:t>
            </a:r>
            <a:endParaRPr lang="zh-CN" altLang="en-US" sz="3600" b="1" smtClean="0">
              <a:solidFill>
                <a:srgbClr val="FFFF00"/>
              </a:solidFill>
            </a:endParaRPr>
          </a:p>
        </p:txBody>
      </p:sp>
      <p:sp>
        <p:nvSpPr>
          <p:cNvPr id="162818" name="Rectangle 3"/>
          <p:cNvSpPr>
            <a:spLocks noGrp="1" noChangeArrowheads="1"/>
          </p:cNvSpPr>
          <p:nvPr>
            <p:ph type="body" idx="1"/>
          </p:nvPr>
        </p:nvSpPr>
        <p:spPr>
          <a:xfrm>
            <a:off x="395288" y="1916113"/>
            <a:ext cx="3744912" cy="3529012"/>
          </a:xfrm>
        </p:spPr>
        <p:txBody>
          <a:bodyPr/>
          <a:lstStyle/>
          <a:p>
            <a:pPr>
              <a:lnSpc>
                <a:spcPct val="90000"/>
              </a:lnSpc>
              <a:buFont typeface="Wingdings" panose="05000000000000000000" pitchFamily="2" charset="2"/>
              <a:buNone/>
            </a:pPr>
            <a:endParaRPr lang="zh-CN" altLang="en-US" smtClean="0">
              <a:solidFill>
                <a:srgbClr val="0070C0"/>
              </a:solidFill>
            </a:endParaRPr>
          </a:p>
          <a:p>
            <a:pPr marL="532130" lvl="1" indent="-532130">
              <a:lnSpc>
                <a:spcPct val="120000"/>
              </a:lnSpc>
              <a:spcBef>
                <a:spcPct val="10000"/>
              </a:spcBef>
              <a:spcAft>
                <a:spcPct val="10000"/>
              </a:spcAft>
              <a:buClr>
                <a:srgbClr val="91AC4E"/>
              </a:buClr>
              <a:buFont typeface="Wingdings" panose="05000000000000000000" pitchFamily="2" charset="2"/>
              <a:buChar char="p"/>
            </a:pPr>
            <a:r>
              <a:rPr lang="zh-CN" altLang="en-US" sz="2400" smtClean="0">
                <a:solidFill>
                  <a:srgbClr val="0070C0"/>
                </a:solidFill>
                <a:ea typeface="宋体" panose="02010600030101010101" pitchFamily="2" charset="-122"/>
              </a:rPr>
              <a:t>索引</a:t>
            </a:r>
            <a:endParaRPr lang="zh-CN" altLang="en-US" sz="2400" smtClean="0">
              <a:solidFill>
                <a:srgbClr val="0070C0"/>
              </a:solidFill>
              <a:ea typeface="宋体" panose="02010600030101010101" pitchFamily="2" charset="-122"/>
            </a:endParaRPr>
          </a:p>
          <a:p>
            <a:pPr marL="532130" lvl="1" indent="-532130">
              <a:lnSpc>
                <a:spcPct val="120000"/>
              </a:lnSpc>
              <a:spcBef>
                <a:spcPct val="10000"/>
              </a:spcBef>
              <a:spcAft>
                <a:spcPct val="10000"/>
              </a:spcAft>
              <a:buClr>
                <a:srgbClr val="91AC4E"/>
              </a:buClr>
              <a:buFont typeface="Wingdings" panose="05000000000000000000" pitchFamily="2" charset="2"/>
              <a:buChar char="p"/>
            </a:pPr>
            <a:r>
              <a:rPr lang="zh-CN" altLang="en-US" sz="2400" smtClean="0">
                <a:solidFill>
                  <a:srgbClr val="0070C0"/>
                </a:solidFill>
                <a:ea typeface="宋体" panose="02010600030101010101" pitchFamily="2" charset="-122"/>
              </a:rPr>
              <a:t>并行执行</a:t>
            </a:r>
            <a:endParaRPr lang="zh-CN" altLang="en-US" sz="2400" smtClean="0">
              <a:solidFill>
                <a:srgbClr val="0070C0"/>
              </a:solidFill>
              <a:ea typeface="宋体" panose="02010600030101010101" pitchFamily="2" charset="-122"/>
            </a:endParaRPr>
          </a:p>
          <a:p>
            <a:pPr marL="532130" lvl="1" indent="-532130">
              <a:lnSpc>
                <a:spcPct val="120000"/>
              </a:lnSpc>
              <a:spcBef>
                <a:spcPct val="10000"/>
              </a:spcBef>
              <a:spcAft>
                <a:spcPct val="10000"/>
              </a:spcAft>
              <a:buClr>
                <a:srgbClr val="91AC4E"/>
              </a:buClr>
              <a:buFont typeface="Wingdings" panose="05000000000000000000" pitchFamily="2" charset="2"/>
              <a:buChar char="p"/>
            </a:pPr>
            <a:r>
              <a:rPr lang="zh-CN" altLang="en-US" sz="2400" smtClean="0">
                <a:solidFill>
                  <a:srgbClr val="0070C0"/>
                </a:solidFill>
                <a:ea typeface="宋体" panose="02010600030101010101" pitchFamily="2" charset="-122"/>
              </a:rPr>
              <a:t>簇与散列簇</a:t>
            </a:r>
            <a:endParaRPr lang="zh-CN" altLang="en-US" sz="2400" smtClean="0">
              <a:solidFill>
                <a:srgbClr val="0070C0"/>
              </a:solidFill>
              <a:ea typeface="宋体" panose="02010600030101010101" pitchFamily="2" charset="-122"/>
            </a:endParaRPr>
          </a:p>
          <a:p>
            <a:pPr marL="532130" lvl="1" indent="-532130">
              <a:lnSpc>
                <a:spcPct val="120000"/>
              </a:lnSpc>
              <a:spcBef>
                <a:spcPct val="10000"/>
              </a:spcBef>
              <a:spcAft>
                <a:spcPct val="10000"/>
              </a:spcAft>
              <a:buClr>
                <a:srgbClr val="91AC4E"/>
              </a:buClr>
              <a:buFont typeface="Wingdings" panose="05000000000000000000" pitchFamily="2" charset="2"/>
              <a:buChar char="p"/>
            </a:pPr>
            <a:r>
              <a:rPr lang="zh-CN" altLang="en-US" sz="2400" smtClean="0">
                <a:solidFill>
                  <a:srgbClr val="0070C0"/>
                </a:solidFill>
                <a:ea typeface="宋体" panose="02010600030101010101" pitchFamily="2" charset="-122"/>
              </a:rPr>
              <a:t>分区</a:t>
            </a:r>
            <a:endParaRPr lang="zh-CN" altLang="en-US" sz="2400" smtClean="0">
              <a:solidFill>
                <a:srgbClr val="0070C0"/>
              </a:solidFill>
              <a:ea typeface="宋体" panose="02010600030101010101" pitchFamily="2" charset="-122"/>
            </a:endParaRPr>
          </a:p>
          <a:p>
            <a:pPr marL="532130" lvl="1" indent="-532130">
              <a:lnSpc>
                <a:spcPct val="120000"/>
              </a:lnSpc>
              <a:spcBef>
                <a:spcPct val="10000"/>
              </a:spcBef>
              <a:spcAft>
                <a:spcPct val="10000"/>
              </a:spcAft>
              <a:buClr>
                <a:srgbClr val="91AC4E"/>
              </a:buClr>
              <a:buFont typeface="Wingdings" panose="05000000000000000000" pitchFamily="2" charset="2"/>
              <a:buChar char="p"/>
            </a:pPr>
            <a:r>
              <a:rPr lang="zh-CN" altLang="en-US" sz="2400" smtClean="0">
                <a:solidFill>
                  <a:srgbClr val="0070C0"/>
                </a:solidFill>
                <a:ea typeface="宋体" panose="02010600030101010101" pitchFamily="2" charset="-122"/>
              </a:rPr>
              <a:t>多线程服务器</a:t>
            </a:r>
            <a:endParaRPr lang="zh-CN" altLang="en-US" sz="2400" smtClean="0">
              <a:solidFill>
                <a:srgbClr val="0070C0"/>
              </a:solidFill>
              <a:ea typeface="宋体" panose="02010600030101010101" pitchFamily="2" charset="-122"/>
            </a:endParaRPr>
          </a:p>
          <a:p>
            <a:pPr marL="532130" lvl="1" indent="-532130">
              <a:lnSpc>
                <a:spcPct val="120000"/>
              </a:lnSpc>
              <a:spcBef>
                <a:spcPct val="10000"/>
              </a:spcBef>
              <a:spcAft>
                <a:spcPct val="10000"/>
              </a:spcAft>
              <a:buClr>
                <a:srgbClr val="91AC4E"/>
              </a:buClr>
              <a:buFont typeface="Wingdings" panose="05000000000000000000" pitchFamily="2" charset="2"/>
              <a:buChar char="p"/>
            </a:pPr>
            <a:r>
              <a:rPr lang="zh-CN" altLang="en-US" sz="2400" smtClean="0">
                <a:solidFill>
                  <a:srgbClr val="0070C0"/>
                </a:solidFill>
                <a:ea typeface="宋体" panose="02010600030101010101" pitchFamily="2" charset="-122"/>
              </a:rPr>
              <a:t>同时读取多块数据 </a:t>
            </a:r>
            <a:endParaRPr lang="zh-CN" altLang="en-US" sz="2400" smtClean="0">
              <a:solidFill>
                <a:srgbClr val="0070C0"/>
              </a:solidFill>
              <a:ea typeface="宋体" panose="02010600030101010101" pitchFamily="2" charset="-122"/>
            </a:endParaRPr>
          </a:p>
          <a:p>
            <a:pPr algn="just">
              <a:lnSpc>
                <a:spcPct val="90000"/>
              </a:lnSpc>
              <a:buFontTx/>
              <a:buNone/>
            </a:pPr>
            <a:endParaRPr lang="zh-CN" altLang="en-US" smtClean="0">
              <a:solidFill>
                <a:srgbClr val="0070C0"/>
              </a:solidFill>
              <a:latin typeface="Times New Roman" panose="02020603050405020304" pitchFamily="18" charset="0"/>
              <a:cs typeface="Times New Roman" panose="02020603050405020304" pitchFamily="18" charset="0"/>
            </a:endParaRPr>
          </a:p>
          <a:p>
            <a:pPr>
              <a:lnSpc>
                <a:spcPct val="90000"/>
              </a:lnSpc>
              <a:buFontTx/>
              <a:buNone/>
            </a:pPr>
            <a:endParaRPr lang="zh-CN" altLang="en-US" smtClean="0">
              <a:solidFill>
                <a:srgbClr val="0070C0"/>
              </a:solidFill>
              <a:latin typeface="Times New Roman" panose="02020603050405020304" pitchFamily="18" charset="0"/>
              <a:cs typeface="Times New Roman" panose="02020603050405020304" pitchFamily="18" charset="0"/>
            </a:endParaRPr>
          </a:p>
        </p:txBody>
      </p:sp>
      <p:sp>
        <p:nvSpPr>
          <p:cNvPr id="4" name="Rectangle 3"/>
          <p:cNvSpPr txBox="1">
            <a:spLocks noChangeArrowheads="1"/>
          </p:cNvSpPr>
          <p:nvPr/>
        </p:nvSpPr>
        <p:spPr bwMode="auto">
          <a:xfrm>
            <a:off x="3851275" y="1989138"/>
            <a:ext cx="5545138" cy="3671887"/>
          </a:xfrm>
          <a:prstGeom prst="rect">
            <a:avLst/>
          </a:prstGeom>
          <a:noFill/>
          <a:ln w="9525">
            <a:noFill/>
            <a:miter lim="800000"/>
          </a:ln>
          <a:effectLst/>
        </p:spPr>
        <p:txBody>
          <a:bodyPr/>
          <a:lstStyle>
            <a:lvl1pPr marL="342900" indent="-342900" algn="l" rtl="0" eaLnBrk="1" fontAlgn="base" hangingPunct="1">
              <a:spcBef>
                <a:spcPct val="20000"/>
              </a:spcBef>
              <a:spcAft>
                <a:spcPct val="0"/>
              </a:spcAft>
              <a:defRPr sz="2000">
                <a:solidFill>
                  <a:schemeClr val="tx1"/>
                </a:solidFill>
                <a:latin typeface="+mn-lt"/>
                <a:ea typeface="+mn-ea"/>
                <a:cs typeface="+mn-cs"/>
              </a:defRPr>
            </a:lvl1pPr>
            <a:lvl2pPr marL="742950" indent="-285750" algn="l" rtl="0" eaLnBrk="1" fontAlgn="base" hangingPunct="1">
              <a:spcBef>
                <a:spcPct val="20000"/>
              </a:spcBef>
              <a:spcAft>
                <a:spcPct val="0"/>
              </a:spcAft>
              <a:defRPr sz="2000">
                <a:solidFill>
                  <a:schemeClr val="tx1"/>
                </a:solidFill>
                <a:latin typeface="+mn-lt"/>
                <a:ea typeface="+mn-ea"/>
              </a:defRPr>
            </a:lvl2pPr>
            <a:lvl3pPr marL="1143000" indent="-228600" algn="l" rtl="0" eaLnBrk="1" fontAlgn="base" hangingPunct="1">
              <a:spcBef>
                <a:spcPct val="20000"/>
              </a:spcBef>
              <a:spcAft>
                <a:spcPct val="0"/>
              </a:spcAft>
              <a:defRPr sz="2000">
                <a:solidFill>
                  <a:schemeClr val="tx1"/>
                </a:solidFill>
                <a:latin typeface="+mn-lt"/>
                <a:ea typeface="+mn-ea"/>
              </a:defRPr>
            </a:lvl3pPr>
            <a:lvl4pPr marL="1600200" indent="-228600" algn="l" rtl="0" eaLnBrk="1" fontAlgn="base" hangingPunct="1">
              <a:spcBef>
                <a:spcPct val="20000"/>
              </a:spcBef>
              <a:spcAft>
                <a:spcPct val="0"/>
              </a:spcAft>
              <a:defRPr sz="2000">
                <a:solidFill>
                  <a:schemeClr val="tx1"/>
                </a:solidFill>
                <a:latin typeface="+mn-lt"/>
                <a:ea typeface="+mn-ea"/>
              </a:defRPr>
            </a:lvl4pPr>
            <a:lvl5pPr marL="2057400" indent="-228600" algn="l" rtl="0" eaLnBrk="1" fontAlgn="base" hangingPunct="1">
              <a:spcBef>
                <a:spcPct val="20000"/>
              </a:spcBef>
              <a:spcAft>
                <a:spcPct val="0"/>
              </a:spcAft>
              <a:defRPr sz="2000">
                <a:solidFill>
                  <a:schemeClr val="tx1"/>
                </a:solidFill>
                <a:latin typeface="+mn-lt"/>
                <a:ea typeface="+mn-ea"/>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a:lstStyle>
          <a:p>
            <a:pPr marL="357505" lvl="1" indent="-357505">
              <a:lnSpc>
                <a:spcPct val="120000"/>
              </a:lnSpc>
              <a:spcBef>
                <a:spcPct val="10000"/>
              </a:spcBef>
              <a:spcAft>
                <a:spcPct val="10000"/>
              </a:spcAft>
              <a:buClr>
                <a:srgbClr val="91AC4E"/>
              </a:buClr>
              <a:buFont typeface="Wingdings" panose="05000000000000000000" pitchFamily="2" charset="2"/>
              <a:buChar char="p"/>
              <a:defRPr/>
            </a:pPr>
            <a:r>
              <a:rPr lang="en-US" altLang="zh-CN" dirty="0" smtClean="0">
                <a:solidFill>
                  <a:schemeClr val="accent1">
                    <a:lumMod val="50000"/>
                  </a:schemeClr>
                </a:solidFill>
                <a:ea typeface="宋体" panose="02010600030101010101" pitchFamily="2" charset="-122"/>
                <a:cs typeface="宋体" panose="02010600030101010101" pitchFamily="2" charset="-122"/>
              </a:rPr>
              <a:t>MAX_DSPATCHERS</a:t>
            </a:r>
            <a:r>
              <a:rPr lang="zh-CN" altLang="en-US" dirty="0" smtClean="0">
                <a:solidFill>
                  <a:schemeClr val="accent1">
                    <a:lumMod val="50000"/>
                  </a:schemeClr>
                </a:solidFill>
                <a:ea typeface="宋体" panose="02010600030101010101" pitchFamily="2" charset="-122"/>
                <a:cs typeface="宋体" panose="02010600030101010101" pitchFamily="2" charset="-122"/>
              </a:rPr>
              <a:t>（进程调度）</a:t>
            </a:r>
            <a:endParaRPr lang="en-US" altLang="zh-CN" dirty="0" smtClean="0">
              <a:solidFill>
                <a:schemeClr val="accent1">
                  <a:lumMod val="50000"/>
                </a:schemeClr>
              </a:solidFill>
              <a:ea typeface="宋体" panose="02010600030101010101" pitchFamily="2" charset="-122"/>
              <a:cs typeface="宋体" panose="02010600030101010101" pitchFamily="2" charset="-122"/>
            </a:endParaRPr>
          </a:p>
          <a:p>
            <a:pPr marL="357505" lvl="1" indent="-357505">
              <a:lnSpc>
                <a:spcPct val="120000"/>
              </a:lnSpc>
              <a:spcBef>
                <a:spcPct val="10000"/>
              </a:spcBef>
              <a:spcAft>
                <a:spcPct val="10000"/>
              </a:spcAft>
              <a:buClr>
                <a:srgbClr val="91AC4E"/>
              </a:buClr>
              <a:buFont typeface="Wingdings" panose="05000000000000000000" pitchFamily="2" charset="2"/>
              <a:buChar char="p"/>
              <a:defRPr/>
            </a:pPr>
            <a:r>
              <a:rPr lang="en-US" altLang="zh-CN" dirty="0" smtClean="0">
                <a:solidFill>
                  <a:schemeClr val="accent1">
                    <a:lumMod val="50000"/>
                  </a:schemeClr>
                </a:solidFill>
                <a:ea typeface="宋体" panose="02010600030101010101" pitchFamily="2" charset="-122"/>
                <a:cs typeface="宋体" panose="02010600030101010101" pitchFamily="2" charset="-122"/>
              </a:rPr>
              <a:t>MAX_SHARED_SERVERS</a:t>
            </a:r>
            <a:endParaRPr lang="en-US" altLang="zh-CN" dirty="0" smtClean="0">
              <a:solidFill>
                <a:schemeClr val="accent1">
                  <a:lumMod val="50000"/>
                </a:schemeClr>
              </a:solidFill>
              <a:ea typeface="宋体" panose="02010600030101010101" pitchFamily="2" charset="-122"/>
              <a:cs typeface="宋体" panose="02010600030101010101" pitchFamily="2" charset="-122"/>
            </a:endParaRPr>
          </a:p>
          <a:p>
            <a:pPr marL="357505" lvl="1" indent="-357505">
              <a:lnSpc>
                <a:spcPct val="120000"/>
              </a:lnSpc>
              <a:spcBef>
                <a:spcPct val="10000"/>
              </a:spcBef>
              <a:spcAft>
                <a:spcPct val="10000"/>
              </a:spcAft>
              <a:buClr>
                <a:srgbClr val="91AC4E"/>
              </a:buClr>
              <a:buFont typeface="Wingdings" panose="05000000000000000000" pitchFamily="2" charset="2"/>
              <a:buChar char="p"/>
              <a:defRPr/>
            </a:pPr>
            <a:r>
              <a:rPr lang="en-US" altLang="zh-CN" dirty="0" smtClean="0">
                <a:solidFill>
                  <a:schemeClr val="accent1">
                    <a:lumMod val="50000"/>
                  </a:schemeClr>
                </a:solidFill>
                <a:ea typeface="宋体" panose="02010600030101010101" pitchFamily="2" charset="-122"/>
                <a:cs typeface="宋体" panose="02010600030101010101" pitchFamily="2" charset="-122"/>
              </a:rPr>
              <a:t>PARALLEL_ADAPTIVE_MULTI_USER</a:t>
            </a:r>
            <a:endParaRPr lang="en-US" altLang="zh-CN" dirty="0" smtClean="0">
              <a:solidFill>
                <a:schemeClr val="accent1">
                  <a:lumMod val="50000"/>
                </a:schemeClr>
              </a:solidFill>
              <a:ea typeface="宋体" panose="02010600030101010101" pitchFamily="2" charset="-122"/>
              <a:cs typeface="宋体" panose="02010600030101010101" pitchFamily="2" charset="-122"/>
            </a:endParaRPr>
          </a:p>
          <a:p>
            <a:pPr marL="357505" lvl="1" indent="-357505">
              <a:lnSpc>
                <a:spcPct val="120000"/>
              </a:lnSpc>
              <a:spcBef>
                <a:spcPct val="10000"/>
              </a:spcBef>
              <a:spcAft>
                <a:spcPct val="10000"/>
              </a:spcAft>
              <a:buClr>
                <a:srgbClr val="91AC4E"/>
              </a:buClr>
              <a:buFont typeface="Wingdings" panose="05000000000000000000" pitchFamily="2" charset="2"/>
              <a:buChar char="p"/>
              <a:defRPr/>
            </a:pPr>
            <a:r>
              <a:rPr lang="en-US" altLang="zh-CN" dirty="0" smtClean="0">
                <a:solidFill>
                  <a:schemeClr val="accent1">
                    <a:lumMod val="50000"/>
                  </a:schemeClr>
                </a:solidFill>
                <a:ea typeface="宋体" panose="02010600030101010101" pitchFamily="2" charset="-122"/>
                <a:cs typeface="宋体" panose="02010600030101010101" pitchFamily="2" charset="-122"/>
              </a:rPr>
              <a:t>PARLLEL_MIN_SERVERS</a:t>
            </a:r>
            <a:endParaRPr lang="en-US" altLang="zh-CN" dirty="0" smtClean="0">
              <a:solidFill>
                <a:schemeClr val="accent1">
                  <a:lumMod val="50000"/>
                </a:schemeClr>
              </a:solidFill>
              <a:ea typeface="宋体" panose="02010600030101010101" pitchFamily="2" charset="-122"/>
              <a:cs typeface="宋体" panose="02010600030101010101" pitchFamily="2" charset="-122"/>
            </a:endParaRPr>
          </a:p>
          <a:p>
            <a:pPr marL="357505" lvl="1" indent="-357505">
              <a:lnSpc>
                <a:spcPct val="120000"/>
              </a:lnSpc>
              <a:spcBef>
                <a:spcPct val="10000"/>
              </a:spcBef>
              <a:spcAft>
                <a:spcPct val="10000"/>
              </a:spcAft>
              <a:buClr>
                <a:srgbClr val="91AC4E"/>
              </a:buClr>
              <a:buFont typeface="Wingdings" panose="05000000000000000000" pitchFamily="2" charset="2"/>
              <a:buChar char="p"/>
              <a:defRPr/>
            </a:pPr>
            <a:r>
              <a:rPr lang="en-US" altLang="zh-CN" dirty="0" smtClean="0">
                <a:solidFill>
                  <a:schemeClr val="accent1">
                    <a:lumMod val="50000"/>
                  </a:schemeClr>
                </a:solidFill>
                <a:ea typeface="宋体" panose="02010600030101010101" pitchFamily="2" charset="-122"/>
                <a:cs typeface="宋体" panose="02010600030101010101" pitchFamily="2" charset="-122"/>
              </a:rPr>
              <a:t>PARLLEL_THREADS_PER_CPU</a:t>
            </a:r>
            <a:endParaRPr lang="en-US" altLang="zh-CN" dirty="0" smtClean="0">
              <a:solidFill>
                <a:schemeClr val="accent1">
                  <a:lumMod val="50000"/>
                </a:schemeClr>
              </a:solidFill>
              <a:ea typeface="宋体" panose="02010600030101010101" pitchFamily="2" charset="-122"/>
              <a:cs typeface="宋体" panose="02010600030101010101" pitchFamily="2" charset="-122"/>
            </a:endParaRPr>
          </a:p>
          <a:p>
            <a:pPr marL="357505" lvl="1" indent="-357505">
              <a:lnSpc>
                <a:spcPct val="120000"/>
              </a:lnSpc>
              <a:spcBef>
                <a:spcPct val="10000"/>
              </a:spcBef>
              <a:spcAft>
                <a:spcPct val="10000"/>
              </a:spcAft>
              <a:buClr>
                <a:srgbClr val="91AC4E"/>
              </a:buClr>
              <a:buFont typeface="Wingdings" panose="05000000000000000000" pitchFamily="2" charset="2"/>
              <a:buChar char="p"/>
              <a:defRPr/>
            </a:pPr>
            <a:r>
              <a:rPr lang="en-US" altLang="zh-CN" dirty="0" smtClean="0">
                <a:solidFill>
                  <a:schemeClr val="accent1">
                    <a:lumMod val="50000"/>
                  </a:schemeClr>
                </a:solidFill>
                <a:ea typeface="宋体" panose="02010600030101010101" pitchFamily="2" charset="-122"/>
                <a:cs typeface="宋体" panose="02010600030101010101" pitchFamily="2" charset="-122"/>
              </a:rPr>
              <a:t>PARTITION_VIEW_ENABLED</a:t>
            </a:r>
            <a:endParaRPr lang="en-US" altLang="zh-CN" dirty="0" smtClean="0">
              <a:solidFill>
                <a:schemeClr val="accent1">
                  <a:lumMod val="50000"/>
                </a:schemeClr>
              </a:solidFill>
              <a:ea typeface="宋体" panose="02010600030101010101" pitchFamily="2" charset="-122"/>
              <a:cs typeface="宋体" panose="02010600030101010101" pitchFamily="2" charset="-122"/>
            </a:endParaRPr>
          </a:p>
          <a:p>
            <a:pPr marL="357505" lvl="1" indent="-357505">
              <a:lnSpc>
                <a:spcPct val="120000"/>
              </a:lnSpc>
              <a:spcBef>
                <a:spcPct val="10000"/>
              </a:spcBef>
              <a:spcAft>
                <a:spcPct val="10000"/>
              </a:spcAft>
              <a:buClr>
                <a:srgbClr val="91AC4E"/>
              </a:buClr>
              <a:buFont typeface="Wingdings" panose="05000000000000000000" pitchFamily="2" charset="2"/>
              <a:buChar char="p"/>
              <a:defRPr/>
            </a:pPr>
            <a:r>
              <a:rPr lang="en-US" altLang="zh-CN" dirty="0" smtClean="0">
                <a:solidFill>
                  <a:schemeClr val="accent1">
                    <a:lumMod val="50000"/>
                  </a:schemeClr>
                </a:solidFill>
                <a:ea typeface="宋体" panose="02010600030101010101" pitchFamily="2" charset="-122"/>
                <a:cs typeface="宋体" panose="02010600030101010101" pitchFamily="2" charset="-122"/>
              </a:rPr>
              <a:t>REVOVERY_PARALLELISM</a:t>
            </a:r>
            <a:endParaRPr lang="en-US" altLang="zh-CN" dirty="0" smtClean="0">
              <a:solidFill>
                <a:schemeClr val="accent1">
                  <a:lumMod val="50000"/>
                </a:schemeClr>
              </a:solidFill>
              <a:ea typeface="宋体" panose="02010600030101010101" pitchFamily="2" charset="-122"/>
              <a:cs typeface="宋体" panose="02010600030101010101" pitchFamily="2" charset="-122"/>
            </a:endParaRPr>
          </a:p>
          <a:p>
            <a:pPr marL="357505" lvl="1" indent="-357505">
              <a:lnSpc>
                <a:spcPct val="120000"/>
              </a:lnSpc>
              <a:spcBef>
                <a:spcPct val="10000"/>
              </a:spcBef>
              <a:spcAft>
                <a:spcPct val="10000"/>
              </a:spcAft>
              <a:buClr>
                <a:srgbClr val="91AC4E"/>
              </a:buClr>
              <a:buFont typeface="Wingdings" panose="05000000000000000000" pitchFamily="2" charset="2"/>
              <a:buChar char="p"/>
              <a:defRPr/>
            </a:pPr>
            <a:r>
              <a:rPr lang="en-US" altLang="zh-CN" dirty="0" smtClean="0">
                <a:solidFill>
                  <a:schemeClr val="accent1">
                    <a:lumMod val="50000"/>
                  </a:schemeClr>
                </a:solidFill>
                <a:ea typeface="宋体" panose="02010600030101010101" pitchFamily="2" charset="-122"/>
                <a:cs typeface="宋体" panose="02010600030101010101" pitchFamily="2" charset="-122"/>
              </a:rPr>
              <a:t>…</a:t>
            </a:r>
            <a:r>
              <a:rPr lang="zh-CN" altLang="en-US" dirty="0" smtClean="0">
                <a:solidFill>
                  <a:schemeClr val="accent1">
                    <a:lumMod val="50000"/>
                  </a:schemeClr>
                </a:solidFill>
                <a:ea typeface="宋体" panose="02010600030101010101" pitchFamily="2" charset="-122"/>
                <a:cs typeface="宋体" panose="02010600030101010101" pitchFamily="2" charset="-122"/>
              </a:rPr>
              <a:t> </a:t>
            </a:r>
            <a:r>
              <a:rPr lang="en-US" altLang="zh-CN" dirty="0" smtClean="0">
                <a:solidFill>
                  <a:schemeClr val="accent1">
                    <a:lumMod val="50000"/>
                  </a:schemeClr>
                </a:solidFill>
                <a:ea typeface="宋体" panose="02010600030101010101" pitchFamily="2" charset="-122"/>
                <a:cs typeface="宋体" panose="02010600030101010101" pitchFamily="2" charset="-122"/>
              </a:rPr>
              <a:t>…</a:t>
            </a:r>
            <a:endParaRPr lang="en-US" altLang="zh-CN" dirty="0">
              <a:solidFill>
                <a:schemeClr val="accent1">
                  <a:lumMod val="50000"/>
                </a:schemeClr>
              </a:solidFill>
              <a:ea typeface="宋体" panose="02010600030101010101" pitchFamily="2" charset="-122"/>
              <a:cs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Text Box 3"/>
          <p:cNvSpPr txBox="1">
            <a:spLocks noChangeArrowheads="1"/>
          </p:cNvSpPr>
          <p:nvPr/>
        </p:nvSpPr>
        <p:spPr bwMode="auto">
          <a:xfrm>
            <a:off x="1763713" y="404813"/>
            <a:ext cx="5256212" cy="584200"/>
          </a:xfrm>
          <a:prstGeom prst="rect">
            <a:avLst/>
          </a:prstGeom>
          <a:noFill/>
          <a:ln w="9525">
            <a:noFill/>
            <a:miter lim="800000"/>
          </a:ln>
        </p:spPr>
        <p:txBody>
          <a:bodyPr>
            <a:spAutoFit/>
          </a:bodyPr>
          <a:lstStyle/>
          <a:p>
            <a:pPr algn="ctr"/>
            <a:r>
              <a:rPr kumimoji="1" lang="zh-CN" altLang="en-US" sz="3200" b="1" i="0">
                <a:solidFill>
                  <a:srgbClr val="FFFF00"/>
                </a:solidFill>
                <a:latin typeface="Times New Roman" panose="02020603050405020304" pitchFamily="18" charset="0"/>
                <a:ea typeface="黑体" panose="02010609060101010101" pitchFamily="2" charset="-122"/>
              </a:rPr>
              <a:t>示例</a:t>
            </a:r>
            <a:r>
              <a:rPr kumimoji="1" lang="en-US" altLang="zh-CN" sz="3200" b="1" i="0">
                <a:solidFill>
                  <a:srgbClr val="FFFF00"/>
                </a:solidFill>
                <a:latin typeface="Times New Roman" panose="02020603050405020304" pitchFamily="18" charset="0"/>
                <a:ea typeface="黑体" panose="02010609060101010101" pitchFamily="2" charset="-122"/>
              </a:rPr>
              <a:t>1</a:t>
            </a:r>
            <a:r>
              <a:rPr kumimoji="1" lang="zh-CN" altLang="en-US" sz="3200" b="1" i="0">
                <a:solidFill>
                  <a:srgbClr val="FFFF00"/>
                </a:solidFill>
                <a:latin typeface="Times New Roman" panose="02020603050405020304" pitchFamily="18" charset="0"/>
                <a:ea typeface="黑体" panose="02010609060101010101" pitchFamily="2" charset="-122"/>
              </a:rPr>
              <a:t>：测试结果分析</a:t>
            </a:r>
            <a:endParaRPr lang="zh-CN" altLang="en-US" sz="3200" b="1" i="0">
              <a:solidFill>
                <a:srgbClr val="FFFF00"/>
              </a:solidFill>
            </a:endParaRPr>
          </a:p>
        </p:txBody>
      </p:sp>
      <p:pic>
        <p:nvPicPr>
          <p:cNvPr id="164866" name="Picture 6"/>
          <p:cNvPicPr>
            <a:picLocks noChangeAspect="1" noChangeArrowheads="1"/>
          </p:cNvPicPr>
          <p:nvPr/>
        </p:nvPicPr>
        <p:blipFill>
          <a:blip r:embed="rId1"/>
          <a:srcRect/>
          <a:stretch>
            <a:fillRect/>
          </a:stretch>
        </p:blipFill>
        <p:spPr bwMode="auto">
          <a:xfrm>
            <a:off x="2916238" y="1557338"/>
            <a:ext cx="3095625" cy="2149475"/>
          </a:xfrm>
          <a:prstGeom prst="rect">
            <a:avLst/>
          </a:prstGeom>
          <a:noFill/>
          <a:ln w="9525">
            <a:noFill/>
            <a:miter lim="800000"/>
            <a:headEnd/>
            <a:tailEnd/>
          </a:ln>
        </p:spPr>
      </p:pic>
      <p:pic>
        <p:nvPicPr>
          <p:cNvPr id="164867" name="Picture 7"/>
          <p:cNvPicPr>
            <a:picLocks noChangeAspect="1" noChangeArrowheads="1"/>
          </p:cNvPicPr>
          <p:nvPr/>
        </p:nvPicPr>
        <p:blipFill>
          <a:blip r:embed="rId2"/>
          <a:srcRect/>
          <a:stretch>
            <a:fillRect/>
          </a:stretch>
        </p:blipFill>
        <p:spPr bwMode="auto">
          <a:xfrm>
            <a:off x="6011863" y="1557338"/>
            <a:ext cx="2951162" cy="2120900"/>
          </a:xfrm>
          <a:prstGeom prst="rect">
            <a:avLst/>
          </a:prstGeom>
          <a:noFill/>
          <a:ln w="9525">
            <a:noFill/>
            <a:miter lim="800000"/>
            <a:headEnd/>
            <a:tailEnd/>
          </a:ln>
        </p:spPr>
      </p:pic>
      <p:pic>
        <p:nvPicPr>
          <p:cNvPr id="164868" name="Picture 8"/>
          <p:cNvPicPr>
            <a:picLocks noChangeAspect="1" noChangeArrowheads="1"/>
          </p:cNvPicPr>
          <p:nvPr/>
        </p:nvPicPr>
        <p:blipFill>
          <a:blip r:embed="rId3"/>
          <a:srcRect/>
          <a:stretch>
            <a:fillRect/>
          </a:stretch>
        </p:blipFill>
        <p:spPr bwMode="auto">
          <a:xfrm>
            <a:off x="231775" y="4221163"/>
            <a:ext cx="2881313" cy="2376487"/>
          </a:xfrm>
          <a:prstGeom prst="rect">
            <a:avLst/>
          </a:prstGeom>
          <a:noFill/>
          <a:ln w="9525">
            <a:noFill/>
            <a:miter lim="800000"/>
            <a:headEnd/>
            <a:tailEnd/>
          </a:ln>
        </p:spPr>
      </p:pic>
      <p:pic>
        <p:nvPicPr>
          <p:cNvPr id="164869" name="Picture 9"/>
          <p:cNvPicPr>
            <a:picLocks noChangeAspect="1" noChangeArrowheads="1"/>
          </p:cNvPicPr>
          <p:nvPr/>
        </p:nvPicPr>
        <p:blipFill>
          <a:blip r:embed="rId4"/>
          <a:srcRect/>
          <a:stretch>
            <a:fillRect/>
          </a:stretch>
        </p:blipFill>
        <p:spPr bwMode="auto">
          <a:xfrm>
            <a:off x="3211513" y="4221163"/>
            <a:ext cx="2925762" cy="2376487"/>
          </a:xfrm>
          <a:prstGeom prst="rect">
            <a:avLst/>
          </a:prstGeom>
          <a:noFill/>
          <a:ln w="9525">
            <a:noFill/>
            <a:miter lim="800000"/>
            <a:headEnd/>
            <a:tailEnd/>
          </a:ln>
        </p:spPr>
      </p:pic>
      <p:pic>
        <p:nvPicPr>
          <p:cNvPr id="164870" name="Picture 10"/>
          <p:cNvPicPr>
            <a:picLocks noChangeAspect="1" noChangeArrowheads="1"/>
          </p:cNvPicPr>
          <p:nvPr/>
        </p:nvPicPr>
        <p:blipFill>
          <a:blip r:embed="rId5"/>
          <a:srcRect/>
          <a:stretch>
            <a:fillRect/>
          </a:stretch>
        </p:blipFill>
        <p:spPr bwMode="auto">
          <a:xfrm>
            <a:off x="6137275" y="4221163"/>
            <a:ext cx="2852738" cy="2376487"/>
          </a:xfrm>
          <a:prstGeom prst="rect">
            <a:avLst/>
          </a:prstGeom>
          <a:noFill/>
          <a:ln w="9525">
            <a:noFill/>
            <a:miter lim="800000"/>
            <a:headEnd/>
            <a:tailEnd/>
          </a:ln>
        </p:spPr>
      </p:pic>
      <p:sp>
        <p:nvSpPr>
          <p:cNvPr id="164871" name="TextBox 10"/>
          <p:cNvSpPr txBox="1">
            <a:spLocks noChangeArrowheads="1"/>
          </p:cNvSpPr>
          <p:nvPr/>
        </p:nvSpPr>
        <p:spPr bwMode="auto">
          <a:xfrm>
            <a:off x="250825" y="2492375"/>
            <a:ext cx="2592388" cy="1477963"/>
          </a:xfrm>
          <a:prstGeom prst="rect">
            <a:avLst/>
          </a:prstGeom>
          <a:noFill/>
          <a:ln w="9525">
            <a:noFill/>
            <a:miter lim="800000"/>
          </a:ln>
        </p:spPr>
        <p:txBody>
          <a:bodyPr>
            <a:spAutoFit/>
          </a:bodyPr>
          <a:lstStyle/>
          <a:p>
            <a:pPr>
              <a:spcBef>
                <a:spcPts val="600"/>
              </a:spcBef>
              <a:spcAft>
                <a:spcPts val="600"/>
              </a:spcAft>
            </a:pPr>
            <a:r>
              <a:rPr lang="zh-CN" altLang="en-US" i="0">
                <a:solidFill>
                  <a:srgbClr val="0000FF"/>
                </a:solidFill>
              </a:rPr>
              <a:t>分析</a:t>
            </a:r>
            <a:r>
              <a:rPr lang="en-US" altLang="zh-CN" i="0">
                <a:solidFill>
                  <a:srgbClr val="0000FF"/>
                </a:solidFill>
              </a:rPr>
              <a:t>DB</a:t>
            </a:r>
            <a:r>
              <a:rPr lang="zh-CN" altLang="en-US" i="0">
                <a:solidFill>
                  <a:srgbClr val="0000FF"/>
                </a:solidFill>
              </a:rPr>
              <a:t> </a:t>
            </a:r>
            <a:r>
              <a:rPr lang="en-US" altLang="zh-CN" i="0">
                <a:solidFill>
                  <a:srgbClr val="0000FF"/>
                </a:solidFill>
              </a:rPr>
              <a:t>CPU</a:t>
            </a:r>
            <a:r>
              <a:rPr lang="zh-CN" altLang="en-US" i="0">
                <a:solidFill>
                  <a:srgbClr val="0000FF"/>
                </a:solidFill>
              </a:rPr>
              <a:t>资源，看到其使用率非常高。从分析</a:t>
            </a:r>
            <a:r>
              <a:rPr lang="en-US" altLang="zh-CN" i="0">
                <a:solidFill>
                  <a:srgbClr val="0000FF"/>
                </a:solidFill>
              </a:rPr>
              <a:t>DB</a:t>
            </a:r>
            <a:r>
              <a:rPr lang="zh-CN" altLang="en-US" i="0">
                <a:solidFill>
                  <a:srgbClr val="0000FF"/>
                </a:solidFill>
              </a:rPr>
              <a:t> </a:t>
            </a:r>
            <a:r>
              <a:rPr lang="en-US" altLang="zh-CN" i="0">
                <a:solidFill>
                  <a:srgbClr val="FF0000"/>
                </a:solidFill>
              </a:rPr>
              <a:t>AWR</a:t>
            </a:r>
            <a:r>
              <a:rPr lang="zh-CN" altLang="en-US" i="0">
                <a:solidFill>
                  <a:srgbClr val="FF0000"/>
                </a:solidFill>
              </a:rPr>
              <a:t>报告</a:t>
            </a:r>
            <a:r>
              <a:rPr lang="zh-CN" altLang="en-US" i="0">
                <a:solidFill>
                  <a:srgbClr val="0000FF"/>
                </a:solidFill>
              </a:rPr>
              <a:t>看出，</a:t>
            </a:r>
            <a:r>
              <a:rPr lang="en-US" altLang="zh-CN" i="0">
                <a:solidFill>
                  <a:srgbClr val="0000FF"/>
                </a:solidFill>
              </a:rPr>
              <a:t>DB</a:t>
            </a:r>
            <a:r>
              <a:rPr lang="zh-CN" altLang="en-US" i="0">
                <a:solidFill>
                  <a:srgbClr val="0000FF"/>
                </a:solidFill>
              </a:rPr>
              <a:t>在处理</a:t>
            </a:r>
            <a:r>
              <a:rPr lang="en-US" altLang="zh-CN" i="0">
                <a:solidFill>
                  <a:srgbClr val="0000FF"/>
                </a:solidFill>
              </a:rPr>
              <a:t>SQL</a:t>
            </a:r>
            <a:r>
              <a:rPr lang="zh-CN" altLang="en-US" i="0">
                <a:solidFill>
                  <a:srgbClr val="0000FF"/>
                </a:solidFill>
              </a:rPr>
              <a:t>的硬解析上，耗费资源较多</a:t>
            </a:r>
            <a:endParaRPr lang="en-US" altLang="zh-CN" i="0">
              <a:solidFill>
                <a:srgbClr val="0000FF"/>
              </a:solidFill>
            </a:endParaRPr>
          </a:p>
        </p:txBody>
      </p:sp>
      <p:sp>
        <p:nvSpPr>
          <p:cNvPr id="164872" name="TextBox 10"/>
          <p:cNvSpPr txBox="1">
            <a:spLocks noChangeArrowheads="1"/>
          </p:cNvSpPr>
          <p:nvPr/>
        </p:nvSpPr>
        <p:spPr bwMode="auto">
          <a:xfrm>
            <a:off x="250825" y="1557338"/>
            <a:ext cx="2520950" cy="922337"/>
          </a:xfrm>
          <a:prstGeom prst="rect">
            <a:avLst/>
          </a:prstGeom>
          <a:noFill/>
          <a:ln w="9525">
            <a:noFill/>
            <a:miter lim="800000"/>
          </a:ln>
        </p:spPr>
        <p:txBody>
          <a:bodyPr>
            <a:spAutoFit/>
          </a:bodyPr>
          <a:lstStyle/>
          <a:p>
            <a:pPr>
              <a:spcBef>
                <a:spcPts val="600"/>
              </a:spcBef>
              <a:spcAft>
                <a:spcPts val="600"/>
              </a:spcAft>
            </a:pPr>
            <a:r>
              <a:rPr lang="zh-CN" altLang="en-US" i="0"/>
              <a:t> 用户响应时间增长显著。磁盘、内存使用率没有明显的增加。</a:t>
            </a:r>
            <a:endParaRPr lang="en-US" altLang="zh-CN" i="0"/>
          </a:p>
        </p:txBody>
      </p:sp>
      <p:sp>
        <p:nvSpPr>
          <p:cNvPr id="2" name="矩形 1"/>
          <p:cNvSpPr/>
          <p:nvPr/>
        </p:nvSpPr>
        <p:spPr>
          <a:xfrm>
            <a:off x="250825" y="4221163"/>
            <a:ext cx="2808288" cy="23764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0786" name="Rectangle 2"/>
          <p:cNvSpPr>
            <a:spLocks noGrp="1" noChangeArrowheads="1"/>
          </p:cNvSpPr>
          <p:nvPr>
            <p:ph type="title"/>
          </p:nvPr>
        </p:nvSpPr>
        <p:spPr>
          <a:xfrm>
            <a:off x="1208405" y="367030"/>
            <a:ext cx="6363970" cy="561975"/>
          </a:xfrm>
        </p:spPr>
        <p:txBody>
          <a:bodyPr/>
          <a:lstStyle/>
          <a:p>
            <a:pPr algn="ctr">
              <a:defRPr/>
            </a:pPr>
            <a:r>
              <a:rPr lang="zh-CN" altLang="en-US" sz="3200" dirty="0">
                <a:solidFill>
                  <a:srgbClr val="FFFF00"/>
                </a:solidFill>
                <a:latin typeface="+mj-ea"/>
              </a:rPr>
              <a:t>功能测试的整体思路</a:t>
            </a:r>
            <a:endParaRPr lang="zh-CN" altLang="en-US" sz="3200" dirty="0">
              <a:solidFill>
                <a:srgbClr val="FFFF00"/>
              </a:solidFill>
              <a:latin typeface="+mj-ea"/>
            </a:endParaRPr>
          </a:p>
        </p:txBody>
      </p:sp>
      <p:pic>
        <p:nvPicPr>
          <p:cNvPr id="30722" name="Picture 4"/>
          <p:cNvPicPr>
            <a:picLocks noChangeAspect="1" noChangeArrowheads="1"/>
          </p:cNvPicPr>
          <p:nvPr/>
        </p:nvPicPr>
        <p:blipFill>
          <a:blip r:embed="rId1"/>
          <a:srcRect/>
          <a:stretch>
            <a:fillRect/>
          </a:stretch>
        </p:blipFill>
        <p:spPr bwMode="auto">
          <a:xfrm>
            <a:off x="714375" y="1773238"/>
            <a:ext cx="6065838" cy="4679950"/>
          </a:xfrm>
          <a:prstGeom prst="rect">
            <a:avLst/>
          </a:prstGeom>
          <a:noFill/>
          <a:ln w="9525" algn="ctr">
            <a:noFill/>
            <a:miter lim="800000"/>
            <a:headEnd/>
            <a:tailEnd/>
          </a:ln>
        </p:spPr>
      </p:pic>
      <p:sp>
        <p:nvSpPr>
          <p:cNvPr id="30723" name="AutoShape 5"/>
          <p:cNvSpPr>
            <a:spLocks noChangeArrowheads="1"/>
          </p:cNvSpPr>
          <p:nvPr/>
        </p:nvSpPr>
        <p:spPr bwMode="auto">
          <a:xfrm>
            <a:off x="7702550" y="2852738"/>
            <a:ext cx="684213" cy="2339975"/>
          </a:xfrm>
          <a:prstGeom prst="downArrow">
            <a:avLst>
              <a:gd name="adj1" fmla="val 50000"/>
              <a:gd name="adj2" fmla="val 85499"/>
            </a:avLst>
          </a:prstGeom>
          <a:solidFill>
            <a:srgbClr val="FFCC99"/>
          </a:solidFill>
          <a:ln w="9525" algn="ctr">
            <a:solidFill>
              <a:srgbClr val="993300"/>
            </a:solidFill>
            <a:miter lim="800000"/>
          </a:ln>
        </p:spPr>
        <p:txBody>
          <a:bodyPr wrap="none" lIns="0" tIns="0" rIns="0" bIns="0" anchor="ctr">
            <a:spAutoFit/>
          </a:bodyPr>
          <a:lstStyle/>
          <a:p>
            <a:endParaRPr lang="zh-CN" altLang="en-US"/>
          </a:p>
        </p:txBody>
      </p:sp>
      <p:sp>
        <p:nvSpPr>
          <p:cNvPr id="30724" name="Text Box 6"/>
          <p:cNvSpPr txBox="1">
            <a:spLocks noChangeArrowheads="1"/>
          </p:cNvSpPr>
          <p:nvPr/>
        </p:nvSpPr>
        <p:spPr bwMode="auto">
          <a:xfrm>
            <a:off x="7612380" y="2060575"/>
            <a:ext cx="865188" cy="427038"/>
          </a:xfrm>
          <a:prstGeom prst="rect">
            <a:avLst/>
          </a:prstGeom>
          <a:noFill/>
          <a:ln w="9525" algn="ctr">
            <a:noFill/>
            <a:miter lim="800000"/>
          </a:ln>
        </p:spPr>
        <p:txBody>
          <a:bodyPr lIns="0" tIns="0" rIns="0" bIns="0">
            <a:spAutoFit/>
          </a:bodyPr>
          <a:lstStyle/>
          <a:p>
            <a:r>
              <a:rPr lang="zh-CN" altLang="en-US" sz="2800" b="1">
                <a:solidFill>
                  <a:srgbClr val="CA351C"/>
                </a:solidFill>
              </a:rPr>
              <a:t>需求</a:t>
            </a:r>
            <a:endParaRPr lang="zh-CN" altLang="en-US" sz="2800" b="1">
              <a:solidFill>
                <a:srgbClr val="CA351C"/>
              </a:solidFill>
            </a:endParaRPr>
          </a:p>
        </p:txBody>
      </p:sp>
      <p:sp>
        <p:nvSpPr>
          <p:cNvPr id="30725" name="Text Box 7"/>
          <p:cNvSpPr txBox="1">
            <a:spLocks noChangeArrowheads="1"/>
          </p:cNvSpPr>
          <p:nvPr/>
        </p:nvSpPr>
        <p:spPr bwMode="auto">
          <a:xfrm>
            <a:off x="7254240" y="5460365"/>
            <a:ext cx="1692275" cy="427038"/>
          </a:xfrm>
          <a:prstGeom prst="rect">
            <a:avLst/>
          </a:prstGeom>
          <a:noFill/>
          <a:ln w="9525" algn="ctr">
            <a:noFill/>
            <a:miter lim="800000"/>
          </a:ln>
        </p:spPr>
        <p:txBody>
          <a:bodyPr lIns="0" tIns="0" rIns="0" bIns="0">
            <a:spAutoFit/>
          </a:bodyPr>
          <a:lstStyle/>
          <a:p>
            <a:r>
              <a:rPr lang="zh-CN" altLang="en-US" sz="2800" b="1">
                <a:solidFill>
                  <a:srgbClr val="CA351C"/>
                </a:solidFill>
              </a:rPr>
              <a:t>测试用例</a:t>
            </a:r>
            <a:endParaRPr lang="zh-CN" altLang="en-US" sz="2800" b="1">
              <a:solidFill>
                <a:srgbClr val="CA351C"/>
              </a:solidFill>
            </a:endParaRPr>
          </a:p>
        </p:txBody>
      </p:sp>
      <p:sp>
        <p:nvSpPr>
          <p:cNvPr id="30726" name="矩形 6"/>
          <p:cNvSpPr>
            <a:spLocks noChangeArrowheads="1"/>
          </p:cNvSpPr>
          <p:nvPr/>
        </p:nvSpPr>
        <p:spPr bwMode="auto">
          <a:xfrm>
            <a:off x="1800225" y="1773238"/>
            <a:ext cx="3059113" cy="522287"/>
          </a:xfrm>
          <a:prstGeom prst="rect">
            <a:avLst/>
          </a:prstGeom>
          <a:noFill/>
          <a:ln w="9525">
            <a:noFill/>
            <a:miter lim="800000"/>
          </a:ln>
        </p:spPr>
        <p:txBody>
          <a:bodyPr>
            <a:spAutoFit/>
          </a:bodyPr>
          <a:lstStyle/>
          <a:p>
            <a:pPr marL="228600" indent="-228600" eaLnBrk="0" hangingPunct="0">
              <a:spcBef>
                <a:spcPct val="20000"/>
              </a:spcBef>
              <a:buClr>
                <a:schemeClr val="tx2"/>
              </a:buClr>
            </a:pPr>
            <a:r>
              <a:rPr lang="zh-CN" altLang="en-US" sz="2800" b="1">
                <a:solidFill>
                  <a:srgbClr val="00B050"/>
                </a:solidFill>
                <a:ea typeface="楷体_GB2312"/>
                <a:cs typeface="楷体_GB2312"/>
              </a:rPr>
              <a:t>客户需求为导向</a:t>
            </a:r>
            <a:endParaRPr lang="zh-CN" altLang="en-US" sz="2800" b="1">
              <a:solidFill>
                <a:srgbClr val="00B050"/>
              </a:solidFill>
              <a:ea typeface="楷体_GB2312"/>
              <a:cs typeface="楷体_GB231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4"/>
          <p:cNvSpPr txBox="1">
            <a:spLocks noChangeArrowheads="1"/>
          </p:cNvSpPr>
          <p:nvPr/>
        </p:nvSpPr>
        <p:spPr bwMode="auto">
          <a:xfrm>
            <a:off x="1908175" y="476250"/>
            <a:ext cx="4953000" cy="585788"/>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kumimoji="1" lang="zh-CN" altLang="en-US" sz="3200" b="1" dirty="0" smtClean="0">
                <a:solidFill>
                  <a:srgbClr val="FFFF00"/>
                </a:solidFill>
                <a:latin typeface="+mj-lt"/>
                <a:ea typeface="楷体_GB2312" pitchFamily="49" charset="-122"/>
                <a:cs typeface="+mj-cs"/>
              </a:rPr>
              <a:t>示例</a:t>
            </a:r>
            <a:r>
              <a:rPr kumimoji="1" lang="en-US" altLang="zh-CN" sz="3200" b="1" dirty="0" smtClean="0">
                <a:solidFill>
                  <a:srgbClr val="FFFF00"/>
                </a:solidFill>
                <a:latin typeface="+mj-lt"/>
                <a:ea typeface="楷体_GB2312" pitchFamily="49" charset="-122"/>
                <a:cs typeface="+mj-cs"/>
              </a:rPr>
              <a:t>2</a:t>
            </a:r>
            <a:r>
              <a:rPr kumimoji="1" lang="zh-CN" altLang="en-US" sz="3200" b="1" dirty="0" smtClean="0">
                <a:solidFill>
                  <a:srgbClr val="FFFF00"/>
                </a:solidFill>
                <a:latin typeface="+mj-lt"/>
                <a:ea typeface="楷体_GB2312" pitchFamily="49" charset="-122"/>
                <a:cs typeface="+mj-cs"/>
              </a:rPr>
              <a:t>：</a:t>
            </a:r>
            <a:r>
              <a:rPr kumimoji="1" lang="en-US" altLang="zh-CN" sz="3200" b="1" dirty="0">
                <a:solidFill>
                  <a:srgbClr val="FFFF00"/>
                </a:solidFill>
                <a:latin typeface="+mj-lt"/>
                <a:ea typeface="楷体_GB2312" pitchFamily="49" charset="-122"/>
                <a:cs typeface="+mj-cs"/>
              </a:rPr>
              <a:t>SQL</a:t>
            </a:r>
            <a:r>
              <a:rPr kumimoji="1" lang="zh-CN" altLang="en-US" sz="3200" b="1" dirty="0">
                <a:solidFill>
                  <a:srgbClr val="FFFF00"/>
                </a:solidFill>
                <a:latin typeface="+mj-lt"/>
                <a:ea typeface="楷体_GB2312" pitchFamily="49" charset="-122"/>
                <a:cs typeface="+mj-cs"/>
              </a:rPr>
              <a:t>语句未绑定</a:t>
            </a:r>
            <a:endParaRPr kumimoji="1" lang="zh-CN" altLang="en-US" sz="3200" b="1" dirty="0">
              <a:solidFill>
                <a:srgbClr val="FFFF00"/>
              </a:solidFill>
              <a:latin typeface="+mj-lt"/>
              <a:ea typeface="楷体_GB2312" pitchFamily="49" charset="-122"/>
              <a:cs typeface="+mj-cs"/>
            </a:endParaRPr>
          </a:p>
        </p:txBody>
      </p:sp>
      <p:pic>
        <p:nvPicPr>
          <p:cNvPr id="166914" name="Picture 6"/>
          <p:cNvPicPr>
            <a:picLocks noChangeAspect="1" noChangeArrowheads="1"/>
          </p:cNvPicPr>
          <p:nvPr/>
        </p:nvPicPr>
        <p:blipFill>
          <a:blip r:embed="rId1"/>
          <a:srcRect/>
          <a:stretch>
            <a:fillRect/>
          </a:stretch>
        </p:blipFill>
        <p:spPr bwMode="auto">
          <a:xfrm>
            <a:off x="539750" y="1916113"/>
            <a:ext cx="7416800" cy="792162"/>
          </a:xfrm>
          <a:prstGeom prst="rect">
            <a:avLst/>
          </a:prstGeom>
          <a:noFill/>
          <a:ln w="9525">
            <a:noFill/>
            <a:miter lim="800000"/>
            <a:headEnd/>
            <a:tailEnd/>
          </a:ln>
        </p:spPr>
      </p:pic>
      <p:sp>
        <p:nvSpPr>
          <p:cNvPr id="166915" name="Text Box 7"/>
          <p:cNvSpPr txBox="1">
            <a:spLocks noChangeArrowheads="1"/>
          </p:cNvSpPr>
          <p:nvPr/>
        </p:nvSpPr>
        <p:spPr bwMode="auto">
          <a:xfrm>
            <a:off x="900113" y="2924175"/>
            <a:ext cx="1295400" cy="366713"/>
          </a:xfrm>
          <a:prstGeom prst="rect">
            <a:avLst/>
          </a:prstGeom>
          <a:noFill/>
          <a:ln w="9525">
            <a:noFill/>
            <a:miter lim="800000"/>
          </a:ln>
        </p:spPr>
        <p:txBody>
          <a:bodyPr>
            <a:spAutoFit/>
          </a:bodyPr>
          <a:lstStyle/>
          <a:p>
            <a:r>
              <a:rPr lang="en-US" altLang="zh-CN" b="1">
                <a:cs typeface="Arial" panose="020B0604020202020204" pitchFamily="34" charset="0"/>
              </a:rPr>
              <a:t>AWR</a:t>
            </a:r>
            <a:r>
              <a:rPr lang="zh-CN" altLang="en-US" b="1">
                <a:cs typeface="Arial" panose="020B0604020202020204" pitchFamily="34" charset="0"/>
              </a:rPr>
              <a:t>结果：</a:t>
            </a:r>
            <a:endParaRPr lang="zh-CN" altLang="en-US" b="1">
              <a:cs typeface="Arial" panose="020B0604020202020204" pitchFamily="34" charset="0"/>
            </a:endParaRPr>
          </a:p>
        </p:txBody>
      </p:sp>
      <p:pic>
        <p:nvPicPr>
          <p:cNvPr id="166916" name="Picture 8"/>
          <p:cNvPicPr>
            <a:picLocks noChangeAspect="1" noChangeArrowheads="1"/>
          </p:cNvPicPr>
          <p:nvPr/>
        </p:nvPicPr>
        <p:blipFill>
          <a:blip r:embed="rId2"/>
          <a:srcRect/>
          <a:stretch>
            <a:fillRect/>
          </a:stretch>
        </p:blipFill>
        <p:spPr bwMode="auto">
          <a:xfrm>
            <a:off x="900113" y="3357563"/>
            <a:ext cx="6408737" cy="2222500"/>
          </a:xfrm>
          <a:prstGeom prst="rect">
            <a:avLst/>
          </a:prstGeom>
          <a:noFill/>
          <a:ln w="9525">
            <a:noFill/>
            <a:miter lim="800000"/>
            <a:headEnd/>
            <a:tailEnd/>
          </a:ln>
        </p:spPr>
      </p:pic>
      <p:sp>
        <p:nvSpPr>
          <p:cNvPr id="166917" name="Text Box 11"/>
          <p:cNvSpPr txBox="1">
            <a:spLocks noChangeArrowheads="1"/>
          </p:cNvSpPr>
          <p:nvPr/>
        </p:nvSpPr>
        <p:spPr bwMode="auto">
          <a:xfrm>
            <a:off x="827088" y="5805488"/>
            <a:ext cx="6697662" cy="461962"/>
          </a:xfrm>
          <a:prstGeom prst="rect">
            <a:avLst/>
          </a:prstGeom>
          <a:noFill/>
          <a:ln w="9525">
            <a:noFill/>
            <a:miter lim="800000"/>
          </a:ln>
        </p:spPr>
        <p:txBody>
          <a:bodyPr>
            <a:spAutoFit/>
          </a:bodyPr>
          <a:lstStyle/>
          <a:p>
            <a:r>
              <a:rPr lang="zh-CN" altLang="en-US" sz="2400" b="1">
                <a:solidFill>
                  <a:srgbClr val="0000FF"/>
                </a:solidFill>
                <a:cs typeface="Arial" panose="020B0604020202020204" pitchFamily="34" charset="0"/>
              </a:rPr>
              <a:t>建议：</a:t>
            </a:r>
            <a:r>
              <a:rPr lang="zh-CN" altLang="en-US" sz="2400">
                <a:solidFill>
                  <a:srgbClr val="0000FF"/>
                </a:solidFill>
                <a:cs typeface="Arial" panose="020B0604020202020204" pitchFamily="34" charset="0"/>
              </a:rPr>
              <a:t>优化代码，绑定</a:t>
            </a:r>
            <a:r>
              <a:rPr lang="en-US" altLang="zh-CN" sz="2400">
                <a:solidFill>
                  <a:srgbClr val="0000FF"/>
                </a:solidFill>
                <a:cs typeface="Arial" panose="020B0604020202020204" pitchFamily="34" charset="0"/>
              </a:rPr>
              <a:t>SQL</a:t>
            </a:r>
            <a:r>
              <a:rPr lang="zh-CN" altLang="en-US" sz="2400">
                <a:solidFill>
                  <a:srgbClr val="0000FF"/>
                </a:solidFill>
                <a:cs typeface="Arial" panose="020B0604020202020204" pitchFamily="34" charset="0"/>
              </a:rPr>
              <a:t>语句中的变量</a:t>
            </a:r>
            <a:endParaRPr lang="zh-CN" altLang="en-US" sz="2400" b="1">
              <a:solidFill>
                <a:srgbClr val="0000FF"/>
              </a:solidFill>
              <a:cs typeface="Arial" panose="020B0604020202020204" pitchFamily="34" charset="0"/>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8961" name="Rectangle 2"/>
          <p:cNvSpPr>
            <a:spLocks noGrp="1" noChangeArrowheads="1"/>
          </p:cNvSpPr>
          <p:nvPr>
            <p:ph type="title"/>
          </p:nvPr>
        </p:nvSpPr>
        <p:spPr>
          <a:xfrm>
            <a:off x="1331913" y="366713"/>
            <a:ext cx="6240462" cy="561975"/>
          </a:xfrm>
        </p:spPr>
        <p:txBody>
          <a:bodyPr/>
          <a:lstStyle/>
          <a:p>
            <a:pPr algn="ctr"/>
            <a:r>
              <a:rPr lang="zh-CN" altLang="en-US" sz="3600" b="1" smtClean="0">
                <a:solidFill>
                  <a:srgbClr val="FFFF00"/>
                </a:solidFill>
              </a:rPr>
              <a:t>更多参考</a:t>
            </a:r>
            <a:endParaRPr lang="zh-CN" altLang="en-US" sz="3600" b="1" smtClean="0">
              <a:solidFill>
                <a:srgbClr val="FFFF00"/>
              </a:solidFill>
            </a:endParaRPr>
          </a:p>
        </p:txBody>
      </p:sp>
      <p:sp>
        <p:nvSpPr>
          <p:cNvPr id="168962" name="矩形 2"/>
          <p:cNvSpPr>
            <a:spLocks noChangeArrowheads="1"/>
          </p:cNvSpPr>
          <p:nvPr/>
        </p:nvSpPr>
        <p:spPr bwMode="auto">
          <a:xfrm>
            <a:off x="1547813" y="6165850"/>
            <a:ext cx="5616575" cy="368300"/>
          </a:xfrm>
          <a:prstGeom prst="rect">
            <a:avLst/>
          </a:prstGeom>
          <a:noFill/>
          <a:ln w="9525">
            <a:noFill/>
            <a:miter lim="800000"/>
          </a:ln>
        </p:spPr>
        <p:txBody>
          <a:bodyPr>
            <a:spAutoFit/>
          </a:bodyPr>
          <a:lstStyle/>
          <a:p>
            <a:r>
              <a:rPr lang="en-US" altLang="zh-CN">
                <a:hlinkClick r:id="rId1"/>
              </a:rPr>
              <a:t>http://www4.it168.com/jtzt/shenlan/tech/oracletune/</a:t>
            </a:r>
            <a:r>
              <a:rPr lang="zh-CN" altLang="en-US"/>
              <a:t> </a:t>
            </a:r>
            <a:endParaRPr lang="zh-CN" altLang="en-US"/>
          </a:p>
        </p:txBody>
      </p:sp>
      <p:pic>
        <p:nvPicPr>
          <p:cNvPr id="168963" name="图片 3" descr="屏幕快照 2014-04-22 下午10.23.39.png"/>
          <p:cNvPicPr>
            <a:picLocks noChangeAspect="1"/>
          </p:cNvPicPr>
          <p:nvPr/>
        </p:nvPicPr>
        <p:blipFill>
          <a:blip r:embed="rId2"/>
          <a:srcRect/>
          <a:stretch>
            <a:fillRect/>
          </a:stretch>
        </p:blipFill>
        <p:spPr bwMode="auto">
          <a:xfrm>
            <a:off x="250825" y="1700213"/>
            <a:ext cx="2801938" cy="4005262"/>
          </a:xfrm>
          <a:prstGeom prst="rect">
            <a:avLst/>
          </a:prstGeom>
          <a:noFill/>
          <a:ln w="9525">
            <a:noFill/>
            <a:miter lim="800000"/>
            <a:headEnd/>
            <a:tailEnd/>
          </a:ln>
        </p:spPr>
      </p:pic>
      <p:pic>
        <p:nvPicPr>
          <p:cNvPr id="168964" name="图片 4" descr="屏幕快照 2014-04-22 下午10.24.02.png"/>
          <p:cNvPicPr>
            <a:picLocks noChangeAspect="1"/>
          </p:cNvPicPr>
          <p:nvPr/>
        </p:nvPicPr>
        <p:blipFill>
          <a:blip r:embed="rId3"/>
          <a:srcRect/>
          <a:stretch>
            <a:fillRect/>
          </a:stretch>
        </p:blipFill>
        <p:spPr bwMode="auto">
          <a:xfrm>
            <a:off x="3276600" y="1700213"/>
            <a:ext cx="2808288" cy="3978275"/>
          </a:xfrm>
          <a:prstGeom prst="rect">
            <a:avLst/>
          </a:prstGeom>
          <a:noFill/>
          <a:ln w="9525">
            <a:noFill/>
            <a:miter lim="800000"/>
            <a:headEnd/>
            <a:tailEnd/>
          </a:ln>
        </p:spPr>
      </p:pic>
      <p:pic>
        <p:nvPicPr>
          <p:cNvPr id="168965" name="图片 5" descr="屏幕快照 2014-04-22 下午10.23.00.png"/>
          <p:cNvPicPr>
            <a:picLocks noChangeAspect="1"/>
          </p:cNvPicPr>
          <p:nvPr/>
        </p:nvPicPr>
        <p:blipFill>
          <a:blip r:embed="rId4"/>
          <a:srcRect/>
          <a:stretch>
            <a:fillRect/>
          </a:stretch>
        </p:blipFill>
        <p:spPr bwMode="auto">
          <a:xfrm>
            <a:off x="6300788" y="1700213"/>
            <a:ext cx="2647950" cy="39608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2"/>
          <p:cNvSpPr>
            <a:spLocks noGrp="1" noChangeArrowheads="1"/>
          </p:cNvSpPr>
          <p:nvPr>
            <p:ph type="title"/>
          </p:nvPr>
        </p:nvSpPr>
        <p:spPr>
          <a:xfrm>
            <a:off x="684213" y="260350"/>
            <a:ext cx="7343775" cy="819150"/>
          </a:xfrm>
        </p:spPr>
        <p:txBody>
          <a:bodyPr/>
          <a:lstStyle/>
          <a:p>
            <a:r>
              <a:rPr lang="zh-CN" altLang="en-US" sz="3600" b="1" smtClean="0">
                <a:solidFill>
                  <a:srgbClr val="FFFF00"/>
                </a:solidFill>
              </a:rPr>
              <a:t>专题：</a:t>
            </a:r>
            <a:r>
              <a:rPr lang="en-US" altLang="zh-CN" sz="3200" b="1" smtClean="0">
                <a:solidFill>
                  <a:srgbClr val="FFFF00"/>
                </a:solidFill>
              </a:rPr>
              <a:t>Java EE</a:t>
            </a:r>
            <a:r>
              <a:rPr lang="zh-CN" altLang="en-US" sz="3200" b="1" smtClean="0">
                <a:solidFill>
                  <a:srgbClr val="FFFF00"/>
                </a:solidFill>
              </a:rPr>
              <a:t>应用服务器的性能测试</a:t>
            </a:r>
            <a:endParaRPr lang="zh-CN" altLang="en-US" sz="3200" b="1" smtClean="0">
              <a:solidFill>
                <a:srgbClr val="FFFF00"/>
              </a:solidFill>
            </a:endParaRPr>
          </a:p>
        </p:txBody>
      </p:sp>
      <p:pic>
        <p:nvPicPr>
          <p:cNvPr id="171010" name="Picture 6" descr="http://docs.sun.com/source/819-4742/images/appmodel.gif"/>
          <p:cNvPicPr>
            <a:picLocks noChangeAspect="1" noChangeArrowheads="1"/>
          </p:cNvPicPr>
          <p:nvPr/>
        </p:nvPicPr>
        <p:blipFill>
          <a:blip r:embed="rId1"/>
          <a:srcRect/>
          <a:stretch>
            <a:fillRect/>
          </a:stretch>
        </p:blipFill>
        <p:spPr bwMode="auto">
          <a:xfrm>
            <a:off x="1619250" y="1773238"/>
            <a:ext cx="6192838" cy="434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p:cNvSpPr>
            <a:spLocks noGrp="1" noChangeArrowheads="1"/>
          </p:cNvSpPr>
          <p:nvPr>
            <p:ph type="title"/>
          </p:nvPr>
        </p:nvSpPr>
        <p:spPr>
          <a:xfrm>
            <a:off x="1476375" y="260350"/>
            <a:ext cx="6119813" cy="839788"/>
          </a:xfrm>
        </p:spPr>
        <p:txBody>
          <a:bodyPr/>
          <a:lstStyle/>
          <a:p>
            <a:pPr algn="ctr"/>
            <a:r>
              <a:rPr lang="en-US" altLang="zh-CN" sz="3600" b="1" smtClean="0">
                <a:solidFill>
                  <a:srgbClr val="FFFF00"/>
                </a:solidFill>
              </a:rPr>
              <a:t>JProfiler </a:t>
            </a:r>
            <a:r>
              <a:rPr lang="zh-CN" altLang="en-US" sz="3600" b="1" smtClean="0">
                <a:solidFill>
                  <a:srgbClr val="FFFF00"/>
                </a:solidFill>
              </a:rPr>
              <a:t>功能</a:t>
            </a:r>
            <a:endParaRPr lang="zh-CN" altLang="en-US" sz="3600" b="1" smtClean="0">
              <a:solidFill>
                <a:srgbClr val="FFFF00"/>
              </a:solidFill>
            </a:endParaRPr>
          </a:p>
        </p:txBody>
      </p:sp>
      <p:sp>
        <p:nvSpPr>
          <p:cNvPr id="41988" name="Rectangle 6"/>
          <p:cNvSpPr>
            <a:spLocks noChangeArrowheads="1"/>
          </p:cNvSpPr>
          <p:nvPr/>
        </p:nvSpPr>
        <p:spPr bwMode="auto">
          <a:xfrm>
            <a:off x="539750" y="1844675"/>
            <a:ext cx="8135938" cy="3303905"/>
          </a:xfrm>
          <a:prstGeom prst="rect">
            <a:avLst/>
          </a:prstGeom>
          <a:noFill/>
          <a:ln w="9525">
            <a:noFill/>
            <a:miter lim="800000"/>
          </a:ln>
        </p:spPr>
        <p:txBody>
          <a:bodyPr>
            <a:spAutoFit/>
          </a:bodyPr>
          <a:lstStyle/>
          <a:p>
            <a:pPr marL="273050" indent="-273050" eaLnBrk="1" latinLnBrk="0" hangingPunct="1">
              <a:lnSpc>
                <a:spcPct val="145000"/>
              </a:lnSpc>
              <a:buFont typeface="Arial" panose="020B0604020202020204" pitchFamily="34" charset="0"/>
              <a:buChar char="•"/>
              <a:defRPr/>
            </a:pPr>
            <a:r>
              <a:rPr lang="en-US" altLang="zh-CN" sz="2400" i="0" dirty="0" err="1">
                <a:solidFill>
                  <a:srgbClr val="0070C0"/>
                </a:solidFill>
                <a:latin typeface="+mn-lt"/>
                <a:ea typeface="宋体" panose="02010600030101010101" pitchFamily="2" charset="-122"/>
              </a:rPr>
              <a:t>JProfiler</a:t>
            </a:r>
            <a:r>
              <a:rPr lang="zh-CN" altLang="en-US" sz="2400" i="0" dirty="0">
                <a:solidFill>
                  <a:srgbClr val="0070C0"/>
                </a:solidFill>
                <a:latin typeface="+mn-lt"/>
                <a:ea typeface="宋体" panose="02010600030101010101" pitchFamily="2" charset="-122"/>
              </a:rPr>
              <a:t> 能实时地监控系统的</a:t>
            </a:r>
            <a:r>
              <a:rPr lang="en-US" altLang="zh-CN" sz="2400" i="0" dirty="0">
                <a:solidFill>
                  <a:srgbClr val="0070C0"/>
                </a:solidFill>
                <a:latin typeface="+mn-lt"/>
                <a:ea typeface="宋体" panose="02010600030101010101" pitchFamily="2" charset="-122"/>
              </a:rPr>
              <a:t>CPU</a:t>
            </a:r>
            <a:r>
              <a:rPr lang="zh-CN" altLang="en-US" sz="2400" i="0" dirty="0">
                <a:solidFill>
                  <a:srgbClr val="0070C0"/>
                </a:solidFill>
                <a:latin typeface="+mn-lt"/>
                <a:ea typeface="宋体" panose="02010600030101010101" pitchFamily="2" charset="-122"/>
              </a:rPr>
              <a:t>、内存、线程、</a:t>
            </a:r>
            <a:r>
              <a:rPr lang="en-US" altLang="zh-CN" sz="2400" i="0" dirty="0">
                <a:solidFill>
                  <a:srgbClr val="0070C0"/>
                </a:solidFill>
                <a:latin typeface="+mn-lt"/>
                <a:ea typeface="宋体" panose="02010600030101010101" pitchFamily="2" charset="-122"/>
              </a:rPr>
              <a:t>JVM</a:t>
            </a:r>
            <a:r>
              <a:rPr lang="zh-CN" altLang="en-US" sz="2400" i="0" dirty="0">
                <a:solidFill>
                  <a:srgbClr val="0070C0"/>
                </a:solidFill>
                <a:latin typeface="+mn-lt"/>
                <a:ea typeface="宋体" panose="02010600030101010101" pitchFamily="2" charset="-122"/>
              </a:rPr>
              <a:t>等运行或性能的动态状况，可以找到性能瓶颈、内存泄漏等问题，并通过堆遍历作资源回收器的根源性分析。</a:t>
            </a:r>
            <a:endParaRPr lang="en-US" altLang="zh-CN" sz="2400" i="0" dirty="0">
              <a:solidFill>
                <a:srgbClr val="0070C0"/>
              </a:solidFill>
              <a:latin typeface="+mn-lt"/>
              <a:ea typeface="宋体" panose="02010600030101010101" pitchFamily="2" charset="-122"/>
            </a:endParaRPr>
          </a:p>
          <a:p>
            <a:pPr marL="273050" indent="-273050" eaLnBrk="1" latinLnBrk="0" hangingPunct="1">
              <a:lnSpc>
                <a:spcPct val="145000"/>
              </a:lnSpc>
              <a:buFont typeface="Arial" panose="020B0604020202020204" pitchFamily="34" charset="0"/>
              <a:buChar char="•"/>
              <a:defRPr/>
            </a:pPr>
            <a:r>
              <a:rPr lang="en-US" altLang="zh-CN" sz="2400" i="0" dirty="0" err="1">
                <a:solidFill>
                  <a:srgbClr val="0070C0"/>
                </a:solidFill>
                <a:latin typeface="+mn-lt"/>
                <a:ea typeface="宋体" panose="02010600030101010101" pitchFamily="2" charset="-122"/>
              </a:rPr>
              <a:t>JProfiler</a:t>
            </a:r>
            <a:r>
              <a:rPr lang="zh-CN" altLang="en-US" sz="2400" i="0" dirty="0">
                <a:solidFill>
                  <a:srgbClr val="0070C0"/>
                </a:solidFill>
                <a:latin typeface="+mn-lt"/>
                <a:ea typeface="宋体" panose="02010600030101010101" pitchFamily="2" charset="-122"/>
              </a:rPr>
              <a:t> 提供不同的方法来记录访问树以优化性能和细节，在视图中可以灵活选择线程或者线程组，而所有的视图可以聚集到方法、类、包或组件等不同层次上</a:t>
            </a:r>
            <a:endParaRPr lang="zh-CN" altLang="en-US" sz="2400" i="0" dirty="0">
              <a:solidFill>
                <a:srgbClr val="0070C0"/>
              </a:solidFill>
              <a:latin typeface="+mn-lt"/>
              <a:ea typeface="宋体" panose="02010600030101010101" pitchFamily="2" charset="-122"/>
            </a:endParaRPr>
          </a:p>
        </p:txBody>
      </p:sp>
      <p:sp>
        <p:nvSpPr>
          <p:cNvPr id="173059" name="矩形 4"/>
          <p:cNvSpPr>
            <a:spLocks noChangeArrowheads="1"/>
          </p:cNvSpPr>
          <p:nvPr/>
        </p:nvSpPr>
        <p:spPr bwMode="auto">
          <a:xfrm>
            <a:off x="900113" y="5589588"/>
            <a:ext cx="7704137" cy="400050"/>
          </a:xfrm>
          <a:prstGeom prst="rect">
            <a:avLst/>
          </a:prstGeom>
          <a:noFill/>
          <a:ln w="9525">
            <a:noFill/>
            <a:miter lim="800000"/>
          </a:ln>
        </p:spPr>
        <p:txBody>
          <a:bodyPr>
            <a:spAutoFit/>
          </a:bodyPr>
          <a:lstStyle/>
          <a:p>
            <a:r>
              <a:rPr lang="en-US" altLang="zh-CN" sz="2000">
                <a:hlinkClick r:id="rId1"/>
              </a:rPr>
              <a:t>http://www.ej-technologies.com/products/jprofiler/overview.html</a:t>
            </a:r>
            <a:endParaRPr lang="zh-CN" altLang="en-US" sz="200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p:cNvSpPr>
            <a:spLocks noGrp="1" noChangeArrowheads="1"/>
          </p:cNvSpPr>
          <p:nvPr>
            <p:ph type="title"/>
          </p:nvPr>
        </p:nvSpPr>
        <p:spPr>
          <a:xfrm>
            <a:off x="2124075" y="260350"/>
            <a:ext cx="5327650" cy="792163"/>
          </a:xfrm>
        </p:spPr>
        <p:txBody>
          <a:bodyPr/>
          <a:lstStyle/>
          <a:p>
            <a:pPr algn="ctr"/>
            <a:r>
              <a:rPr lang="en-US" altLang="zh-CN" sz="3600" b="1" smtClean="0">
                <a:solidFill>
                  <a:srgbClr val="FFFF00"/>
                </a:solidFill>
              </a:rPr>
              <a:t>JProfiler</a:t>
            </a:r>
            <a:r>
              <a:rPr lang="zh-CN" altLang="zh-CN" sz="3600" b="1" smtClean="0">
                <a:solidFill>
                  <a:srgbClr val="FFFF00"/>
                </a:solidFill>
              </a:rPr>
              <a:t>运行</a:t>
            </a:r>
            <a:r>
              <a:rPr lang="en-US" altLang="zh-CN" sz="3600" b="1" smtClean="0">
                <a:solidFill>
                  <a:srgbClr val="FFFF00"/>
                </a:solidFill>
              </a:rPr>
              <a:t>IDE</a:t>
            </a:r>
            <a:r>
              <a:rPr lang="zh-CN" altLang="zh-CN" sz="3600" b="1" smtClean="0">
                <a:solidFill>
                  <a:srgbClr val="FFFF00"/>
                </a:solidFill>
              </a:rPr>
              <a:t>界面</a:t>
            </a:r>
            <a:endParaRPr lang="zh-CN" altLang="en-US" sz="3600" b="1" smtClean="0">
              <a:solidFill>
                <a:srgbClr val="FFFF00"/>
              </a:solidFill>
            </a:endParaRPr>
          </a:p>
        </p:txBody>
      </p:sp>
      <p:pic>
        <p:nvPicPr>
          <p:cNvPr id="175106" name="Picture 5"/>
          <p:cNvPicPr>
            <a:picLocks noChangeAspect="1" noChangeArrowheads="1"/>
          </p:cNvPicPr>
          <p:nvPr/>
        </p:nvPicPr>
        <p:blipFill>
          <a:blip r:embed="rId1"/>
          <a:srcRect/>
          <a:stretch>
            <a:fillRect/>
          </a:stretch>
        </p:blipFill>
        <p:spPr bwMode="auto">
          <a:xfrm>
            <a:off x="971550" y="1341755"/>
            <a:ext cx="7161530" cy="5539105"/>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2"/>
          <p:cNvSpPr>
            <a:spLocks noGrp="1" noChangeArrowheads="1"/>
          </p:cNvSpPr>
          <p:nvPr>
            <p:ph type="title"/>
          </p:nvPr>
        </p:nvSpPr>
        <p:spPr>
          <a:xfrm>
            <a:off x="2051050" y="404813"/>
            <a:ext cx="5327650" cy="647700"/>
          </a:xfrm>
        </p:spPr>
        <p:txBody>
          <a:bodyPr/>
          <a:lstStyle/>
          <a:p>
            <a:pPr algn="ctr"/>
            <a:r>
              <a:rPr lang="zh-CN" altLang="zh-CN" sz="3600" b="1" smtClean="0">
                <a:solidFill>
                  <a:srgbClr val="FFFF00"/>
                </a:solidFill>
              </a:rPr>
              <a:t>内存、</a:t>
            </a:r>
            <a:r>
              <a:rPr lang="en-US" altLang="zh-CN" sz="3600" b="1" smtClean="0">
                <a:solidFill>
                  <a:srgbClr val="FFFF00"/>
                </a:solidFill>
              </a:rPr>
              <a:t>CPU</a:t>
            </a:r>
            <a:r>
              <a:rPr lang="zh-CN" altLang="zh-CN" sz="3600" b="1" smtClean="0">
                <a:solidFill>
                  <a:srgbClr val="FFFF00"/>
                </a:solidFill>
              </a:rPr>
              <a:t>剖析和堆遍历</a:t>
            </a:r>
            <a:endParaRPr lang="zh-CN" altLang="en-US" sz="3600" b="1" smtClean="0">
              <a:solidFill>
                <a:srgbClr val="FFFF00"/>
              </a:solidFill>
            </a:endParaRPr>
          </a:p>
        </p:txBody>
      </p:sp>
      <p:pic>
        <p:nvPicPr>
          <p:cNvPr id="177154" name="Picture 2"/>
          <p:cNvPicPr>
            <a:picLocks noChangeAspect="1" noChangeArrowheads="1"/>
          </p:cNvPicPr>
          <p:nvPr/>
        </p:nvPicPr>
        <p:blipFill>
          <a:blip r:embed="rId1"/>
          <a:srcRect/>
          <a:stretch>
            <a:fillRect/>
          </a:stretch>
        </p:blipFill>
        <p:spPr bwMode="auto">
          <a:xfrm>
            <a:off x="755650" y="1341438"/>
            <a:ext cx="7723188" cy="5400675"/>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2"/>
          <p:cNvSpPr>
            <a:spLocks noGrp="1" noChangeArrowheads="1"/>
          </p:cNvSpPr>
          <p:nvPr>
            <p:ph type="title"/>
          </p:nvPr>
        </p:nvSpPr>
        <p:spPr>
          <a:xfrm>
            <a:off x="2627313" y="260350"/>
            <a:ext cx="4032250" cy="792163"/>
          </a:xfrm>
        </p:spPr>
        <p:txBody>
          <a:bodyPr/>
          <a:lstStyle/>
          <a:p>
            <a:pPr algn="ctr"/>
            <a:r>
              <a:rPr lang="en-US" altLang="zh-CN" sz="3600" b="1" smtClean="0">
                <a:solidFill>
                  <a:srgbClr val="FFFF00"/>
                </a:solidFill>
              </a:rPr>
              <a:t>CPU</a:t>
            </a:r>
            <a:r>
              <a:rPr lang="zh-CN" altLang="zh-CN" sz="3600" b="1" smtClean="0">
                <a:solidFill>
                  <a:srgbClr val="FFFF00"/>
                </a:solidFill>
              </a:rPr>
              <a:t>剖析视图</a:t>
            </a:r>
            <a:endParaRPr lang="zh-CN" altLang="en-US" sz="3600" b="1" smtClean="0">
              <a:solidFill>
                <a:srgbClr val="FFFF00"/>
              </a:solidFill>
            </a:endParaRPr>
          </a:p>
        </p:txBody>
      </p:sp>
      <p:pic>
        <p:nvPicPr>
          <p:cNvPr id="179202" name="Picture 2"/>
          <p:cNvPicPr>
            <a:picLocks noChangeAspect="1" noChangeArrowheads="1"/>
          </p:cNvPicPr>
          <p:nvPr/>
        </p:nvPicPr>
        <p:blipFill>
          <a:blip r:embed="rId1"/>
          <a:srcRect/>
          <a:stretch>
            <a:fillRect/>
          </a:stretch>
        </p:blipFill>
        <p:spPr bwMode="auto">
          <a:xfrm>
            <a:off x="755650" y="1341438"/>
            <a:ext cx="7512050" cy="5400675"/>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2"/>
          <p:cNvSpPr>
            <a:spLocks noGrp="1" noChangeArrowheads="1"/>
          </p:cNvSpPr>
          <p:nvPr>
            <p:ph type="title"/>
          </p:nvPr>
        </p:nvSpPr>
        <p:spPr>
          <a:xfrm>
            <a:off x="2051050" y="260350"/>
            <a:ext cx="5327650" cy="792163"/>
          </a:xfrm>
        </p:spPr>
        <p:txBody>
          <a:bodyPr/>
          <a:lstStyle/>
          <a:p>
            <a:pPr algn="ctr"/>
            <a:r>
              <a:rPr lang="zh-CN" altLang="zh-CN" sz="3600" b="1" smtClean="0">
                <a:solidFill>
                  <a:srgbClr val="FFFF00"/>
                </a:solidFill>
              </a:rPr>
              <a:t>线程剖析视图</a:t>
            </a:r>
            <a:endParaRPr lang="zh-CN" altLang="en-US" sz="3600" b="1" smtClean="0">
              <a:solidFill>
                <a:srgbClr val="FFFF00"/>
              </a:solidFill>
            </a:endParaRPr>
          </a:p>
        </p:txBody>
      </p:sp>
      <p:pic>
        <p:nvPicPr>
          <p:cNvPr id="181250" name="Picture 2"/>
          <p:cNvPicPr>
            <a:picLocks noChangeAspect="1" noChangeArrowheads="1"/>
          </p:cNvPicPr>
          <p:nvPr/>
        </p:nvPicPr>
        <p:blipFill>
          <a:blip r:embed="rId1"/>
          <a:srcRect/>
          <a:stretch>
            <a:fillRect/>
          </a:stretch>
        </p:blipFill>
        <p:spPr bwMode="auto">
          <a:xfrm>
            <a:off x="755333" y="1340803"/>
            <a:ext cx="7612062" cy="5327650"/>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116013" y="333375"/>
            <a:ext cx="6861175" cy="763588"/>
          </a:xfrm>
        </p:spPr>
        <p:txBody>
          <a:bodyPr/>
          <a:lstStyle/>
          <a:p>
            <a:pPr algn="ctr">
              <a:defRPr/>
            </a:pPr>
            <a:r>
              <a:rPr lang="en-US" altLang="zh-CN" sz="3200" dirty="0">
                <a:solidFill>
                  <a:srgbClr val="FFFF00"/>
                </a:solidFill>
                <a:latin typeface="+mj-ea"/>
              </a:rPr>
              <a:t>6.3.8 </a:t>
            </a:r>
            <a:r>
              <a:rPr lang="zh-CN" altLang="en-US" sz="3200" dirty="0" smtClean="0">
                <a:solidFill>
                  <a:srgbClr val="FFFF00"/>
                </a:solidFill>
                <a:latin typeface="+mj-ea"/>
              </a:rPr>
              <a:t>压力</a:t>
            </a:r>
            <a:r>
              <a:rPr lang="en-US" altLang="en-US" sz="3200" dirty="0">
                <a:solidFill>
                  <a:srgbClr val="FFFF00"/>
                </a:solidFill>
                <a:latin typeface="+mj-ea"/>
              </a:rPr>
              <a:t>测试</a:t>
            </a:r>
            <a:endParaRPr lang="en-US" altLang="en-US" sz="3200" dirty="0">
              <a:solidFill>
                <a:srgbClr val="FFFF00"/>
              </a:solidFill>
              <a:latin typeface="+mj-ea"/>
            </a:endParaRPr>
          </a:p>
        </p:txBody>
      </p:sp>
      <p:sp>
        <p:nvSpPr>
          <p:cNvPr id="183298" name="Rectangle 3"/>
          <p:cNvSpPr>
            <a:spLocks noGrp="1" noChangeArrowheads="1"/>
          </p:cNvSpPr>
          <p:nvPr>
            <p:ph type="body" idx="1"/>
          </p:nvPr>
        </p:nvSpPr>
        <p:spPr>
          <a:xfrm>
            <a:off x="702945" y="2257425"/>
            <a:ext cx="7738745" cy="3503930"/>
          </a:xfrm>
        </p:spPr>
        <p:txBody>
          <a:bodyPr/>
          <a:lstStyle/>
          <a:p>
            <a:pPr marL="0" indent="0" eaLnBrk="1" latinLnBrk="0" hangingPunct="1">
              <a:lnSpc>
                <a:spcPct val="200000"/>
              </a:lnSpc>
              <a:spcBef>
                <a:spcPts val="0"/>
              </a:spcBef>
              <a:buClr>
                <a:srgbClr val="91AC4E"/>
              </a:buClr>
              <a:buSzPct val="86000"/>
              <a:buFont typeface="Wingdings" panose="05000000000000000000" pitchFamily="2" charset="2"/>
              <a:buNone/>
            </a:pPr>
            <a:r>
              <a:rPr lang="en-US" altLang="zh-CN" sz="2800" b="1" smtClean="0">
                <a:solidFill>
                  <a:srgbClr val="0070C0"/>
                </a:solidFill>
                <a:ea typeface="楷体" panose="02010609060101010101" charset="-122"/>
                <a:cs typeface="楷体" panose="02010609060101010101" charset="-122"/>
              </a:rPr>
              <a:t>       </a:t>
            </a:r>
            <a:r>
              <a:rPr lang="zh-CN" altLang="en-US" sz="2800" b="1" smtClean="0">
                <a:solidFill>
                  <a:srgbClr val="0070C0"/>
                </a:solidFill>
                <a:ea typeface="楷体" panose="02010609060101010101" charset="-122"/>
                <a:cs typeface="楷体" panose="02010609060101010101" charset="-122"/>
              </a:rPr>
              <a:t>模拟在实际应用时的环境和过程，以长时间或超大负荷运行来测试系统。</a:t>
            </a:r>
            <a:endParaRPr lang="zh-CN" altLang="en-US" sz="2800" b="1" smtClean="0">
              <a:solidFill>
                <a:srgbClr val="0070C0"/>
              </a:solidFill>
              <a:ea typeface="楷体" panose="02010609060101010101" charset="-122"/>
              <a:cs typeface="楷体" panose="02010609060101010101" charset="-122"/>
            </a:endParaRPr>
          </a:p>
          <a:p>
            <a:pPr marL="0" indent="0" eaLnBrk="1" latinLnBrk="0" hangingPunct="1">
              <a:lnSpc>
                <a:spcPct val="200000"/>
              </a:lnSpc>
              <a:spcBef>
                <a:spcPts val="0"/>
              </a:spcBef>
              <a:buClr>
                <a:srgbClr val="91AC4E"/>
              </a:buClr>
              <a:buSzPct val="86000"/>
              <a:buFont typeface="Wingdings" panose="05000000000000000000" pitchFamily="2" charset="2"/>
              <a:buNone/>
            </a:pPr>
            <a:r>
              <a:rPr lang="zh-CN" altLang="en-US" sz="2800" b="1" smtClean="0">
                <a:solidFill>
                  <a:srgbClr val="0070C0"/>
                </a:solidFill>
                <a:ea typeface="楷体" panose="02010609060101010101" charset="-122"/>
                <a:cs typeface="楷体" panose="02010609060101010101" charset="-122"/>
              </a:rPr>
              <a:t>       测试系统的性能、可靠性、稳定性。</a:t>
            </a:r>
            <a:endParaRPr lang="zh-CN" altLang="en-US" sz="2800" b="1" smtClean="0">
              <a:solidFill>
                <a:srgbClr val="0070C0"/>
              </a:solidFill>
              <a:ea typeface="楷体" panose="02010609060101010101" charset="-122"/>
              <a:cs typeface="楷体" panose="02010609060101010101" charset="-122"/>
            </a:endParaRPr>
          </a:p>
          <a:p>
            <a:pPr marL="0" indent="0" eaLnBrk="1" latinLnBrk="0" hangingPunct="1">
              <a:lnSpc>
                <a:spcPct val="200000"/>
              </a:lnSpc>
              <a:spcBef>
                <a:spcPts val="0"/>
              </a:spcBef>
              <a:buClr>
                <a:srgbClr val="91AC4E"/>
              </a:buClr>
              <a:buSzPct val="86000"/>
              <a:buFont typeface="Wingdings" panose="05000000000000000000" pitchFamily="2" charset="2"/>
              <a:buNone/>
            </a:pPr>
            <a:r>
              <a:rPr lang="zh-CN" altLang="en-US" sz="2800" b="1" smtClean="0">
                <a:solidFill>
                  <a:srgbClr val="0070C0"/>
                </a:solidFill>
                <a:ea typeface="楷体" panose="02010609060101010101" charset="-122"/>
                <a:cs typeface="楷体" panose="02010609060101010101" charset="-122"/>
              </a:rPr>
              <a:t>       寻找系统的性能边界。</a:t>
            </a:r>
            <a:endParaRPr lang="zh-CN" altLang="en-US" sz="2800" b="1" smtClean="0">
              <a:solidFill>
                <a:srgbClr val="0070C0"/>
              </a:solidFill>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116013" y="333375"/>
            <a:ext cx="6861175" cy="763588"/>
          </a:xfrm>
        </p:spPr>
        <p:txBody>
          <a:bodyPr/>
          <a:lstStyle/>
          <a:p>
            <a:pPr algn="ctr">
              <a:defRPr/>
            </a:pPr>
            <a:r>
              <a:rPr lang="en-US" altLang="en-US" sz="3200" dirty="0">
                <a:solidFill>
                  <a:srgbClr val="FFFF00"/>
                </a:solidFill>
                <a:latin typeface="+mj-ea"/>
              </a:rPr>
              <a:t>测试</a:t>
            </a:r>
            <a:r>
              <a:rPr lang="zh-CN" altLang="en-US" sz="3200" dirty="0" smtClean="0">
                <a:solidFill>
                  <a:srgbClr val="FFFF00"/>
                </a:solidFill>
                <a:latin typeface="+mj-ea"/>
                <a:sym typeface="+mn-ea"/>
              </a:rPr>
              <a:t>压力估算</a:t>
            </a:r>
            <a:endParaRPr lang="zh-CN" altLang="en-US" sz="3200" dirty="0" smtClean="0">
              <a:solidFill>
                <a:srgbClr val="FFFF00"/>
              </a:solidFill>
              <a:latin typeface="+mj-ea"/>
              <a:sym typeface="+mn-ea"/>
            </a:endParaRPr>
          </a:p>
        </p:txBody>
      </p:sp>
      <p:sp>
        <p:nvSpPr>
          <p:cNvPr id="183298" name="Rectangle 3"/>
          <p:cNvSpPr>
            <a:spLocks noGrp="1" noChangeArrowheads="1"/>
          </p:cNvSpPr>
          <p:nvPr>
            <p:ph type="body" idx="1"/>
          </p:nvPr>
        </p:nvSpPr>
        <p:spPr>
          <a:xfrm>
            <a:off x="677545" y="1586865"/>
            <a:ext cx="7738745" cy="1971675"/>
          </a:xfrm>
        </p:spPr>
        <p:txBody>
          <a:bodyPr/>
          <a:lstStyle/>
          <a:p>
            <a:pPr marL="0" indent="0" algn="just" eaLnBrk="1" latinLnBrk="0" hangingPunct="1">
              <a:lnSpc>
                <a:spcPct val="150000"/>
              </a:lnSpc>
              <a:spcBef>
                <a:spcPts val="0"/>
              </a:spcBef>
              <a:buNone/>
            </a:pPr>
            <a:r>
              <a:rPr lang="en-US" altLang="zh-CN" sz="2800" b="1" smtClean="0">
                <a:solidFill>
                  <a:srgbClr val="0070C0"/>
                </a:solidFill>
                <a:latin typeface="华文楷体" panose="02010600040101010101" charset="-122"/>
                <a:ea typeface="华文楷体" panose="02010600040101010101" charset="-122"/>
                <a:cs typeface="华文楷体" panose="02010600040101010101" charset="-122"/>
              </a:rPr>
              <a:t>       </a:t>
            </a:r>
            <a:r>
              <a:rPr lang="zh-CN" altLang="en-US" sz="2800" dirty="0">
                <a:solidFill>
                  <a:srgbClr val="0070C0"/>
                </a:solidFill>
                <a:latin typeface="华文楷体" panose="02010600040101010101" charset="-122"/>
                <a:ea typeface="华文楷体" panose="02010600040101010101" charset="-122"/>
                <a:cs typeface="华文楷体" panose="02010600040101010101" charset="-122"/>
                <a:sym typeface="+mn-ea"/>
              </a:rPr>
              <a:t>根据产品说明书的设计要求或以往版本的实际运行经验对测试压力进行</a:t>
            </a:r>
            <a:r>
              <a:rPr lang="zh-CN" altLang="en-US" sz="2800" dirty="0" smtClean="0">
                <a:solidFill>
                  <a:srgbClr val="0070C0"/>
                </a:solidFill>
                <a:latin typeface="华文楷体" panose="02010600040101010101" charset="-122"/>
                <a:ea typeface="华文楷体" panose="02010600040101010101" charset="-122"/>
                <a:cs typeface="华文楷体" panose="02010600040101010101" charset="-122"/>
                <a:sym typeface="+mn-ea"/>
              </a:rPr>
              <a:t>估算，给出合理的</a:t>
            </a:r>
            <a:r>
              <a:rPr lang="zh-CN" altLang="en-US" sz="2800" dirty="0">
                <a:solidFill>
                  <a:srgbClr val="0070C0"/>
                </a:solidFill>
                <a:latin typeface="华文楷体" panose="02010600040101010101" charset="-122"/>
                <a:ea typeface="华文楷体" panose="02010600040101010101" charset="-122"/>
                <a:cs typeface="华文楷体" panose="02010600040101010101" charset="-122"/>
                <a:sym typeface="+mn-ea"/>
              </a:rPr>
              <a:t>估算结果</a:t>
            </a:r>
            <a:r>
              <a:rPr lang="zh-CN" altLang="en-US" sz="2800" dirty="0" smtClean="0">
                <a:solidFill>
                  <a:srgbClr val="0070C0"/>
                </a:solidFill>
                <a:latin typeface="华文楷体" panose="02010600040101010101" charset="-122"/>
                <a:ea typeface="华文楷体" panose="02010600040101010101" charset="-122"/>
                <a:cs typeface="华文楷体" panose="02010600040101010101" charset="-122"/>
                <a:sym typeface="+mn-ea"/>
              </a:rPr>
              <a:t>。</a:t>
            </a:r>
            <a:endParaRPr lang="zh-CN" altLang="en-US" sz="2800" b="1" dirty="0" smtClean="0">
              <a:solidFill>
                <a:srgbClr val="0070C0"/>
              </a:solidFill>
              <a:latin typeface="华文楷体" panose="02010600040101010101" charset="-122"/>
              <a:ea typeface="华文楷体" panose="02010600040101010101" charset="-122"/>
              <a:cs typeface="华文楷体" panose="02010600040101010101" charset="-122"/>
              <a:sym typeface="+mn-ea"/>
            </a:endParaRPr>
          </a:p>
        </p:txBody>
      </p:sp>
      <p:sp>
        <p:nvSpPr>
          <p:cNvPr id="2" name="Rectangle 3"/>
          <p:cNvSpPr>
            <a:spLocks noGrp="1" noChangeArrowheads="1"/>
          </p:cNvSpPr>
          <p:nvPr/>
        </p:nvSpPr>
        <p:spPr>
          <a:xfrm>
            <a:off x="702945" y="3789045"/>
            <a:ext cx="7738745" cy="2595245"/>
          </a:xfrm>
          <a:prstGeom prst="rect">
            <a:avLst/>
          </a:prstGeom>
          <a:solidFill>
            <a:schemeClr val="accent2">
              <a:lumMod val="20000"/>
              <a:lumOff val="80000"/>
            </a:schemeClr>
          </a:solid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har char="•"/>
              <a:defRPr sz="20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mn-ea"/>
              </a:defRPr>
            </a:lvl2pPr>
            <a:lvl3pPr marL="1143000" indent="-228600" algn="l" rtl="0" fontAlgn="base">
              <a:spcBef>
                <a:spcPct val="20000"/>
              </a:spcBef>
              <a:spcAft>
                <a:spcPct val="0"/>
              </a:spcAft>
              <a:buChar char="•"/>
              <a:defRPr sz="20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a:lstStyle>
          <a:p>
            <a:pPr marL="0" indent="0" algn="just" eaLnBrk="1" latinLnBrk="0" hangingPunct="1">
              <a:lnSpc>
                <a:spcPct val="150000"/>
              </a:lnSpc>
              <a:spcBef>
                <a:spcPts val="0"/>
              </a:spcBef>
              <a:buNone/>
            </a:pPr>
            <a:r>
              <a:rPr lang="en-US" altLang="zh-CN" b="1" i="0" smtClean="0">
                <a:solidFill>
                  <a:srgbClr val="7030A0"/>
                </a:solidFill>
                <a:latin typeface="华文楷体" panose="02010600040101010101" charset="-122"/>
                <a:ea typeface="华文楷体" panose="02010600040101010101" charset="-122"/>
                <a:cs typeface="华文楷体" panose="02010600040101010101" charset="-122"/>
              </a:rPr>
              <a:t>       </a:t>
            </a:r>
            <a:r>
              <a:rPr lang="zh-CN" altLang="en-US"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例如：单</a:t>
            </a:r>
            <a:r>
              <a:rPr lang="zh-CN" altLang="en-US" b="1" i="0" dirty="0">
                <a:solidFill>
                  <a:srgbClr val="7030A0"/>
                </a:solidFill>
                <a:latin typeface="华文楷体" panose="02010600040101010101" charset="-122"/>
                <a:ea typeface="华文楷体" panose="02010600040101010101" charset="-122"/>
                <a:cs typeface="华文楷体" panose="02010600040101010101" charset="-122"/>
                <a:sym typeface="+mn-ea"/>
              </a:rPr>
              <a:t>台服务器实际使用时一般只有</a:t>
            </a:r>
            <a:r>
              <a:rPr lang="en-US" altLang="zh-CN" b="1" i="0" dirty="0">
                <a:solidFill>
                  <a:srgbClr val="7030A0"/>
                </a:solidFill>
                <a:latin typeface="华文楷体" panose="02010600040101010101" charset="-122"/>
                <a:ea typeface="华文楷体" panose="02010600040101010101" charset="-122"/>
                <a:cs typeface="华文楷体" panose="02010600040101010101" charset="-122"/>
                <a:sym typeface="+mn-ea"/>
              </a:rPr>
              <a:t>100</a:t>
            </a:r>
            <a:r>
              <a:rPr lang="zh-CN" altLang="en-US" b="1" i="0" dirty="0">
                <a:solidFill>
                  <a:srgbClr val="7030A0"/>
                </a:solidFill>
                <a:latin typeface="华文楷体" panose="02010600040101010101" charset="-122"/>
                <a:ea typeface="华文楷体" panose="02010600040101010101" charset="-122"/>
                <a:cs typeface="华文楷体" panose="02010600040101010101" charset="-122"/>
                <a:sym typeface="+mn-ea"/>
              </a:rPr>
              <a:t>个并发</a:t>
            </a:r>
            <a:r>
              <a:rPr lang="zh-CN" altLang="en-US"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用户，但</a:t>
            </a:r>
            <a:r>
              <a:rPr lang="zh-CN" altLang="en-US" b="1" i="0" dirty="0">
                <a:solidFill>
                  <a:srgbClr val="7030A0"/>
                </a:solidFill>
                <a:latin typeface="华文楷体" panose="02010600040101010101" charset="-122"/>
                <a:ea typeface="华文楷体" panose="02010600040101010101" charset="-122"/>
                <a:cs typeface="华文楷体" panose="02010600040101010101" charset="-122"/>
                <a:sym typeface="+mn-ea"/>
              </a:rPr>
              <a:t>在某一时间段</a:t>
            </a:r>
            <a:r>
              <a:rPr lang="zh-CN" altLang="en-US"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的</a:t>
            </a:r>
            <a:r>
              <a:rPr lang="zh-CN" altLang="en-US" b="1" i="0" dirty="0">
                <a:solidFill>
                  <a:srgbClr val="7030A0"/>
                </a:solidFill>
                <a:latin typeface="华文楷体" panose="02010600040101010101" charset="-122"/>
                <a:ea typeface="华文楷体" panose="02010600040101010101" charset="-122"/>
                <a:cs typeface="华文楷体" panose="02010600040101010101" charset="-122"/>
                <a:sym typeface="+mn-ea"/>
              </a:rPr>
              <a:t>用户</a:t>
            </a:r>
            <a:r>
              <a:rPr lang="zh-CN" altLang="en-US"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峰值</a:t>
            </a:r>
            <a:r>
              <a:rPr lang="zh-CN" altLang="en-US" b="1" i="0" dirty="0">
                <a:solidFill>
                  <a:srgbClr val="7030A0"/>
                </a:solidFill>
                <a:latin typeface="华文楷体" panose="02010600040101010101" charset="-122"/>
                <a:ea typeface="华文楷体" panose="02010600040101010101" charset="-122"/>
                <a:cs typeface="华文楷体" panose="02010600040101010101" charset="-122"/>
                <a:sym typeface="+mn-ea"/>
              </a:rPr>
              <a:t>可达到</a:t>
            </a:r>
            <a:r>
              <a:rPr lang="en-US" altLang="zh-CN" b="1" i="0" dirty="0">
                <a:solidFill>
                  <a:srgbClr val="7030A0"/>
                </a:solidFill>
                <a:latin typeface="华文楷体" panose="02010600040101010101" charset="-122"/>
                <a:ea typeface="华文楷体" panose="02010600040101010101" charset="-122"/>
                <a:cs typeface="华文楷体" panose="02010600040101010101" charset="-122"/>
                <a:sym typeface="+mn-ea"/>
              </a:rPr>
              <a:t>500</a:t>
            </a:r>
            <a:r>
              <a:rPr lang="zh-CN" altLang="en-US"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个。那么</a:t>
            </a:r>
            <a:r>
              <a:rPr lang="zh-CN" altLang="en-US" b="1" i="0" dirty="0">
                <a:solidFill>
                  <a:srgbClr val="7030A0"/>
                </a:solidFill>
                <a:latin typeface="华文楷体" panose="02010600040101010101" charset="-122"/>
                <a:ea typeface="华文楷体" panose="02010600040101010101" charset="-122"/>
                <a:cs typeface="华文楷体" panose="02010600040101010101" charset="-122"/>
                <a:sym typeface="+mn-ea"/>
              </a:rPr>
              <a:t>事先预测要求的压力值为</a:t>
            </a:r>
            <a:r>
              <a:rPr lang="en-US" altLang="zh-CN" b="1" i="0" dirty="0">
                <a:solidFill>
                  <a:srgbClr val="7030A0"/>
                </a:solidFill>
                <a:latin typeface="华文楷体" panose="02010600040101010101" charset="-122"/>
                <a:ea typeface="华文楷体" panose="02010600040101010101" charset="-122"/>
                <a:cs typeface="华文楷体" panose="02010600040101010101" charset="-122"/>
                <a:sym typeface="+mn-ea"/>
              </a:rPr>
              <a:t>500</a:t>
            </a:r>
            <a:r>
              <a:rPr lang="zh-CN" altLang="en-US" b="1" i="0" dirty="0">
                <a:solidFill>
                  <a:srgbClr val="7030A0"/>
                </a:solidFill>
                <a:latin typeface="华文楷体" panose="02010600040101010101" charset="-122"/>
                <a:ea typeface="华文楷体" panose="02010600040101010101" charset="-122"/>
                <a:cs typeface="华文楷体" panose="02010600040101010101" charset="-122"/>
                <a:sym typeface="+mn-ea"/>
              </a:rPr>
              <a:t>个用户的</a:t>
            </a:r>
            <a:r>
              <a:rPr lang="en-US" altLang="zh-CN" b="1" i="0" dirty="0">
                <a:solidFill>
                  <a:srgbClr val="7030A0"/>
                </a:solidFill>
                <a:latin typeface="华文楷体" panose="02010600040101010101" charset="-122"/>
                <a:ea typeface="华文楷体" panose="02010600040101010101" charset="-122"/>
                <a:cs typeface="华文楷体" panose="02010600040101010101" charset="-122"/>
                <a:sym typeface="+mn-ea"/>
              </a:rPr>
              <a:t>1.5~2</a:t>
            </a:r>
            <a:r>
              <a:rPr lang="zh-CN" altLang="en-US"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倍。而且</a:t>
            </a:r>
            <a:r>
              <a:rPr lang="zh-CN" altLang="en-US" b="1" i="0" dirty="0">
                <a:solidFill>
                  <a:srgbClr val="7030A0"/>
                </a:solidFill>
                <a:latin typeface="华文楷体" panose="02010600040101010101" charset="-122"/>
                <a:ea typeface="华文楷体" panose="02010600040101010101" charset="-122"/>
                <a:cs typeface="华文楷体" panose="02010600040101010101" charset="-122"/>
                <a:sym typeface="+mn-ea"/>
              </a:rPr>
              <a:t>要考虑</a:t>
            </a:r>
            <a:r>
              <a:rPr lang="zh-CN" altLang="en-US"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到每个</a:t>
            </a:r>
            <a:r>
              <a:rPr lang="zh-CN" altLang="en-US" b="1" i="0" dirty="0">
                <a:solidFill>
                  <a:srgbClr val="7030A0"/>
                </a:solidFill>
                <a:latin typeface="华文楷体" panose="02010600040101010101" charset="-122"/>
                <a:ea typeface="华文楷体" panose="02010600040101010101" charset="-122"/>
                <a:cs typeface="华文楷体" panose="02010600040101010101" charset="-122"/>
                <a:sym typeface="+mn-ea"/>
              </a:rPr>
              <a:t>用户的实际操作所产生的事务处理和数据</a:t>
            </a:r>
            <a:r>
              <a:rPr lang="zh-CN" altLang="en-US"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量。如果</a:t>
            </a:r>
            <a:r>
              <a:rPr lang="zh-CN" altLang="en-US" b="1" i="0" dirty="0">
                <a:solidFill>
                  <a:srgbClr val="7030A0"/>
                </a:solidFill>
                <a:latin typeface="华文楷体" panose="02010600040101010101" charset="-122"/>
                <a:ea typeface="华文楷体" panose="02010600040101010101" charset="-122"/>
                <a:cs typeface="华文楷体" panose="02010600040101010101" charset="-122"/>
                <a:sym typeface="+mn-ea"/>
              </a:rPr>
              <a:t>产品说明书已说明最大设计</a:t>
            </a:r>
            <a:r>
              <a:rPr lang="zh-CN" altLang="en-US" b="1" i="0" dirty="0" smtClean="0">
                <a:solidFill>
                  <a:srgbClr val="7030A0"/>
                </a:solidFill>
                <a:latin typeface="华文楷体" panose="02010600040101010101" charset="-122"/>
                <a:ea typeface="华文楷体" panose="02010600040101010101" charset="-122"/>
                <a:cs typeface="华文楷体" panose="02010600040101010101" charset="-122"/>
                <a:sym typeface="+mn-ea"/>
              </a:rPr>
              <a:t>容量，则最大</a:t>
            </a:r>
            <a:r>
              <a:rPr lang="zh-CN" altLang="en-US" b="1" i="0" dirty="0">
                <a:solidFill>
                  <a:srgbClr val="7030A0"/>
                </a:solidFill>
                <a:latin typeface="华文楷体" panose="02010600040101010101" charset="-122"/>
                <a:ea typeface="华文楷体" panose="02010600040101010101" charset="-122"/>
                <a:cs typeface="华文楷体" panose="02010600040101010101" charset="-122"/>
                <a:sym typeface="+mn-ea"/>
              </a:rPr>
              <a:t>设计容量为最大压力值。</a:t>
            </a:r>
            <a:endParaRPr lang="zh-CN" altLang="en-US" b="1" i="0" dirty="0" smtClean="0">
              <a:solidFill>
                <a:srgbClr val="7030A0"/>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UNIT_TABLE_BEAUTIFY" val="smartTable{f86b7db3-e127-4809-90d9-54e1be7da362}"/>
  <p:tag name="TABLE_ENDDRAG_ORIGIN_RECT" val="634*345"/>
  <p:tag name="TABLE_ENDDRAG_RECT" val="42*145*613*349"/>
</p:tagLst>
</file>

<file path=ppt/tags/tag3.xml><?xml version="1.0" encoding="utf-8"?>
<p:tagLst xmlns:p="http://schemas.openxmlformats.org/presentationml/2006/main">
  <p:tag name="JPM_SLIDE_ROLE" val="jpmPage"/>
</p:tagLst>
</file>

<file path=ppt/theme/theme1.xml><?xml version="1.0" encoding="utf-8"?>
<a:theme xmlns:a="http://schemas.openxmlformats.org/drawingml/2006/main" name="6">
  <a:themeElements>
    <a:clrScheme name="NordriDesign">
      <a:dk1>
        <a:srgbClr val="000000"/>
      </a:dk1>
      <a:lt1>
        <a:srgbClr val="FFFFFF"/>
      </a:lt1>
      <a:dk2>
        <a:srgbClr val="000000"/>
      </a:dk2>
      <a:lt2>
        <a:srgbClr val="808080"/>
      </a:lt2>
      <a:accent1>
        <a:srgbClr val="BBE0E3"/>
      </a:accent1>
      <a:accent2>
        <a:srgbClr val="3C8C92"/>
      </a:accent2>
      <a:accent3>
        <a:srgbClr val="FFFFFF"/>
      </a:accent3>
      <a:accent4>
        <a:srgbClr val="1E4649"/>
      </a:accent4>
      <a:accent5>
        <a:srgbClr val="BBE0E3"/>
      </a:accent5>
      <a:accent6>
        <a:srgbClr val="71BEC4"/>
      </a:accent6>
      <a:hlink>
        <a:srgbClr val="000000"/>
      </a:hlink>
      <a:folHlink>
        <a:srgbClr val="262626"/>
      </a:folHlink>
    </a:clrScheme>
    <a:fontScheme name="NordriDesign_免费商务模板系列">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20000"/>
            <a:lumOff val="80000"/>
          </a:schemeClr>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1"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NordriDesign_免费商务模板系列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rdriDesign_免费商务模板系列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rdriDesign_免费商务模板系列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rdriDesign_免费商务模板系列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rdriDesign_免费商务模板系列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rdriDesign_免费商务模板系列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rdriDesign_免费商务模板系列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rdriDesign_免费商务模板系列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rdriDesign_免费商务模板系列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rdriDesign_免费商务模板系列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rdriDesign_免费商务模板系列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rdriDesign_免费商务模板系列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NordriDesign_免费商务模板系列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ordriDesign">
    <a:dk1>
      <a:srgbClr val="000000"/>
    </a:dk1>
    <a:lt1>
      <a:srgbClr val="FFFFFF"/>
    </a:lt1>
    <a:dk2>
      <a:srgbClr val="000000"/>
    </a:dk2>
    <a:lt2>
      <a:srgbClr val="808080"/>
    </a:lt2>
    <a:accent1>
      <a:srgbClr val="BBE0E3"/>
    </a:accent1>
    <a:accent2>
      <a:srgbClr val="3C8C92"/>
    </a:accent2>
    <a:accent3>
      <a:srgbClr val="FFFFFF"/>
    </a:accent3>
    <a:accent4>
      <a:srgbClr val="1E4649"/>
    </a:accent4>
    <a:accent5>
      <a:srgbClr val="BBE0E3"/>
    </a:accent5>
    <a:accent6>
      <a:srgbClr val="71BEC4"/>
    </a:accent6>
    <a:hlink>
      <a:srgbClr val="000000"/>
    </a:hlink>
    <a:folHlink>
      <a:srgbClr val="262626"/>
    </a:folHlink>
  </a:clrScheme>
</a:themeOverride>
</file>

<file path=docProps/app.xml><?xml version="1.0" encoding="utf-8"?>
<Properties xmlns="http://schemas.openxmlformats.org/officeDocument/2006/extended-properties" xmlns:vt="http://schemas.openxmlformats.org/officeDocument/2006/docPropsVTypes">
  <TotalTime>0</TotalTime>
  <Words>21711</Words>
  <Application>WPS 演示</Application>
  <PresentationFormat>全屏显示(4:3)</PresentationFormat>
  <Paragraphs>1451</Paragraphs>
  <Slides>160</Slides>
  <Notes>104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160</vt:i4>
      </vt:variant>
    </vt:vector>
  </HeadingPairs>
  <TitlesOfParts>
    <vt:vector size="179" baseType="lpstr">
      <vt:lpstr>Arial</vt:lpstr>
      <vt:lpstr>宋体</vt:lpstr>
      <vt:lpstr>Wingdings</vt:lpstr>
      <vt:lpstr>黑体</vt:lpstr>
      <vt:lpstr>Times New Roman</vt:lpstr>
      <vt:lpstr>Wingdings</vt:lpstr>
      <vt:lpstr>华文楷体</vt:lpstr>
      <vt:lpstr>楷体_GB2312</vt:lpstr>
      <vt:lpstr>新宋体</vt:lpstr>
      <vt:lpstr>楷体</vt:lpstr>
      <vt:lpstr>微软雅黑</vt:lpstr>
      <vt:lpstr>Arial Unicode MS</vt:lpstr>
      <vt:lpstr>楷体_GB2312</vt:lpstr>
      <vt:lpstr>Wingdings 3</vt:lpstr>
      <vt:lpstr>Calibri</vt:lpstr>
      <vt:lpstr>Arial Black</vt:lpstr>
      <vt:lpstr>Verdana</vt:lpstr>
      <vt:lpstr>Verdana</vt:lpstr>
      <vt:lpstr>6</vt:lpstr>
      <vt:lpstr>PowerPoint 演示文稿</vt:lpstr>
      <vt:lpstr>第5章回顾</vt:lpstr>
      <vt:lpstr>第6章 系统测试</vt:lpstr>
      <vt:lpstr>目的</vt:lpstr>
      <vt:lpstr>6.1 功能测试 </vt:lpstr>
      <vt:lpstr>功能完全覆盖 </vt:lpstr>
      <vt:lpstr>业务逻辑是关键</vt:lpstr>
      <vt:lpstr>功能测试要点 </vt:lpstr>
      <vt:lpstr>功能测试的整体思路</vt:lpstr>
      <vt:lpstr>6.2 回归测试 </vt:lpstr>
      <vt:lpstr>回归测试 </vt:lpstr>
      <vt:lpstr>回归测试基本过程 </vt:lpstr>
      <vt:lpstr>回归测试策略</vt:lpstr>
      <vt:lpstr>6.3 性能测试 </vt:lpstr>
      <vt:lpstr>一些常见的性能问题</vt:lpstr>
      <vt:lpstr>什么是性能测试？</vt:lpstr>
      <vt:lpstr>性能测试目标 Performance Testing</vt:lpstr>
      <vt:lpstr>性能测试需求和指标</vt:lpstr>
      <vt:lpstr>确定性能需求</vt:lpstr>
      <vt:lpstr>PowerPoint 演示文稿</vt:lpstr>
      <vt:lpstr>性能的具体指标</vt:lpstr>
      <vt:lpstr>性能测试类型</vt:lpstr>
      <vt:lpstr>不同测试的辨析</vt:lpstr>
      <vt:lpstr>压力/负载测试</vt:lpstr>
      <vt:lpstr>压力测试类型</vt:lpstr>
      <vt:lpstr>ST- 并发性能测试</vt:lpstr>
      <vt:lpstr>ST- 疲劳强度测试</vt:lpstr>
      <vt:lpstr>ST- 大数据量测试</vt:lpstr>
      <vt:lpstr>系统负载相关概念</vt:lpstr>
      <vt:lpstr>负载（Workload）</vt:lpstr>
      <vt:lpstr>请求间隔时间的影响</vt:lpstr>
      <vt:lpstr>系统负载模式</vt:lpstr>
      <vt:lpstr>性能测试基本过程</vt:lpstr>
      <vt:lpstr>性能测试步骤</vt:lpstr>
      <vt:lpstr>性能测试结果分析</vt:lpstr>
      <vt:lpstr>6.3.6 Web性能测试</vt:lpstr>
      <vt:lpstr>Web性能测试需求1</vt:lpstr>
      <vt:lpstr>Web性能测试需求2</vt:lpstr>
      <vt:lpstr>在线用户数估算示例</vt:lpstr>
      <vt:lpstr>关键业务选择示例</vt:lpstr>
      <vt:lpstr>确定负载参数</vt:lpstr>
      <vt:lpstr>负载与性能指标的关系</vt:lpstr>
      <vt:lpstr>PowerPoint 演示文稿</vt:lpstr>
      <vt:lpstr>PowerPoint 演示文稿</vt:lpstr>
      <vt:lpstr>示例：JMeter 设定负载模式</vt:lpstr>
      <vt:lpstr>示例：运行设置</vt:lpstr>
      <vt:lpstr>关键业务选择</vt:lpstr>
      <vt:lpstr>PowerPoint 演示文稿</vt:lpstr>
      <vt:lpstr>PowerPoint 演示文稿</vt:lpstr>
      <vt:lpstr>PowerPoint 演示文稿</vt:lpstr>
      <vt:lpstr>示例：性能测试过程</vt:lpstr>
      <vt:lpstr>示例：脚本创建过程</vt:lpstr>
      <vt:lpstr>示例：录制脚本</vt:lpstr>
      <vt:lpstr>示例：脚本参数化</vt:lpstr>
      <vt:lpstr>示例：虚拟用户</vt:lpstr>
      <vt:lpstr>PowerPoint 演示文稿</vt:lpstr>
      <vt:lpstr>示例：监控</vt:lpstr>
      <vt:lpstr>演示：JMeter</vt:lpstr>
      <vt:lpstr>PowerPoint 演示文稿</vt:lpstr>
      <vt:lpstr>JMeter 更多参考</vt:lpstr>
      <vt:lpstr>练习1：Apache ab</vt:lpstr>
      <vt:lpstr>练习/作业：JMeter</vt:lpstr>
      <vt:lpstr>示例：结果分析</vt:lpstr>
      <vt:lpstr>结果分析</vt:lpstr>
      <vt:lpstr>响应时间分析</vt:lpstr>
      <vt:lpstr>性能测试要点 -1</vt:lpstr>
      <vt:lpstr>性能测试要点 -2</vt:lpstr>
      <vt:lpstr>性能测试工具</vt:lpstr>
      <vt:lpstr>开源工具</vt:lpstr>
      <vt:lpstr>示例 Apache Flood </vt:lpstr>
      <vt:lpstr>示例：nGrinder</vt:lpstr>
      <vt:lpstr>商业工具 </vt:lpstr>
      <vt:lpstr>示例： HP LoadRunner</vt:lpstr>
      <vt:lpstr>示例：LoadRunner系统架构</vt:lpstr>
      <vt:lpstr>专题：DB服务器的性能测试</vt:lpstr>
      <vt:lpstr>DB性能测试过程和策略（1）</vt:lpstr>
      <vt:lpstr>DB性能测试过程和策略（2）</vt:lpstr>
      <vt:lpstr>Oracle数据库性能测试</vt:lpstr>
      <vt:lpstr>Oracle系统性能测试的范围</vt:lpstr>
      <vt:lpstr>DB测试工具 -AUTOTRACE</vt:lpstr>
      <vt:lpstr>DB测试工具 (Cont’d)</vt:lpstr>
      <vt:lpstr>AWR：自动工作负载信息库</vt:lpstr>
      <vt:lpstr>AWR：自动工作负载信息库 (续)</vt:lpstr>
      <vt:lpstr>Oracle故障诊断</vt:lpstr>
      <vt:lpstr>示例：SQL执行时间分解</vt:lpstr>
      <vt:lpstr>DB服务器典型性能问题</vt:lpstr>
      <vt:lpstr>性能分析和调优层次</vt:lpstr>
      <vt:lpstr>Oracle与性能有关的参数 </vt:lpstr>
      <vt:lpstr>PowerPoint 演示文稿</vt:lpstr>
      <vt:lpstr>PowerPoint 演示文稿</vt:lpstr>
      <vt:lpstr>更多参考</vt:lpstr>
      <vt:lpstr>专题：Java EE应用服务器的性能测试</vt:lpstr>
      <vt:lpstr>JProfiler 功能</vt:lpstr>
      <vt:lpstr>JProfiler运行IDE界面</vt:lpstr>
      <vt:lpstr>内存、CPU剖析和堆遍历</vt:lpstr>
      <vt:lpstr>CPU剖析视图</vt:lpstr>
      <vt:lpstr>线程剖析视图</vt:lpstr>
      <vt:lpstr>6.3.8 压力测试</vt:lpstr>
      <vt:lpstr>测试压力估算</vt:lpstr>
      <vt:lpstr>压力测试环境准备</vt:lpstr>
      <vt:lpstr>压力稳定性测试</vt:lpstr>
      <vt:lpstr>破坏性加压测试</vt:lpstr>
      <vt:lpstr>分析问题</vt:lpstr>
      <vt:lpstr>容量测试(Capacity Test)</vt:lpstr>
      <vt:lpstr>容量测试的作用</vt:lpstr>
      <vt:lpstr>6.4  安全性测试</vt:lpstr>
      <vt:lpstr>什么是安全性测试 </vt:lpstr>
      <vt:lpstr>功能性测试  vs.安全性测试</vt:lpstr>
      <vt:lpstr>不同的安全性风险</vt:lpstr>
      <vt:lpstr>两种软件安全性测试</vt:lpstr>
      <vt:lpstr>安全性测试的范围</vt:lpstr>
      <vt:lpstr>安全性测试目标-1</vt:lpstr>
      <vt:lpstr>安全性测试目标-2</vt:lpstr>
      <vt:lpstr>安全性测试方法 -1</vt:lpstr>
      <vt:lpstr>安全性：漏洞来源</vt:lpstr>
      <vt:lpstr>安全性：威胁</vt:lpstr>
      <vt:lpstr>安全性测试方法 -2</vt:lpstr>
      <vt:lpstr>静态安全性测试的重要性</vt:lpstr>
      <vt:lpstr>安全性的动态测试</vt:lpstr>
      <vt:lpstr>安全性测试方法 -3</vt:lpstr>
      <vt:lpstr>基于风险的安全性测试方法</vt:lpstr>
      <vt:lpstr>渗透测试</vt:lpstr>
      <vt:lpstr>渗透测试方法</vt:lpstr>
      <vt:lpstr>渗透测试的方法</vt:lpstr>
      <vt:lpstr>渗透测试实施策略</vt:lpstr>
      <vt:lpstr>什么是 Fuzz Testing</vt:lpstr>
      <vt:lpstr>几种不同模糊器的构造</vt:lpstr>
      <vt:lpstr>Web安全性测试 – 静态测试和渗透测试</vt:lpstr>
      <vt:lpstr>Web安全性测试关注点</vt:lpstr>
      <vt:lpstr>举例 </vt:lpstr>
      <vt:lpstr>用户认证测试 – 传统的功能测试方法</vt:lpstr>
      <vt:lpstr>后台服务器安全性-– 静态测试和渗透测试</vt:lpstr>
      <vt:lpstr>跨站脚本攻击</vt:lpstr>
      <vt:lpstr>XSS攻击的例子</vt:lpstr>
      <vt:lpstr>SQL注入式攻击 </vt:lpstr>
      <vt:lpstr>安全性测试工具的评估标准</vt:lpstr>
      <vt:lpstr>安全漏洞检测工具</vt:lpstr>
      <vt:lpstr>安全性测试工具</vt:lpstr>
      <vt:lpstr>总结：安全性测试</vt:lpstr>
      <vt:lpstr>6.5 容错性测试 </vt:lpstr>
      <vt:lpstr>容错性测试要点 </vt:lpstr>
      <vt:lpstr>故障转移测试</vt:lpstr>
      <vt:lpstr>Failover测试的方法和技巧</vt:lpstr>
      <vt:lpstr>示例: 应用服务器测试</vt:lpstr>
      <vt:lpstr>数据库并发控制测试</vt:lpstr>
      <vt:lpstr>数据库并发操作的问题及测试</vt:lpstr>
      <vt:lpstr>6.6 兼容性测试</vt:lpstr>
      <vt:lpstr>软件兼容性测试</vt:lpstr>
      <vt:lpstr>前后兼容</vt:lpstr>
      <vt:lpstr>多个不同版本的测试</vt:lpstr>
      <vt:lpstr>多版本的测试</vt:lpstr>
      <vt:lpstr>例: 设计测试矩阵表</vt:lpstr>
      <vt:lpstr>系统之间兼容（数据）</vt:lpstr>
      <vt:lpstr>系统之间兼容（另一个例子）</vt:lpstr>
      <vt:lpstr>硬件兼容性测试 </vt:lpstr>
      <vt:lpstr>配置测试的基本方法 </vt:lpstr>
      <vt:lpstr>6.7 可靠性测试 </vt:lpstr>
      <vt:lpstr>可靠性测试方法 </vt:lpstr>
      <vt:lpstr>可靠性数据收集 </vt:lpstr>
      <vt:lpstr>PowerPoint 演示文稿</vt:lpstr>
    </vt:vector>
  </TitlesOfParts>
  <Company>Webex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Kerryzhu</dc:creator>
  <cp:keywords>ppt幻灯设计/ppt模板设计</cp:keywords>
  <dc:description>Nordri设计工作室ppt模版发布供大家免费下载使用。版权为Nordri设计工作室所有。您可以自行使用、修改、复制本模版。转载、发表或以其它方式利用本模版上内容，如果您需更进一步的服务，请和我们联系。</dc:description>
  <cp:category>免费模板</cp:category>
  <cp:lastModifiedBy>丁晓明</cp:lastModifiedBy>
  <cp:revision>421</cp:revision>
  <dcterms:created xsi:type="dcterms:W3CDTF">2011-09-26T13:26:00Z</dcterms:created>
  <dcterms:modified xsi:type="dcterms:W3CDTF">2021-04-21T05:27:17Z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2052-11.1.0.10337</vt:lpwstr>
  </property>
  <property fmtid="{D5CDD505-2E9C-101B-9397-08002B2CF9AE}" pid="3" name="ICV">
    <vt:lpwstr>F9E634C257B24A0F84E8348451664439</vt:lpwstr>
  </property>
</Properties>
</file>